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82" r:id="rId5"/>
    <p:sldId id="287" r:id="rId6"/>
    <p:sldId id="267" r:id="rId7"/>
    <p:sldId id="283" r:id="rId8"/>
    <p:sldId id="284" r:id="rId9"/>
    <p:sldId id="286" r:id="rId10"/>
    <p:sldId id="261" r:id="rId11"/>
    <p:sldId id="260" r:id="rId12"/>
    <p:sldId id="277" r:id="rId13"/>
    <p:sldId id="288" r:id="rId14"/>
    <p:sldId id="289" r:id="rId15"/>
    <p:sldId id="280" r:id="rId16"/>
  </p:sldIdLst>
  <p:sldSz cx="9144000" cy="6858000" type="screen4x3"/>
  <p:notesSz cx="6858000" cy="9144000"/>
  <p:defaultTextStyle>
    <a:defPPr>
      <a:defRPr lang="uk-U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72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E430E-A2A1-4FAD-B11D-656B279BD4DC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9E418-CB51-45FA-93E6-3C4E61D9F06E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7E6F7-9E69-415B-9D34-9B71B5628ADA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D0DDA-3ED3-4C7C-B2BB-31593A181990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1D630-BD5C-470A-9F08-5C1D66D71700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10C0D-64B2-4B6E-9546-7C31D6D23A25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BE1DB-9037-4609-BEF6-C998B02FC54C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27E6B-1734-481D-AA61-A31CC8F96322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71A7C-A4F3-4237-9474-D33867B4CCD1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7FB31-29B5-4368-9D24-19854B332C54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69F68-5C0D-46A0-A38D-C0A7C55B2ED3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E174F-1F12-478F-8B6C-FA840A64DFAC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F9460-4970-4361-B44D-228B83B420C0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C1CA7-EF70-495C-BD0D-EE85F6C10610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AA5D3-4602-45A1-AE29-432CA24C2E30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5246D-E57F-4F6A-87B0-F23EFCCBAB1C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CBB6A-D019-49CD-94DB-6B8E273EE066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266A0-EF33-45DB-A1B6-579FD2CA1952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497C0-C8E6-4376-98B0-3CFCC196E17D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9C6F8A-B367-4A16-9C8A-396AD8650CF1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93C0B-C513-4D48-AD66-2F3BA2B8DA36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CDF32-5F28-49FF-B6D9-D01DD6B9E9CC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  <a:endParaRPr lang="uk-UA" alt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uk-UA" alt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D54ADD-492E-4571-9A6F-F9A0DB78CB10}" type="datetimeFigureOut">
              <a:rPr lang="uk-UA"/>
              <a:pPr>
                <a:defRPr/>
              </a:pPr>
              <a:t>15.04.2021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38F7255F-14F1-4B23-B25E-A7EE6175D9A9}" type="slidenum">
              <a:rPr lang="uk-UA" altLang="uk-UA"/>
              <a:pPr/>
              <a:t>‹#›</a:t>
            </a:fld>
            <a:endParaRPr lang="uk-UA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https://blogs.informator.news/wp-content/uploads/sites/2/2018/09/1522423873.jp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/>
          </a:p>
        </p:txBody>
      </p:sp>
      <p:pic>
        <p:nvPicPr>
          <p:cNvPr id="2052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-25400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 altLang="uk-UA"/>
          </a:p>
        </p:txBody>
      </p:sp>
      <p:pic>
        <p:nvPicPr>
          <p:cNvPr id="2054" name="Picture 5" descr="Ð ÐµÐ·ÑÐ»ÑÑÐ°Ñ Ð¿Ð¾ÑÑÐºÑ Ð·Ð¾Ð±ÑÐ°Ð¶ÐµÐ½Ñ Ð·Ð° Ð·Ð°Ð¿Ð¸ÑÐ¾Ð¼ &quot;ÑÑÑÐ¾ÑÑÑ&quot;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28575" y="5962650"/>
            <a:ext cx="1962150" cy="904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393825" y="3597275"/>
            <a:ext cx="778668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3151188" algn="l"/>
              </a:tabLst>
            </a:pPr>
            <a:r>
              <a:rPr lang="uk-UA" altLang="uk-UA" sz="1400" b="1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altLang="uk-UA" sz="4400" b="1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</a:p>
        </p:txBody>
      </p:sp>
      <p:sp>
        <p:nvSpPr>
          <p:cNvPr id="2056" name="TextBox 9"/>
          <p:cNvSpPr txBox="1">
            <a:spLocks noChangeArrowheads="1"/>
          </p:cNvSpPr>
          <p:nvPr/>
        </p:nvSpPr>
        <p:spPr bwMode="auto">
          <a:xfrm>
            <a:off x="1476375" y="1935163"/>
            <a:ext cx="7199313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altLang="uk-UA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/>
            <a:r>
              <a:rPr lang="uk-UA" altLang="uk-UA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Номінація:</a:t>
            </a:r>
            <a:r>
              <a:rPr lang="uk-UA" altLang="uk-UA" sz="2800">
                <a:solidFill>
                  <a:srgbClr val="383838"/>
                </a:solidFill>
              </a:rPr>
              <a:t> </a:t>
            </a:r>
            <a:r>
              <a:rPr lang="uk-UA" altLang="uk-UA" sz="2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«Історик-Юніор»</a:t>
            </a:r>
          </a:p>
          <a:p>
            <a:pPr algn="ctr" eaLnBrk="1" hangingPunct="1"/>
            <a:r>
              <a:rPr lang="uk-UA" altLang="uk-UA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Проект на тему:</a:t>
            </a:r>
          </a:p>
          <a:p>
            <a:pPr algn="ctr" eaLnBrk="1" hangingPunct="1"/>
            <a:endParaRPr lang="uk-UA" altLang="uk-UA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uk-UA" sz="2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altLang="uk-UA" sz="3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«Стежинами рідного Вікна»</a:t>
            </a:r>
            <a:endParaRPr lang="uk-UA" altLang="uk-UA" sz="3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TextBox 9"/>
          <p:cNvSpPr txBox="1">
            <a:spLocks noChangeArrowheads="1"/>
          </p:cNvSpPr>
          <p:nvPr/>
        </p:nvSpPr>
        <p:spPr bwMode="auto">
          <a:xfrm>
            <a:off x="571500" y="82550"/>
            <a:ext cx="9009063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uk-UA" altLang="uk-UA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endParaRPr lang="uk-UA" altLang="uk-UA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endParaRPr lang="uk-UA" altLang="uk-UA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ВСЕУКРАЇНСЬКИЙ ВІДКРИТИЙ ІНТЕРАКТИВНИЙ КОНКУРС</a:t>
            </a:r>
            <a:br>
              <a:rPr lang="uk-UA" altLang="uk-UA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МАН- Юніор Дослідник</a:t>
            </a:r>
            <a:endParaRPr lang="uk-UA" altLang="uk-UA">
              <a:ea typeface="Calibri" pitchFamily="34" charset="0"/>
            </a:endParaRPr>
          </a:p>
        </p:txBody>
      </p:sp>
      <p:sp>
        <p:nvSpPr>
          <p:cNvPr id="2058" name="TextBox 11"/>
          <p:cNvSpPr txBox="1">
            <a:spLocks noChangeArrowheads="1"/>
          </p:cNvSpPr>
          <p:nvPr/>
        </p:nvSpPr>
        <p:spPr bwMode="auto">
          <a:xfrm>
            <a:off x="3348038" y="4281488"/>
            <a:ext cx="54006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2400" b="1">
                <a:latin typeface="Times New Roman" pitchFamily="18" charset="0"/>
                <a:cs typeface="Times New Roman" pitchFamily="18" charset="0"/>
              </a:rPr>
              <a:t>Підготував:</a:t>
            </a:r>
          </a:p>
          <a:p>
            <a:r>
              <a:rPr lang="uk-UA" altLang="uk-UA" sz="2400" b="1">
                <a:latin typeface="Times New Roman" pitchFamily="18" charset="0"/>
                <a:cs typeface="Times New Roman" pitchFamily="18" charset="0"/>
              </a:rPr>
              <a:t>учень 7 класу</a:t>
            </a:r>
          </a:p>
          <a:p>
            <a:r>
              <a:rPr lang="uk-UA" altLang="uk-UA" sz="2400" b="1">
                <a:latin typeface="Times New Roman" pitchFamily="18" charset="0"/>
                <a:cs typeface="Times New Roman" pitchFamily="18" charset="0"/>
              </a:rPr>
              <a:t>ОЗ – «Вікнянський ЗЗСО І</a:t>
            </a:r>
            <a:r>
              <a:rPr lang="en-US" altLang="uk-UA" sz="2400" b="1">
                <a:latin typeface="Times New Roman" pitchFamily="18" charset="0"/>
                <a:cs typeface="Times New Roman" pitchFamily="18" charset="0"/>
              </a:rPr>
              <a:t>-III </a:t>
            </a:r>
            <a:r>
              <a:rPr lang="uk-UA" altLang="uk-UA" sz="2400" b="1">
                <a:latin typeface="Times New Roman" pitchFamily="18" charset="0"/>
                <a:cs typeface="Times New Roman" pitchFamily="18" charset="0"/>
              </a:rPr>
              <a:t>ст.»</a:t>
            </a:r>
          </a:p>
          <a:p>
            <a:r>
              <a:rPr lang="uk-UA" altLang="uk-UA" sz="2400" b="1">
                <a:latin typeface="Times New Roman" pitchFamily="18" charset="0"/>
                <a:cs typeface="Times New Roman" pitchFamily="18" charset="0"/>
              </a:rPr>
              <a:t>Фенюк Ілля</a:t>
            </a:r>
          </a:p>
          <a:p>
            <a:endParaRPr lang="uk-UA" altLang="uk-UA" sz="2400" b="1">
              <a:latin typeface="Times New Roman" pitchFamily="18" charset="0"/>
              <a:cs typeface="Times New Roman" pitchFamily="18" charset="0"/>
            </a:endParaRPr>
          </a:p>
          <a:p>
            <a:r>
              <a:rPr lang="uk-UA" altLang="uk-UA" sz="2400" b="1">
                <a:latin typeface="Times New Roman" pitchFamily="18" charset="0"/>
                <a:cs typeface="Times New Roman" pitchFamily="18" charset="0"/>
              </a:rPr>
              <a:t>2021 рік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3225" t="20957" r="34096" b="22000"/>
          <a:stretch/>
        </p:blipFill>
        <p:spPr>
          <a:xfrm>
            <a:off x="-98532" y="1211396"/>
            <a:ext cx="3320058" cy="2496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60" name="TextBox 1"/>
          <p:cNvSpPr txBox="1">
            <a:spLocks noChangeArrowheads="1"/>
          </p:cNvSpPr>
          <p:nvPr/>
        </p:nvSpPr>
        <p:spPr bwMode="auto">
          <a:xfrm>
            <a:off x="-57150" y="128588"/>
            <a:ext cx="73612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b="1">
                <a:latin typeface="Times New Roman" pitchFamily="18" charset="0"/>
                <a:cs typeface="Times New Roman" pitchFamily="18" charset="0"/>
              </a:rPr>
              <a:t>Міністерство освіти і науки України</a:t>
            </a:r>
          </a:p>
          <a:p>
            <a:pPr algn="ctr"/>
            <a:r>
              <a:rPr lang="uk-UA" b="1">
                <a:latin typeface="Times New Roman" pitchFamily="18" charset="0"/>
                <a:cs typeface="Times New Roman" pitchFamily="18" charset="0"/>
              </a:rPr>
              <a:t>Відділ освіти,молоді,спорту,охорони здоров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b="1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>
                <a:latin typeface="Times New Roman" pitchFamily="18" charset="0"/>
                <a:cs typeface="Times New Roman" pitchFamily="18" charset="0"/>
              </a:rPr>
              <a:t> та соціального захисту</a:t>
            </a:r>
          </a:p>
          <a:p>
            <a:pPr algn="ctr"/>
            <a:r>
              <a:rPr lang="uk-UA" b="1">
                <a:latin typeface="Times New Roman" pitchFamily="18" charset="0"/>
                <a:cs typeface="Times New Roman" pitchFamily="18" charset="0"/>
              </a:rPr>
              <a:t> Вікнянської сільської ради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3076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53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801688" y="-2116138"/>
            <a:ext cx="8067675" cy="1055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eaLnBrk="1" hangingPunct="1"/>
            <a:endParaRPr lang="uk-UA" altLang="uk-UA" sz="3600" b="1" u="sng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2900" eaLnBrk="1" hangingPunct="1"/>
            <a:endParaRPr lang="uk-UA" altLang="uk-UA" sz="3600" b="1" u="sng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2900" eaLnBrk="1" hangingPunct="1"/>
            <a:endParaRPr lang="uk-UA" altLang="uk-UA" sz="3600" b="1" u="sng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2900" eaLnBrk="1" hangingPunct="1"/>
            <a:endParaRPr lang="ru-RU" altLang="uk-UA" sz="2800" b="1" i="1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  <a:p>
            <a:pPr indent="342900" eaLnBrk="1" hangingPunct="1"/>
            <a:endParaRPr lang="ru-RU" altLang="uk-UA" sz="2800" b="1" i="1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  <a:p>
            <a:pPr indent="342900" eaLnBrk="1" hangingPunct="1"/>
            <a:r>
              <a:rPr lang="ru-RU" altLang="uk-UA" sz="2800" b="1" i="1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</a:rPr>
              <a:t>Актуальність теми</a:t>
            </a:r>
            <a:r>
              <a:rPr lang="ru-RU" altLang="uk-UA" sz="2800" i="1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</a:rPr>
              <a:t> </a:t>
            </a:r>
            <a:r>
              <a:rPr lang="ru-RU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зумовлюється необхідністю </a:t>
            </a:r>
          </a:p>
          <a:p>
            <a:pPr indent="342900" eaLnBrk="1" hangingPunct="1"/>
            <a:r>
              <a:rPr lang="ru-RU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молодого покоління достеменно знати історію рідного</a:t>
            </a:r>
          </a:p>
          <a:p>
            <a:pPr indent="342900" eaLnBrk="1" hangingPunct="1"/>
            <a:r>
              <a:rPr lang="ru-RU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народу та краю, </a:t>
            </a:r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свого </a:t>
            </a:r>
            <a:r>
              <a:rPr lang="ru-RU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села. Виникає абсурдна ситуація –</a:t>
            </a:r>
          </a:p>
          <a:p>
            <a:pPr indent="342900" eaLnBrk="1" hangingPunct="1"/>
            <a:r>
              <a:rPr lang="ru-RU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підлітки краще знають історію України або Всесвітню </a:t>
            </a:r>
          </a:p>
          <a:p>
            <a:pPr indent="342900" eaLnBrk="1" hangingPunct="1"/>
            <a:r>
              <a:rPr lang="ru-RU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історію, ніж минуле своєї "маленької Батьківщини".</a:t>
            </a:r>
            <a:endParaRPr lang="uk-UA" altLang="uk-UA" sz="2400">
              <a:latin typeface="Times New Roman" pitchFamily="18" charset="0"/>
              <a:ea typeface="Times New Roman" pitchFamily="18" charset="0"/>
            </a:endParaRPr>
          </a:p>
          <a:p>
            <a:pPr indent="342900" eaLnBrk="1" hangingPunct="1"/>
            <a:r>
              <a:rPr lang="uk-UA" altLang="uk-UA" sz="2800" b="1" i="1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</a:rPr>
              <a:t>Мета проекту: </a:t>
            </a:r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дослідити</a:t>
            </a:r>
            <a:r>
              <a:rPr lang="uk-UA" altLang="uk-UA" sz="24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</a:t>
            </a:r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історію села,  виявити</a:t>
            </a:r>
          </a:p>
          <a:p>
            <a:pPr indent="342900" eaLnBrk="1" hangingPunct="1"/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вагомі історичні факти, що справили вплив на розви-</a:t>
            </a:r>
          </a:p>
          <a:p>
            <a:pPr indent="342900" eaLnBrk="1" hangingPunct="1"/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ток культури,створити екскурсійний маршрут  відомими </a:t>
            </a:r>
          </a:p>
          <a:p>
            <a:pPr indent="342900" eaLnBrk="1" hangingPunct="1"/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і цікавими місцями села  Вікно.</a:t>
            </a:r>
          </a:p>
          <a:p>
            <a:pPr indent="342900" eaLnBrk="1" hangingPunct="1"/>
            <a:r>
              <a:rPr lang="uk-UA" altLang="uk-UA" sz="2800" b="1" i="1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</a:rPr>
              <a:t>Головне завдання </a:t>
            </a:r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цієї роботи – розбудити цікавість,</a:t>
            </a:r>
          </a:p>
          <a:p>
            <a:pPr indent="342900" eaLnBrk="1" hangingPunct="1"/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привернути увагу до історичного минулого  села в</a:t>
            </a:r>
          </a:p>
          <a:p>
            <a:pPr indent="342900" eaLnBrk="1" hangingPunct="1"/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 цілому та окремо  кожної відомої будівлі села,своєї , </a:t>
            </a:r>
          </a:p>
          <a:p>
            <a:pPr indent="342900" eaLnBrk="1" hangingPunct="1"/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такої, може непомітної, але дуже – дуже рідної  </a:t>
            </a:r>
          </a:p>
          <a:p>
            <a:pPr indent="342900" eaLnBrk="1" hangingPunct="1"/>
            <a:r>
              <a:rPr lang="uk-UA" altLang="uk-UA" sz="24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«малої Батьківщини».</a:t>
            </a:r>
            <a:endParaRPr lang="uk-UA" altLang="uk-UA" sz="2400">
              <a:latin typeface="Times New Roman" pitchFamily="18" charset="0"/>
              <a:ea typeface="Times New Roman" pitchFamily="18" charset="0"/>
            </a:endParaRPr>
          </a:p>
          <a:p>
            <a:pPr indent="342900" eaLnBrk="1" hangingPunct="1"/>
            <a:endParaRPr lang="uk-UA" altLang="uk-UA" sz="2400">
              <a:latin typeface="Times New Roman" pitchFamily="18" charset="0"/>
              <a:ea typeface="Times New Roman" pitchFamily="18" charset="0"/>
            </a:endParaRPr>
          </a:p>
          <a:p>
            <a:pPr indent="342900" eaLnBrk="1" hangingPunct="1"/>
            <a:endParaRPr lang="uk-UA" altLang="uk-UA" sz="3600" b="1" u="sng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2900" eaLnBrk="1" hangingPunct="1"/>
            <a:endParaRPr lang="uk-UA" altLang="uk-UA" sz="3600" b="1" u="sng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2900" eaLnBrk="1" hangingPunct="1"/>
            <a:endParaRPr lang="uk-UA" altLang="uk-UA" sz="3600" b="1" u="sng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2900" eaLnBrk="1" hangingPunct="1"/>
            <a:endParaRPr lang="uk-UA" altLang="uk-UA" sz="3600" b="1" u="sng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4100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8" y="0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857250" y="2116138"/>
            <a:ext cx="646113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eaLnBrk="1" hangingPunct="1"/>
            <a:endParaRPr lang="uk-UA" altLang="uk-UA" sz="3600" b="1" u="sng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2900" eaLnBrk="1" hangingPunct="1"/>
            <a:r>
              <a:rPr lang="uk-UA" altLang="uk-UA" sz="36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102" name="TextBox 6"/>
          <p:cNvSpPr txBox="1">
            <a:spLocks noChangeArrowheads="1"/>
          </p:cNvSpPr>
          <p:nvPr/>
        </p:nvSpPr>
        <p:spPr bwMode="auto">
          <a:xfrm>
            <a:off x="1219200" y="220663"/>
            <a:ext cx="6704013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endParaRPr lang="uk-UA" altLang="uk-UA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uk-UA" alt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Хтось із мудреців сказав: «Народ, який не знає минулого, не матиме майбутнього». Тому обов’язок цивілізованих людей пам’ятати свою минувшину, свою історію. А вона вкоренилася не лише у великих містах, а й у малих населених пунктах. </a:t>
            </a:r>
          </a:p>
          <a:p>
            <a:pPr algn="just" eaLnBrk="1" hangingPunct="1"/>
            <a:r>
              <a:rPr lang="uk-UA" alt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«Є село на Буковині</a:t>
            </a:r>
            <a:endParaRPr lang="uk-UA" altLang="uk-UA" sz="11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alt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Називається Вікно</a:t>
            </a:r>
            <a:endParaRPr lang="uk-UA" altLang="uk-UA" sz="11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alt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Це село  - колиска наша,</a:t>
            </a:r>
            <a:endParaRPr lang="uk-UA" altLang="uk-UA" sz="110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uk-UA" alt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Воно Богом нам дано...»</a:t>
            </a:r>
            <a:endParaRPr lang="uk-UA" altLang="uk-UA" sz="11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altLang="uk-UA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Василь Бабух</a:t>
            </a:r>
            <a:endParaRPr lang="uk-UA" altLang="uk-UA"/>
          </a:p>
        </p:txBody>
      </p:sp>
      <p:pic>
        <p:nvPicPr>
          <p:cNvPr id="4103" name="Рисунок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5725" y="2997200"/>
            <a:ext cx="652938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5124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8" y="0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857250" y="2116138"/>
            <a:ext cx="646113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eaLnBrk="1" hangingPunct="1"/>
            <a:endParaRPr lang="uk-UA" altLang="uk-UA" sz="3600" b="1" u="sng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2900" eaLnBrk="1" hangingPunct="1"/>
            <a:r>
              <a:rPr lang="uk-UA" altLang="uk-UA" sz="36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126" name="Рисунок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374650"/>
            <a:ext cx="4148137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Рисунок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06938" y="330200"/>
            <a:ext cx="4208462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Рисунок 1"/>
          <p:cNvPicPr>
            <a:picLocks noChangeAspect="1" noChangeArrowheads="1"/>
          </p:cNvPicPr>
          <p:nvPr/>
        </p:nvPicPr>
        <p:blipFill>
          <a:blip r:embed="rId5"/>
          <a:srcRect l="12775" t="25545" r="14716" b="9241"/>
          <a:stretch>
            <a:fillRect/>
          </a:stretch>
        </p:blipFill>
        <p:spPr bwMode="auto">
          <a:xfrm>
            <a:off x="3954463" y="3644900"/>
            <a:ext cx="1611312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TextBox 9"/>
          <p:cNvSpPr txBox="1">
            <a:spLocks noChangeArrowheads="1"/>
          </p:cNvSpPr>
          <p:nvPr/>
        </p:nvSpPr>
        <p:spPr bwMode="auto">
          <a:xfrm>
            <a:off x="1403350" y="5456238"/>
            <a:ext cx="6553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Пам’ятка природи місцевого значення , </a:t>
            </a:r>
          </a:p>
          <a:p>
            <a:pPr algn="ctr"/>
            <a:r>
              <a:rPr lang="ru-RU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яка охороняється законом, джерело «Вікно» </a:t>
            </a:r>
            <a:endParaRPr lang="uk-UA" altLang="uk-UA" b="1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6147" name="Объект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pic>
        <p:nvPicPr>
          <p:cNvPr id="6148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53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2"/>
          <p:cNvSpPr txBox="1">
            <a:spLocks noChangeArrowheads="1"/>
          </p:cNvSpPr>
          <p:nvPr/>
        </p:nvSpPr>
        <p:spPr bwMode="auto">
          <a:xfrm>
            <a:off x="1665288" y="4392613"/>
            <a:ext cx="59039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 altLang="uk-U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Дім Молитви євангельських християн баптистів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980" y="492326"/>
            <a:ext cx="2684444" cy="4041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1" name="Рисунок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27488" y="1041400"/>
            <a:ext cx="4237037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7172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8" y="0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 altLang="uk-UA">
              <a:latin typeface="Calibri" pitchFamily="34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0" y="2828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uk-UA" altLang="uk-UA" sz="1100">
                <a:latin typeface="Calibri" pitchFamily="34" charset="0"/>
                <a:cs typeface="Times New Roman" pitchFamily="18" charset="0"/>
              </a:rPr>
              <a:t>        </a:t>
            </a:r>
            <a:endParaRPr lang="uk-UA" altLang="uk-UA"/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0" y="520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uk-UA" altLang="uk-UA" sz="1100">
                <a:latin typeface="Calibri" pitchFamily="34" charset="0"/>
                <a:cs typeface="Times New Roman" pitchFamily="18" charset="0"/>
              </a:rPr>
              <a:t> </a:t>
            </a:r>
            <a:endParaRPr lang="uk-UA" altLang="uk-UA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285875" y="2928938"/>
            <a:ext cx="75723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tabLst>
                <a:tab pos="1114425" algn="l"/>
              </a:tabLst>
            </a:pPr>
            <a:r>
              <a:rPr lang="uk-UA" altLang="uk-UA" sz="1400" i="1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>
              <a:tabLst>
                <a:tab pos="1114425" algn="l"/>
              </a:tabLst>
            </a:pPr>
            <a:endParaRPr lang="uk-UA" altLang="uk-UA" sz="1400" i="1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tabLst>
                <a:tab pos="1114425" algn="l"/>
              </a:tabLst>
            </a:pPr>
            <a:r>
              <a:rPr lang="uk-UA" altLang="uk-UA" sz="1400" i="1">
                <a:latin typeface="Times New Roman" pitchFamily="18" charset="0"/>
                <a:cs typeface="Times New Roman" pitchFamily="18" charset="0"/>
              </a:rPr>
              <a:t> </a:t>
            </a:r>
            <a:endParaRPr lang="uk-UA" altLang="uk-UA" sz="2800">
              <a:solidFill>
                <a:srgbClr val="C00000"/>
              </a:solidFill>
            </a:endParaRPr>
          </a:p>
        </p:txBody>
      </p:sp>
      <p:sp>
        <p:nvSpPr>
          <p:cNvPr id="7177" name="Прямоугольник 10"/>
          <p:cNvSpPr>
            <a:spLocks noChangeArrowheads="1"/>
          </p:cNvSpPr>
          <p:nvPr/>
        </p:nvSpPr>
        <p:spPr bwMode="auto">
          <a:xfrm>
            <a:off x="2214563" y="5500688"/>
            <a:ext cx="184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uk-UA" altLang="uk-UA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8" name="Рисунок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8550" y="904875"/>
            <a:ext cx="2544763" cy="347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Рисунок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013" y="920750"/>
            <a:ext cx="2803525" cy="352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0" name="TextBox 1"/>
          <p:cNvSpPr txBox="1">
            <a:spLocks noChangeArrowheads="1"/>
          </p:cNvSpPr>
          <p:nvPr/>
        </p:nvSpPr>
        <p:spPr bwMode="auto">
          <a:xfrm>
            <a:off x="323850" y="4652963"/>
            <a:ext cx="89106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Погруддя Т.Г.Шевченка     Пам'ятник репресованим          Пам'ятник загиблим </a:t>
            </a:r>
          </a:p>
          <a:p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односельчанам                     під час воєн одгосельчанам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93636" y="904875"/>
            <a:ext cx="2383652" cy="31782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8196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8" y="0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 altLang="uk-UA">
              <a:latin typeface="Calibri" pitchFamily="34" charset="0"/>
            </a:endParaRPr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0" y="2828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uk-UA" altLang="uk-UA" sz="1100">
                <a:latin typeface="Calibri" pitchFamily="34" charset="0"/>
                <a:cs typeface="Times New Roman" pitchFamily="18" charset="0"/>
              </a:rPr>
              <a:t>        </a:t>
            </a:r>
            <a:endParaRPr lang="uk-UA" altLang="uk-UA"/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0" y="520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uk-UA" altLang="uk-UA" sz="1100">
                <a:latin typeface="Calibri" pitchFamily="34" charset="0"/>
                <a:cs typeface="Times New Roman" pitchFamily="18" charset="0"/>
              </a:rPr>
              <a:t> </a:t>
            </a:r>
            <a:endParaRPr lang="uk-UA" altLang="uk-UA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1285875" y="2928938"/>
            <a:ext cx="75723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tabLst>
                <a:tab pos="1114425" algn="l"/>
              </a:tabLst>
            </a:pPr>
            <a:r>
              <a:rPr lang="uk-UA" altLang="uk-UA" sz="1400" i="1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>
              <a:tabLst>
                <a:tab pos="1114425" algn="l"/>
              </a:tabLst>
            </a:pPr>
            <a:endParaRPr lang="uk-UA" altLang="uk-UA" sz="1400" i="1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tabLst>
                <a:tab pos="1114425" algn="l"/>
              </a:tabLst>
            </a:pPr>
            <a:r>
              <a:rPr lang="uk-UA" altLang="uk-UA" sz="1400" i="1">
                <a:latin typeface="Times New Roman" pitchFamily="18" charset="0"/>
                <a:cs typeface="Times New Roman" pitchFamily="18" charset="0"/>
              </a:rPr>
              <a:t> </a:t>
            </a:r>
            <a:endParaRPr lang="uk-UA" altLang="uk-UA" sz="2800">
              <a:solidFill>
                <a:srgbClr val="C00000"/>
              </a:solidFill>
            </a:endParaRPr>
          </a:p>
        </p:txBody>
      </p:sp>
      <p:sp>
        <p:nvSpPr>
          <p:cNvPr id="8201" name="Прямоугольник 10"/>
          <p:cNvSpPr>
            <a:spLocks noChangeArrowheads="1"/>
          </p:cNvSpPr>
          <p:nvPr/>
        </p:nvSpPr>
        <p:spPr bwMode="auto">
          <a:xfrm>
            <a:off x="2214563" y="5500688"/>
            <a:ext cx="184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uk-UA" altLang="uk-UA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2" name="TextBox 2"/>
          <p:cNvSpPr txBox="1">
            <a:spLocks noChangeArrowheads="1"/>
          </p:cNvSpPr>
          <p:nvPr/>
        </p:nvSpPr>
        <p:spPr bwMode="auto">
          <a:xfrm>
            <a:off x="285750" y="4365625"/>
            <a:ext cx="81740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Школа,у якій працював                                Меморіальна дошка,</a:t>
            </a:r>
          </a:p>
          <a:p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Іван Миколайович Бажанський               встановлена на фасаді закладу      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362" y="620528"/>
            <a:ext cx="3822523" cy="3389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183" y="620528"/>
            <a:ext cx="3609145" cy="3444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9220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6038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Box 5"/>
          <p:cNvSpPr txBox="1">
            <a:spLocks noChangeArrowheads="1"/>
          </p:cNvSpPr>
          <p:nvPr/>
        </p:nvSpPr>
        <p:spPr bwMode="auto">
          <a:xfrm>
            <a:off x="1430338" y="46038"/>
            <a:ext cx="6551612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altLang="uk-UA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altLang="uk-UA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altLang="uk-UA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altLang="uk-UA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altLang="uk-UA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altLang="uk-UA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altLang="uk-UA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altLang="uk-UA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altLang="uk-UA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2" name="Рисунок 8" descr="D:\Copy_C\Documents and Settings\Администратор\Рабочий стол\фото природа выкна\ 13х18 Мощі.jpg"/>
          <p:cNvPicPr>
            <a:picLocks noChangeArrowheads="1"/>
          </p:cNvPicPr>
          <p:nvPr/>
        </p:nvPicPr>
        <p:blipFill>
          <a:blip r:embed="rId3"/>
          <a:srcRect t="-471" r="-208" b="-620"/>
          <a:stretch>
            <a:fillRect/>
          </a:stretch>
        </p:blipFill>
        <p:spPr bwMode="auto">
          <a:xfrm>
            <a:off x="1516063" y="3452813"/>
            <a:ext cx="30559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2163" y="438150"/>
            <a:ext cx="3311525" cy="2484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4" name="TextBox 2"/>
          <p:cNvSpPr txBox="1">
            <a:spLocks noChangeArrowheads="1"/>
          </p:cNvSpPr>
          <p:nvPr/>
        </p:nvSpPr>
        <p:spPr bwMode="auto">
          <a:xfrm>
            <a:off x="1619250" y="2901950"/>
            <a:ext cx="65516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Церква Івана Богослова                Сучасний розпис храму  </a:t>
            </a:r>
          </a:p>
        </p:txBody>
      </p:sp>
      <p:sp>
        <p:nvSpPr>
          <p:cNvPr id="9225" name="TextBox 3"/>
          <p:cNvSpPr txBox="1">
            <a:spLocks noChangeArrowheads="1"/>
          </p:cNvSpPr>
          <p:nvPr/>
        </p:nvSpPr>
        <p:spPr bwMode="auto">
          <a:xfrm>
            <a:off x="933450" y="5616575"/>
            <a:ext cx="7921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Частка мощів цілителя Пантелеймона                            Гробниця          </a:t>
            </a:r>
          </a:p>
          <a:p>
            <a:pPr algn="r"/>
            <a:r>
              <a:rPr lang="ru-RU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Олександра Кантакузино</a:t>
            </a:r>
            <a:endParaRPr lang="uk-UA" altLang="uk-UA" b="1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6234" y="527504"/>
            <a:ext cx="2983290" cy="2237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7" name="Рисунок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9650" y="3214688"/>
            <a:ext cx="177165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10244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6038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1692275" y="4724400"/>
            <a:ext cx="64801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Візит  Патріарха  Київського і Всієї  Руси України Філарета у Вікно</a:t>
            </a:r>
            <a:endParaRPr lang="uk-UA" altLang="uk-UA" sz="16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6" name="Рисунок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8863" y="846138"/>
            <a:ext cx="4916487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11268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6038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Box 1"/>
          <p:cNvSpPr txBox="1">
            <a:spLocks noChangeArrowheads="1"/>
          </p:cNvSpPr>
          <p:nvPr/>
        </p:nvSpPr>
        <p:spPr bwMode="auto">
          <a:xfrm>
            <a:off x="1295400" y="3236913"/>
            <a:ext cx="6551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Історико –краєзнавчий музей культури та побуту</a:t>
            </a:r>
          </a:p>
        </p:txBody>
      </p:sp>
      <p:pic>
        <p:nvPicPr>
          <p:cNvPr id="11270" name="Рисунок 4"/>
          <p:cNvPicPr>
            <a:picLocks noChangeAspect="1" noChangeArrowheads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 bwMode="auto">
          <a:xfrm>
            <a:off x="5557838" y="3576638"/>
            <a:ext cx="214312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Рисунок 2"/>
          <p:cNvPicPr>
            <a:picLocks noChangeAspect="1" noChangeArrowheads="1"/>
          </p:cNvPicPr>
          <p:nvPr/>
        </p:nvPicPr>
        <p:blipFill>
          <a:blip r:embed="rId4" cstate="print"/>
          <a:srcRect l="3539" t="19202" r="3539" b="13602"/>
          <a:stretch>
            <a:fillRect/>
          </a:stretch>
        </p:blipFill>
        <p:spPr bwMode="auto">
          <a:xfrm>
            <a:off x="423863" y="1452563"/>
            <a:ext cx="4270375" cy="173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Рисунок 4"/>
          <p:cNvPicPr>
            <a:picLocks noChangeAspect="1" noChangeArrowheads="1"/>
          </p:cNvPicPr>
          <p:nvPr/>
        </p:nvPicPr>
        <p:blipFill>
          <a:blip r:embed="rId5" cstate="print"/>
          <a:srcRect l="3539" t="20905" r="28349" b="22000"/>
          <a:stretch>
            <a:fillRect/>
          </a:stretch>
        </p:blipFill>
        <p:spPr bwMode="auto">
          <a:xfrm>
            <a:off x="4973638" y="1498600"/>
            <a:ext cx="36830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Рисунок 6"/>
          <p:cNvPicPr>
            <a:picLocks noChangeAspect="1" noChangeArrowheads="1"/>
          </p:cNvPicPr>
          <p:nvPr/>
        </p:nvPicPr>
        <p:blipFill>
          <a:blip r:embed="rId6" cstate="print"/>
          <a:srcRect l="13776" t="19202" r="9286" b="22000"/>
          <a:stretch>
            <a:fillRect/>
          </a:stretch>
        </p:blipFill>
        <p:spPr bwMode="auto">
          <a:xfrm>
            <a:off x="530225" y="4116388"/>
            <a:ext cx="404177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Рисунок 8"/>
          <p:cNvPicPr>
            <a:picLocks noChangeAspect="1" noChangeArrowheads="1"/>
          </p:cNvPicPr>
          <p:nvPr/>
        </p:nvPicPr>
        <p:blipFill>
          <a:blip r:embed="rId7"/>
          <a:srcRect l="5804" t="19202" r="29526" b="63396"/>
          <a:stretch>
            <a:fillRect/>
          </a:stretch>
        </p:blipFill>
        <p:spPr bwMode="auto">
          <a:xfrm>
            <a:off x="1800225" y="406400"/>
            <a:ext cx="5913438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12292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050"/>
            <a:ext cx="9053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Рисунок 16" descr="http://i026.radikal.ru/1006/60/8b996fb2cfed.jpg"/>
          <p:cNvPicPr>
            <a:picLocks noChangeArrowheads="1"/>
          </p:cNvPicPr>
          <p:nvPr/>
        </p:nvPicPr>
        <p:blipFill>
          <a:blip r:embed="rId3"/>
          <a:srcRect t="-406" r="-151" b="-664"/>
          <a:stretch>
            <a:fillRect/>
          </a:stretch>
        </p:blipFill>
        <p:spPr bwMode="auto">
          <a:xfrm>
            <a:off x="1249363" y="806450"/>
            <a:ext cx="3348037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Рисунок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25963" y="868363"/>
            <a:ext cx="3838575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Box 1"/>
          <p:cNvSpPr txBox="1">
            <a:spLocks noChangeArrowheads="1"/>
          </p:cNvSpPr>
          <p:nvPr/>
        </p:nvSpPr>
        <p:spPr bwMode="auto">
          <a:xfrm>
            <a:off x="1249363" y="3340100"/>
            <a:ext cx="7283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uk-UA" b="1">
                <a:solidFill>
                  <a:srgbClr val="002060"/>
                </a:solidFill>
                <a:latin typeface="Times New Roman" pitchFamily="18" charset="0"/>
              </a:rPr>
              <a:t>Романтичний палац барона де –Зотта Вільбурга </a:t>
            </a:r>
          </a:p>
          <a:p>
            <a:pPr algn="ctr"/>
            <a:r>
              <a:rPr lang="ru-RU" altLang="uk-UA" b="1">
                <a:solidFill>
                  <a:srgbClr val="002060"/>
                </a:solidFill>
                <a:latin typeface="Times New Roman" pitchFamily="18" charset="0"/>
              </a:rPr>
              <a:t>в західноєвропейському стилі</a:t>
            </a:r>
            <a:endParaRPr lang="uk-UA" altLang="uk-UA" b="1">
              <a:solidFill>
                <a:srgbClr val="002060"/>
              </a:solidFill>
            </a:endParaRPr>
          </a:p>
        </p:txBody>
      </p:sp>
      <p:pic>
        <p:nvPicPr>
          <p:cNvPr id="12296" name="Рисунок 2"/>
          <p:cNvPicPr>
            <a:picLocks noChangeAspect="1" noChangeArrowheads="1"/>
          </p:cNvPicPr>
          <p:nvPr/>
        </p:nvPicPr>
        <p:blipFill>
          <a:blip r:embed="rId5"/>
          <a:srcRect l="8354" t="6441" b="18576"/>
          <a:stretch>
            <a:fillRect/>
          </a:stretch>
        </p:blipFill>
        <p:spPr bwMode="auto">
          <a:xfrm>
            <a:off x="3563938" y="4003675"/>
            <a:ext cx="1939925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13316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8" y="0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 altLang="uk-UA">
              <a:latin typeface="Calibri" pitchFamily="34" charset="0"/>
            </a:endParaRPr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0" y="2828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uk-UA" altLang="uk-UA" sz="1100">
                <a:latin typeface="Calibri" pitchFamily="34" charset="0"/>
                <a:cs typeface="Times New Roman" pitchFamily="18" charset="0"/>
              </a:rPr>
              <a:t>        </a:t>
            </a:r>
            <a:endParaRPr lang="uk-UA" altLang="uk-UA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0" y="520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uk-UA" altLang="uk-UA" sz="1100">
                <a:latin typeface="Calibri" pitchFamily="34" charset="0"/>
                <a:cs typeface="Times New Roman" pitchFamily="18" charset="0"/>
              </a:rPr>
              <a:t> </a:t>
            </a:r>
            <a:endParaRPr lang="uk-UA" altLang="uk-UA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1285875" y="2928938"/>
            <a:ext cx="75723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tabLst>
                <a:tab pos="1114425" algn="l"/>
              </a:tabLst>
            </a:pPr>
            <a:r>
              <a:rPr lang="uk-UA" altLang="uk-UA" sz="1400" i="1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>
              <a:tabLst>
                <a:tab pos="1114425" algn="l"/>
              </a:tabLst>
            </a:pPr>
            <a:endParaRPr lang="uk-UA" altLang="uk-UA" sz="1400" i="1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tabLst>
                <a:tab pos="1114425" algn="l"/>
              </a:tabLst>
            </a:pPr>
            <a:r>
              <a:rPr lang="uk-UA" altLang="uk-UA" sz="1400" i="1">
                <a:latin typeface="Times New Roman" pitchFamily="18" charset="0"/>
                <a:cs typeface="Times New Roman" pitchFamily="18" charset="0"/>
              </a:rPr>
              <a:t> </a:t>
            </a:r>
            <a:endParaRPr lang="uk-UA" altLang="uk-UA" sz="2800">
              <a:solidFill>
                <a:srgbClr val="C00000"/>
              </a:solidFill>
            </a:endParaRPr>
          </a:p>
        </p:txBody>
      </p:sp>
      <p:sp>
        <p:nvSpPr>
          <p:cNvPr id="13321" name="TextBox 13"/>
          <p:cNvSpPr txBox="1">
            <a:spLocks noChangeArrowheads="1"/>
          </p:cNvSpPr>
          <p:nvPr/>
        </p:nvSpPr>
        <p:spPr bwMode="auto">
          <a:xfrm>
            <a:off x="500063" y="5143500"/>
            <a:ext cx="8643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uk-UA" altLang="uk-UA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uk-UA" altLang="uk-UA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Вікнянський парк з рідкісними  деревами</a:t>
            </a:r>
          </a:p>
        </p:txBody>
      </p:sp>
      <p:pic>
        <p:nvPicPr>
          <p:cNvPr id="13322" name="Picture 4" descr="Ð ÐµÐ·ÑÐ»ÑÑÐ°Ñ Ð¿Ð¾ÑÑÐºÑ Ð·Ð¾Ð±ÑÐ°Ð¶ÐµÐ½Ñ Ð·Ð° Ð·Ð°Ð¿Ð¸ÑÐ¾Ð¼ &quot;Ð´ÐµÑÐµÐ²Ð¾ Ð±ÐµÐ·ÑÑÐ¸Ð´Ð½Ð¸ÑÑ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7575" y="638175"/>
            <a:ext cx="3006725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Рисунок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37088" y="3149600"/>
            <a:ext cx="3209925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Рисунок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65275" y="650875"/>
            <a:ext cx="2971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Рисунок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65275" y="3011488"/>
            <a:ext cx="2971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14340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0"/>
            <a:ext cx="9053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1187450" y="700088"/>
            <a:ext cx="6624638" cy="516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179388" algn="just">
              <a:lnSpc>
                <a:spcPct val="115000"/>
              </a:lnSpc>
            </a:pPr>
            <a:r>
              <a:rPr lang="uk-UA" altLang="uk-UA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Наше село чекає справжніх  любителів  і  цінителів  історії  та природи, які, надіюсь, і оберігатимуть  красу, включившись  в загальнонародну   справу   з охорони і   збереження довкілля.</a:t>
            </a:r>
            <a:endParaRPr lang="uk-UA" altLang="uk-UA" sz="2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457200" indent="179388" algn="just">
              <a:lnSpc>
                <a:spcPct val="115000"/>
              </a:lnSpc>
              <a:spcAft>
                <a:spcPts val="1000"/>
              </a:spcAft>
            </a:pPr>
            <a:r>
              <a:rPr lang="uk-UA" altLang="uk-UA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Поїдьте, пройдіться, огляньте  неповторні  краєвиди Вікна , залюбуйтеся  усім дивосвітом природи.  Ви, побачите,  яка багата  і  красива Вікнянська земля. Ви  зрозумієте, що  ці  чарівні  куточки  нашого села анітрохи не гірші від багатьох відомих сіл України.</a:t>
            </a:r>
            <a:endParaRPr lang="uk-UA" altLang="uk-UA" sz="2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15364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6038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1547813" y="549275"/>
            <a:ext cx="662463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uk-UA" altLang="uk-UA" b="1">
                <a:latin typeface="Times New Roman" pitchFamily="18" charset="0"/>
                <a:cs typeface="Times New Roman" pitchFamily="18" charset="0"/>
              </a:rPr>
              <a:t>СПИСОК ВИКОРИСТАНИХ ДЖЕРЕЛ</a:t>
            </a:r>
          </a:p>
          <a:p>
            <a:pPr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uk-UA" altLang="uk-UA">
                <a:latin typeface="Times New Roman" pitchFamily="18" charset="0"/>
                <a:cs typeface="Times New Roman" pitchFamily="18" charset="0"/>
              </a:rPr>
              <a:t>Історія міст і сіл Української РСР. Чернівецька область, К., 1969.</a:t>
            </a:r>
          </a:p>
          <a:p>
            <a:pPr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ru-RU" altLang="uk-UA">
                <a:latin typeface="Times New Roman" pitchFamily="18" charset="0"/>
                <a:cs typeface="Times New Roman" pitchFamily="18" charset="0"/>
              </a:rPr>
              <a:t>Гнеп М.І. Заставнівщина. Історичні нариси. - Чернівці - "Золоті Литаври", 2007, 176 с.</a:t>
            </a:r>
            <a:endParaRPr lang="uk-UA" altLang="uk-UA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ru-RU" altLang="uk-UA">
                <a:latin typeface="Times New Roman" pitchFamily="18" charset="0"/>
                <a:cs typeface="Times New Roman" pitchFamily="18" charset="0"/>
              </a:rPr>
              <a:t>Гнеп М.І. Вікно Буковини. - Чернівці: Золоті Литаври, 2000, 74 с.</a:t>
            </a:r>
            <a:endParaRPr lang="uk-UA" altLang="uk-UA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uk-UA" altLang="uk-UA">
                <a:latin typeface="Times New Roman" pitchFamily="18" charset="0"/>
                <a:cs typeface="Times New Roman" pitchFamily="18" charset="0"/>
              </a:rPr>
              <a:t>Жупанський Я.І. Географія Чернівецької області. – Чернівці, 1993.- 190с.</a:t>
            </a:r>
          </a:p>
          <a:p>
            <a:pPr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uk-UA" altLang="uk-UA">
                <a:latin typeface="Times New Roman" pitchFamily="18" charset="0"/>
                <a:cs typeface="Times New Roman" pitchFamily="18" charset="0"/>
              </a:rPr>
              <a:t>Палій  В.,Палій В. Історія села Вікно у фактах, документах і спогадах.-Чернівці:Наші книги,2018.-720с.</a:t>
            </a:r>
          </a:p>
          <a:p>
            <a:pPr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uk-UA" altLang="uk-UA">
                <a:latin typeface="Times New Roman" pitchFamily="18" charset="0"/>
                <a:cs typeface="Times New Roman" pitchFamily="18" charset="0"/>
              </a:rPr>
              <a:t>Шкільний архів.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uk-UA" smtClean="0"/>
          </a:p>
        </p:txBody>
      </p:sp>
      <p:pic>
        <p:nvPicPr>
          <p:cNvPr id="16388" name="Picture 2" descr="Ð ÐµÐ·ÑÐ»ÑÑÐ°Ñ Ð¿Ð¾ÑÑÐºÑ Ð·Ð¾Ð±ÑÐ°Ð¶ÐµÐ½Ñ Ð·Ð° Ð·Ð°Ð¿Ð¸ÑÐ¾Ð¼ &quot;ÑÐ°Ð±Ð»Ð¾Ð½ Ð¿ÑÐµÐ·ÐµÐ½ÑÐ°ÑÑÑ Ð¡Ð¢ÐÐ ÐÐÐÐÐ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8" y="0"/>
            <a:ext cx="905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 altLang="uk-UA">
              <a:latin typeface="Calibri" pitchFamily="34" charset="0"/>
            </a:endParaRPr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0" y="2828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uk-UA" altLang="uk-UA" sz="1100">
                <a:latin typeface="Calibri" pitchFamily="34" charset="0"/>
                <a:cs typeface="Times New Roman" pitchFamily="18" charset="0"/>
              </a:rPr>
              <a:t>        </a:t>
            </a:r>
            <a:endParaRPr lang="uk-UA" altLang="uk-UA"/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0" y="520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uk-UA" altLang="uk-UA" sz="1100">
                <a:latin typeface="Calibri" pitchFamily="34" charset="0"/>
                <a:cs typeface="Times New Roman" pitchFamily="18" charset="0"/>
              </a:rPr>
              <a:t> </a:t>
            </a:r>
            <a:endParaRPr lang="uk-UA" altLang="uk-UA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1285875" y="2928938"/>
            <a:ext cx="75723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tabLst>
                <a:tab pos="1114425" algn="l"/>
              </a:tabLst>
            </a:pPr>
            <a:r>
              <a:rPr lang="uk-UA" altLang="uk-UA" sz="1400" i="1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>
              <a:tabLst>
                <a:tab pos="1114425" algn="l"/>
              </a:tabLst>
            </a:pPr>
            <a:endParaRPr lang="uk-UA" altLang="uk-UA" sz="1400" i="1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tabLst>
                <a:tab pos="1114425" algn="l"/>
              </a:tabLst>
            </a:pPr>
            <a:r>
              <a:rPr lang="uk-UA" altLang="uk-UA" sz="1400" i="1">
                <a:latin typeface="Times New Roman" pitchFamily="18" charset="0"/>
                <a:cs typeface="Times New Roman" pitchFamily="18" charset="0"/>
              </a:rPr>
              <a:t> </a:t>
            </a:r>
            <a:endParaRPr lang="uk-UA" altLang="uk-UA" sz="2800">
              <a:solidFill>
                <a:srgbClr val="C00000"/>
              </a:solidFill>
            </a:endParaRPr>
          </a:p>
        </p:txBody>
      </p:sp>
      <p:sp>
        <p:nvSpPr>
          <p:cNvPr id="16393" name="TextBox 10"/>
          <p:cNvSpPr txBox="1">
            <a:spLocks noChangeArrowheads="1"/>
          </p:cNvSpPr>
          <p:nvPr/>
        </p:nvSpPr>
        <p:spPr bwMode="auto">
          <a:xfrm>
            <a:off x="1428750" y="4357688"/>
            <a:ext cx="2857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ru-RU" altLang="uk-UA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4" name="Прямоугольник 13"/>
          <p:cNvSpPr>
            <a:spLocks noChangeArrowheads="1"/>
          </p:cNvSpPr>
          <p:nvPr/>
        </p:nvSpPr>
        <p:spPr bwMode="auto">
          <a:xfrm>
            <a:off x="785813" y="3105150"/>
            <a:ext cx="7215187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uk-UA" altLang="uk-UA" sz="40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“…Приїжджайте, люди добрі, приїжджайте до Вікна!…”</a:t>
            </a:r>
          </a:p>
          <a:p>
            <a:pPr algn="ctr" eaLnBrk="1" hangingPunct="1"/>
            <a:r>
              <a:rPr lang="uk-UA" altLang="uk-UA" sz="40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altLang="uk-UA" sz="4000" b="1" i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6" descr="C:\Users\Юля\Desktop\нове кіно\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285728"/>
            <a:ext cx="6315073" cy="2571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417</Words>
  <Application>Microsoft Office PowerPoint</Application>
  <PresentationFormat>Экран (4:3)</PresentationFormat>
  <Paragraphs>107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Користувач Windows</dc:creator>
  <cp:lastModifiedBy>ИРА</cp:lastModifiedBy>
  <cp:revision>73</cp:revision>
  <dcterms:created xsi:type="dcterms:W3CDTF">2019-03-12T20:08:17Z</dcterms:created>
  <dcterms:modified xsi:type="dcterms:W3CDTF">2021-04-15T08:39:11Z</dcterms:modified>
</cp:coreProperties>
</file>