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1" r:id="rId5"/>
    <p:sldId id="271" r:id="rId6"/>
    <p:sldId id="272" r:id="rId7"/>
    <p:sldId id="274" r:id="rId8"/>
    <p:sldId id="273" r:id="rId9"/>
    <p:sldId id="262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3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3466175709971E-2"/>
          <c:y val="6.0056802218680198E-2"/>
          <c:w val="0.93193067648580052"/>
          <c:h val="0.81158186668446952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78-439D-B059-37DE844F7BBC}"/>
              </c:ext>
            </c:extLst>
          </c:dPt>
          <c:dPt>
            <c:idx val="1"/>
            <c:bubble3D val="0"/>
            <c:explosion val="13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078-439D-B059-37DE844F7B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82-45A7-AA2E-8F6B4CA276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882-45A7-AA2E-8F6B4CA276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Аркуш1!$A$2:$A$5</c:f>
              <c:strCache>
                <c:ptCount val="2"/>
                <c:pt idx="0">
                  <c:v>Чутливі</c:v>
                </c:pt>
                <c:pt idx="1">
                  <c:v>Малочутливі і нечутливі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0.68600000000000005</c:v>
                </c:pt>
                <c:pt idx="1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8-439D-B059-37DE844F7B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929404045082601E-2"/>
          <c:y val="0.16764567588176327"/>
          <c:w val="0.87700908455625448"/>
          <c:h val="0.65954260390348407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Розподіл</c:v>
                </c:pt>
              </c:strCache>
            </c:strRef>
          </c:tx>
          <c:spPr>
            <a:solidFill>
              <a:srgbClr val="FF0000"/>
            </a:solidFill>
          </c:spPr>
          <c:explosion val="16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C3-497B-B171-FF251869F24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2C3-497B-B171-FF251869F24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2C3-497B-B171-FF251869F24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2C3-497B-B171-FF251869F24E}"/>
              </c:ext>
            </c:extLst>
          </c:dPt>
          <c:dLbls>
            <c:dLbl>
              <c:idx val="0"/>
              <c:layout>
                <c:manualLayout>
                  <c:x val="-0.19239520611394165"/>
                  <c:y val="-0.254839545905190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80%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C3-497B-B171-FF251869F24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20%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C3-497B-B171-FF251869F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2"/>
                <c:pt idx="0">
                  <c:v>Чутливі</c:v>
                </c:pt>
                <c:pt idx="1">
                  <c:v>Нечутливі</c:v>
                </c:pt>
              </c:strCache>
            </c:strRef>
          </c:cat>
          <c:val>
            <c:numRef>
              <c:f>Аркуш1!$B$2:$B$5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C3-497B-B171-FF251869F2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8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A0AB-0188-41FC-B170-C7E21A06908F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E0DC-3F21-44AF-AE77-42BD7AF9F60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4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4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0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4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6BC5-7245-42CC-A91D-60B0964F863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6480-E482-470D-A0B7-E380F18F2B3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9932"/>
            <a:ext cx="9574306" cy="6568067"/>
          </a:xfrm>
        </p:spPr>
        <p:txBody>
          <a:bodyPr>
            <a:normAutofit fontScale="85000" lnSpcReduction="10000"/>
          </a:bodyPr>
          <a:lstStyle/>
          <a:p>
            <a:endParaRPr lang="ru-RU" sz="3200" b="1" dirty="0"/>
          </a:p>
          <a:p>
            <a:r>
              <a:rPr lang="ru-RU" sz="3500" b="1" dirty="0"/>
              <a:t>ВИЗНАЧЕННЯ ЧУТЛИВОСТІ КЛІНІЧНИХ ШТАМІВ </a:t>
            </a:r>
            <a:r>
              <a:rPr lang="en-US" sz="3500" b="1" dirty="0"/>
              <a:t>S</a:t>
            </a:r>
            <a:r>
              <a:rPr lang="ru-RU" sz="3500" b="1" dirty="0"/>
              <a:t>.</a:t>
            </a:r>
            <a:r>
              <a:rPr lang="en-US" sz="3500" b="1" dirty="0"/>
              <a:t>aureus</a:t>
            </a:r>
            <a:r>
              <a:rPr lang="uk-UA" sz="3500" b="1" dirty="0"/>
              <a:t> ДО АНТИБАКТЕРІАЛЬНОГО ЗАСОБУ</a:t>
            </a:r>
            <a:r>
              <a:rPr lang="ru-RU" sz="3500" b="1" dirty="0"/>
              <a:t>«ПІОФАГ» </a:t>
            </a:r>
            <a:endParaRPr lang="en-US" sz="3500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ru-RU" sz="2100" b="1" dirty="0"/>
              <a:t>РОБОТУ ВИКОНАВ :Федорченко Олег </a:t>
            </a:r>
            <a:r>
              <a:rPr lang="ru-RU" sz="2100" b="1" dirty="0" err="1"/>
              <a:t>Сергійович</a:t>
            </a:r>
            <a:endParaRPr lang="ru-RU" sz="2100" b="1" dirty="0"/>
          </a:p>
          <a:p>
            <a:pPr algn="r"/>
            <a:endParaRPr lang="en-US" sz="2100" b="1" dirty="0"/>
          </a:p>
          <a:p>
            <a:pPr algn="r"/>
            <a:r>
              <a:rPr lang="ru-RU" sz="2100" b="1" dirty="0"/>
              <a:t>10.06.2005 року </a:t>
            </a:r>
            <a:r>
              <a:rPr lang="ru-RU" sz="2100" b="1" dirty="0" err="1"/>
              <a:t>народження</a:t>
            </a:r>
            <a:endParaRPr lang="en-US" sz="2100" b="1" dirty="0"/>
          </a:p>
          <a:p>
            <a:pPr algn="r"/>
            <a:r>
              <a:rPr lang="ru-RU" sz="2100" b="1" dirty="0" err="1"/>
              <a:t>учень</a:t>
            </a:r>
            <a:r>
              <a:rPr lang="ru-RU" sz="2100" b="1" dirty="0"/>
              <a:t> 9-Б </a:t>
            </a:r>
            <a:r>
              <a:rPr lang="ru-RU" sz="2100" b="1" dirty="0" err="1"/>
              <a:t>класу</a:t>
            </a:r>
            <a:endParaRPr lang="en-US" sz="2100" b="1" dirty="0"/>
          </a:p>
          <a:p>
            <a:pPr algn="r"/>
            <a:r>
              <a:rPr lang="ru-RU" sz="2100" b="1" dirty="0" err="1"/>
              <a:t>гімназія</a:t>
            </a:r>
            <a:r>
              <a:rPr lang="ru-RU" sz="2100" b="1" dirty="0"/>
              <a:t> </a:t>
            </a:r>
            <a:r>
              <a:rPr lang="ru-RU" sz="2100" b="1" dirty="0" err="1"/>
              <a:t>біотехнологій</a:t>
            </a:r>
            <a:r>
              <a:rPr lang="ru-RU" sz="2100" b="1" dirty="0"/>
              <a:t> №177 </a:t>
            </a:r>
            <a:r>
              <a:rPr lang="ru-RU" sz="2100" b="1" dirty="0" err="1"/>
              <a:t>м.Києва</a:t>
            </a:r>
            <a:r>
              <a:rPr lang="ru-RU" sz="2100" b="1" dirty="0"/>
              <a:t>,</a:t>
            </a:r>
            <a:endParaRPr lang="en-US" sz="2100" b="1" dirty="0"/>
          </a:p>
          <a:p>
            <a:pPr algn="r"/>
            <a:r>
              <a:rPr lang="ru-RU" sz="2100" b="1" dirty="0" err="1"/>
              <a:t>Солом’янського</a:t>
            </a:r>
            <a:r>
              <a:rPr lang="ru-RU" sz="2100" b="1" dirty="0"/>
              <a:t> району</a:t>
            </a:r>
            <a:endParaRPr lang="en-US" sz="2100" b="1" dirty="0"/>
          </a:p>
          <a:p>
            <a:pPr algn="r"/>
            <a:r>
              <a:rPr lang="ru-RU" sz="2100" b="1" dirty="0"/>
              <a:t>Телефон +</a:t>
            </a:r>
            <a:r>
              <a:rPr lang="ru-RU" sz="2100" b="1" dirty="0" smtClean="0"/>
              <a:t>380986658760</a:t>
            </a:r>
          </a:p>
          <a:p>
            <a:pPr algn="r"/>
            <a:r>
              <a:rPr lang="ru-RU" sz="2100" b="1" dirty="0" err="1" smtClean="0"/>
              <a:t>Науковий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керівник</a:t>
            </a:r>
            <a:r>
              <a:rPr lang="ru-RU" sz="2100" b="1" dirty="0" smtClean="0"/>
              <a:t>:</a:t>
            </a:r>
          </a:p>
          <a:p>
            <a:pPr algn="r"/>
            <a:r>
              <a:rPr lang="ru-RU" sz="2100" b="1" dirty="0" smtClean="0"/>
              <a:t> зав</a:t>
            </a:r>
            <a:r>
              <a:rPr lang="ru-RU" sz="2100" b="1" dirty="0"/>
              <a:t>. </a:t>
            </a:r>
            <a:r>
              <a:rPr lang="ru-RU" sz="2100" b="1" dirty="0" err="1"/>
              <a:t>лабораторією</a:t>
            </a:r>
            <a:r>
              <a:rPr lang="ru-RU" sz="2100" b="1" dirty="0"/>
              <a:t> </a:t>
            </a:r>
            <a:r>
              <a:rPr lang="ru-RU" sz="2100" b="1" dirty="0" err="1"/>
              <a:t>мікробіології</a:t>
            </a:r>
            <a:r>
              <a:rPr lang="ru-RU" sz="2100" b="1" dirty="0"/>
              <a:t> </a:t>
            </a:r>
            <a:endParaRPr lang="ru-RU" sz="2100" b="1" dirty="0" smtClean="0"/>
          </a:p>
          <a:p>
            <a:pPr algn="r"/>
            <a:r>
              <a:rPr lang="ru-RU" sz="2100" b="1" dirty="0" smtClean="0"/>
              <a:t>ДУ </a:t>
            </a:r>
            <a:r>
              <a:rPr lang="ru-RU" sz="2100" b="1" dirty="0"/>
              <a:t>«</a:t>
            </a:r>
            <a:r>
              <a:rPr lang="ru-RU" sz="2100" b="1" dirty="0" err="1"/>
              <a:t>Інститут</a:t>
            </a:r>
            <a:r>
              <a:rPr lang="ru-RU" sz="2100" b="1" dirty="0"/>
              <a:t> </a:t>
            </a:r>
            <a:r>
              <a:rPr lang="ru-RU" sz="2100" b="1" dirty="0" err="1"/>
              <a:t>травматології</a:t>
            </a:r>
            <a:r>
              <a:rPr lang="ru-RU" sz="2100" b="1" dirty="0"/>
              <a:t> та </a:t>
            </a:r>
            <a:r>
              <a:rPr lang="ru-RU" sz="2100" b="1" dirty="0" err="1"/>
              <a:t>ортопедії</a:t>
            </a:r>
            <a:r>
              <a:rPr lang="ru-RU" sz="2100" b="1" dirty="0"/>
              <a:t> НАМНУ</a:t>
            </a:r>
            <a:r>
              <a:rPr lang="ru-RU" sz="2100" b="1" dirty="0" smtClean="0"/>
              <a:t>»,</a:t>
            </a:r>
          </a:p>
          <a:p>
            <a:pPr algn="r"/>
            <a:r>
              <a:rPr lang="ru-RU" sz="2100" b="1" dirty="0" smtClean="0"/>
              <a:t> </a:t>
            </a:r>
            <a:r>
              <a:rPr lang="ru-RU" sz="2100" b="1" dirty="0"/>
              <a:t>к.  мед. н. </a:t>
            </a:r>
            <a:r>
              <a:rPr lang="ru-RU" sz="2100" b="1" dirty="0" err="1"/>
              <a:t>Лютко</a:t>
            </a:r>
            <a:r>
              <a:rPr lang="ru-RU" sz="2100" b="1" dirty="0"/>
              <a:t> Ольга </a:t>
            </a:r>
            <a:r>
              <a:rPr lang="ru-RU" sz="2100" b="1" dirty="0" err="1"/>
              <a:t>Борисівна</a:t>
            </a:r>
            <a:r>
              <a:rPr lang="ru-RU" sz="2100" b="1" dirty="0"/>
              <a:t>. </a:t>
            </a:r>
            <a:endParaRPr lang="en-US" sz="2100" b="1" dirty="0"/>
          </a:p>
          <a:p>
            <a:pPr algn="r"/>
            <a:r>
              <a:rPr lang="en-US" sz="2100" b="1" dirty="0"/>
              <a:t>                                                                                           </a:t>
            </a:r>
            <a:r>
              <a:rPr lang="ru-RU" sz="2100" b="1" dirty="0"/>
              <a:t> </a:t>
            </a:r>
            <a:r>
              <a:rPr lang="ru-RU" sz="2100" b="1" dirty="0" err="1"/>
              <a:t>Педагогічний</a:t>
            </a:r>
            <a:r>
              <a:rPr lang="ru-RU" sz="2100" b="1" dirty="0"/>
              <a:t> </a:t>
            </a:r>
            <a:r>
              <a:rPr lang="ru-RU" sz="2100" b="1" dirty="0" err="1"/>
              <a:t>керівник</a:t>
            </a:r>
            <a:r>
              <a:rPr lang="ru-RU" sz="2100" b="1" dirty="0"/>
              <a:t>: Ткач </a:t>
            </a:r>
            <a:r>
              <a:rPr lang="ru-RU" sz="2100" b="1" dirty="0" err="1"/>
              <a:t>Надія</a:t>
            </a:r>
            <a:r>
              <a:rPr lang="ru-RU" sz="2100" b="1" dirty="0"/>
              <a:t> </a:t>
            </a:r>
            <a:r>
              <a:rPr lang="ru-RU" sz="2100" b="1" dirty="0" err="1"/>
              <a:t>Борисівна</a:t>
            </a:r>
            <a:endParaRPr lang="ru-RU" sz="2100" b="1" dirty="0"/>
          </a:p>
          <a:p>
            <a:pPr algn="r"/>
            <a:r>
              <a:rPr lang="ru-RU" sz="2100" b="1" dirty="0"/>
              <a:t> </a:t>
            </a:r>
            <a:r>
              <a:rPr lang="ru-RU" sz="2100" b="1" dirty="0" err="1"/>
              <a:t>вчитель</a:t>
            </a:r>
            <a:r>
              <a:rPr lang="ru-RU" sz="2100" b="1" dirty="0"/>
              <a:t> </a:t>
            </a:r>
            <a:r>
              <a:rPr lang="ru-RU" sz="2100" b="1" dirty="0" err="1" smtClean="0"/>
              <a:t>біології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вищої</a:t>
            </a:r>
            <a:r>
              <a:rPr lang="ru-RU" sz="2100" b="1" dirty="0" smtClean="0"/>
              <a:t> </a:t>
            </a:r>
            <a:r>
              <a:rPr lang="ru-RU" sz="2100" b="1" dirty="0" err="1" smtClean="0"/>
              <a:t>категорії</a:t>
            </a:r>
            <a:endParaRPr lang="en-US" sz="2100" b="1" dirty="0"/>
          </a:p>
          <a:p>
            <a:endParaRPr lang="en-US" sz="1800" dirty="0"/>
          </a:p>
        </p:txBody>
      </p:sp>
      <p:pic>
        <p:nvPicPr>
          <p:cNvPr id="4" name="Рисунок 3" descr="Ð Ð Ð¾ÑÐ°ÑÐ¾Ð¼Ðµ Ð¿ÑÐµÐ´Ð»Ð¾Ð¶Ð¸Ð»Ð¸ Ð¸ÑÐ¿Ð¾Ð»ÑÐ·Ð¾Ð²Ð°ÑÑ Ð²Ð¸ÑÑÑÑ Ð´Ð»Ñ Â«ÑÐ´ÐµÑÐ½Ð¾Ð¹Â» ÑÐµÑÐ°Ð¿Ð¸Ð¸ ÑÐ°ÐºÐ° |  ÐÑÐ¾Ð¼Ð½Ð°Ñ ÑÐ½ÐµÑÐ³Ð¸Ñ 2.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7430"/>
            <a:ext cx="5017770" cy="456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49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648" y="450273"/>
            <a:ext cx="10883499" cy="499456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ВИСНОВКИ</a:t>
            </a:r>
          </a:p>
          <a:p>
            <a:pPr marL="45720" indent="0"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При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дослідженні клінічних штамів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 - 68,6% були чутливі (в різній мірі) до антибіотиків, а 31,4% - малочутливі  і нечутливі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Серед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резистентних штамів (31,4%) до препарату «ПІОФАГ» виявились чутливими - 80% випадків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Font typeface="Wingdings" pitchFamily="2" charset="2"/>
              <a:buChar char="Ø"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	Отримані дані свідчать про можливість використання препарату «ПІОФАГ», в якості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монотерапії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так і в комплексному лікуванні пацієнтів з резистентними формами мікроорганізмів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4026" y="5431734"/>
            <a:ext cx="6183948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563742-920F-4D11-B9A6-2A95E8FC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22" y="307081"/>
            <a:ext cx="9162756" cy="47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992981-2004-4043-A117-A173FB76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АКТУАЛЬНІСТЬ</a:t>
            </a:r>
            <a:endParaRPr lang="uk-UA" sz="3600" dirty="0">
              <a:latin typeface="Calibri" panose="020F0502020204030204" pitchFamily="34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EB67501E-9459-49DC-87D8-13D37EEC1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355" y="1825625"/>
            <a:ext cx="5738446" cy="4351338"/>
          </a:xfrm>
        </p:spPr>
        <p:txBody>
          <a:bodyPr/>
          <a:lstStyle/>
          <a:p>
            <a:pPr marL="0" indent="0">
              <a:buNone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Ера антибіотиків закінчилась !!!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70BE22-437A-425A-A529-CC40C2E85C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НАЙВАЖЛИВІШЕ ДОСЯГНЕННЯ 19 ст.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ФАГОТЕРАПІЯ</a:t>
            </a:r>
            <a:r>
              <a:rPr lang="uk-UA" sz="3200" noProof="0" dirty="0">
                <a:solidFill>
                  <a:srgbClr val="70AD47"/>
                </a:solidFill>
                <a:latin typeface="Calibri" panose="020F0502020204030204"/>
              </a:rPr>
              <a:t> </a:t>
            </a:r>
            <a:r>
              <a:rPr lang="uk-UA" sz="3200" noProof="0" dirty="0">
                <a:latin typeface="Calibri" panose="020F0502020204030204"/>
              </a:rPr>
              <a:t>-</a:t>
            </a:r>
            <a:r>
              <a:rPr lang="uk-UA" sz="3200" noProof="0" dirty="0">
                <a:solidFill>
                  <a:srgbClr val="70AD47"/>
                </a:solidFill>
                <a:latin typeface="Calibri" panose="020F0502020204030204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лікування бактеріофагами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</a:rPr>
              <a:t>Не мають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побічної дії , протипоказань, не шкідливі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1600" dirty="0">
                <a:solidFill>
                  <a:prstClr val="black"/>
                </a:solidFill>
                <a:latin typeface="Calibri" panose="020F0502020204030204"/>
              </a:rPr>
              <a:t>Сумісні з усіма ліками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8F2D44-0EA6-4A32-A27C-1710E674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91" y="3566257"/>
            <a:ext cx="5079609" cy="31580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31BDE4-163E-4164-BA0F-52ADAE475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69" y="3566257"/>
            <a:ext cx="4535817" cy="3145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10CCB4-B043-4FAC-BA42-B94C4047E9E5}"/>
              </a:ext>
            </a:extLst>
          </p:cNvPr>
          <p:cNvSpPr txBox="1"/>
          <p:nvPr/>
        </p:nvSpPr>
        <p:spPr>
          <a:xfrm>
            <a:off x="882669" y="2391819"/>
            <a:ext cx="6098344" cy="1106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Стійкість до антибіотиків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стрімко зростає!!!</a:t>
            </a:r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181ED3-5F2D-4849-BD74-2815223B5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44" y="3566257"/>
            <a:ext cx="313971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cap="all" dirty="0">
                <a:latin typeface="+mn-lt"/>
              </a:rPr>
              <a:t>Що таке бактеріофаг</a:t>
            </a:r>
            <a:r>
              <a:rPr lang="en-US" sz="3600" b="1" cap="all" dirty="0">
                <a:latin typeface="+mn-lt"/>
              </a:rPr>
              <a:t>?</a:t>
            </a:r>
          </a:p>
        </p:txBody>
      </p:sp>
      <p:sp>
        <p:nvSpPr>
          <p:cNvPr id="16" name="Текст 13"/>
          <p:cNvSpPr>
            <a:spLocks noGrp="1"/>
          </p:cNvSpPr>
          <p:nvPr>
            <p:ph sz="half" idx="2"/>
          </p:nvPr>
        </p:nvSpPr>
        <p:spPr>
          <a:xfrm>
            <a:off x="372171" y="1566029"/>
            <a:ext cx="5723082" cy="368458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Бактеріофаг – вірус бактерій </a:t>
            </a:r>
          </a:p>
          <a:p>
            <a:pPr marL="0" indent="0">
              <a:buNone/>
            </a:pPr>
            <a:r>
              <a:rPr lang="uk-UA" sz="2400" dirty="0"/>
              <a:t>Відкрив британець Ернест </a:t>
            </a:r>
            <a:r>
              <a:rPr lang="uk-UA" sz="2400" dirty="0" err="1"/>
              <a:t>Ханкін</a:t>
            </a:r>
            <a:r>
              <a:rPr lang="uk-UA" sz="2400" dirty="0"/>
              <a:t> у 1894 р. </a:t>
            </a:r>
          </a:p>
          <a:p>
            <a:pPr marL="0" indent="0">
              <a:buNone/>
            </a:pPr>
            <a:r>
              <a:rPr lang="uk-UA" sz="1800" dirty="0"/>
              <a:t>                                                                    </a:t>
            </a:r>
            <a:endParaRPr lang="en-US" sz="1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0898"/>
            <a:ext cx="6069477" cy="4137102"/>
          </a:xfrm>
          <a:prstGeom prst="rect">
            <a:avLst/>
          </a:prstGeom>
        </p:spPr>
      </p:pic>
      <p:sp>
        <p:nvSpPr>
          <p:cNvPr id="21" name="Объект 20"/>
          <p:cNvSpPr>
            <a:spLocks noGrp="1"/>
          </p:cNvSpPr>
          <p:nvPr>
            <p:ph sz="quarter" idx="4"/>
          </p:nvPr>
        </p:nvSpPr>
        <p:spPr>
          <a:xfrm>
            <a:off x="6636641" y="1566029"/>
            <a:ext cx="5183188" cy="368458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Розмножується всередині клітин і спричиняє їх </a:t>
            </a:r>
            <a:r>
              <a:rPr lang="uk-UA" dirty="0" err="1"/>
              <a:t>лізіс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904" y="2408663"/>
            <a:ext cx="5383097" cy="4449337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434254" y="1367651"/>
            <a:ext cx="11151" cy="549034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5D2E8B-1E6D-4990-B053-214AD9F9A9D6}"/>
              </a:ext>
            </a:extLst>
          </p:cNvPr>
          <p:cNvSpPr txBox="1"/>
          <p:nvPr/>
        </p:nvSpPr>
        <p:spPr>
          <a:xfrm>
            <a:off x="3648982" y="4420117"/>
            <a:ext cx="1105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200н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6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81891"/>
            <a:ext cx="12192000" cy="58048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РОБОТИ:</a:t>
            </a:r>
            <a:r>
              <a:rPr lang="uk-UA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 </a:t>
            </a:r>
            <a:r>
              <a:rPr lang="ru-RU" dirty="0" err="1"/>
              <a:t>антибіотикорезистентних</a:t>
            </a:r>
            <a:r>
              <a:rPr lang="ru-RU" dirty="0"/>
              <a:t> </a:t>
            </a:r>
            <a:r>
              <a:rPr lang="ru-RU" dirty="0" err="1"/>
              <a:t>штамів</a:t>
            </a:r>
            <a:r>
              <a:rPr lang="ru-RU" dirty="0"/>
              <a:t> </a:t>
            </a:r>
            <a:r>
              <a:rPr lang="ru-RU" dirty="0" err="1"/>
              <a:t>S.aureus</a:t>
            </a:r>
            <a:r>
              <a:rPr lang="ru-RU" dirty="0"/>
              <a:t> до </a:t>
            </a:r>
            <a:r>
              <a:rPr lang="ru-RU" dirty="0" err="1"/>
              <a:t>антибактеріального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«ПІОФАГ»</a:t>
            </a:r>
          </a:p>
          <a:p>
            <a:pPr>
              <a:lnSpc>
                <a:spcPct val="150000"/>
              </a:lnSpc>
              <a:buNone/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/>
              <a:t>антибіотикорезистентні</a:t>
            </a:r>
            <a:r>
              <a:rPr lang="uk-UA" dirty="0"/>
              <a:t> штами </a:t>
            </a:r>
            <a:r>
              <a:rPr lang="en-US" dirty="0" err="1"/>
              <a:t>S.aureus</a:t>
            </a:r>
            <a:endParaRPr lang="uk-UA" dirty="0"/>
          </a:p>
          <a:p>
            <a:pPr>
              <a:lnSpc>
                <a:spcPct val="150000"/>
              </a:lnSpc>
              <a:buNone/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 ДОСЛІДЖЕННЯ:</a:t>
            </a:r>
            <a:r>
              <a:rPr lang="uk-UA" dirty="0"/>
              <a:t> чутливість </a:t>
            </a:r>
            <a:r>
              <a:rPr lang="uk-UA" dirty="0" err="1"/>
              <a:t>антибіотикорезистентних</a:t>
            </a:r>
            <a:r>
              <a:rPr lang="uk-UA" dirty="0"/>
              <a:t> штамів </a:t>
            </a:r>
            <a:r>
              <a:rPr lang="en-US" dirty="0" err="1"/>
              <a:t>S.aureus</a:t>
            </a:r>
            <a:r>
              <a:rPr lang="en-US" dirty="0"/>
              <a:t> </a:t>
            </a:r>
            <a:r>
              <a:rPr lang="uk-UA" dirty="0"/>
              <a:t>до засобу «ПІОФАГ»</a:t>
            </a:r>
          </a:p>
          <a:p>
            <a:pPr>
              <a:lnSpc>
                <a:spcPct val="150000"/>
              </a:lnSpc>
              <a:buNone/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провести облік та визначення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антибіотикорезистентних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штамів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S.aureus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визначити чутливість резистентних штамів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S.aureus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препарату « ПІОФАГ»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провести аналіз отриманих результатів 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659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3345" y="334879"/>
            <a:ext cx="10307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МАТЕРІАЛИ 						МЕТОДИ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Vika\Desktop\images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771418" y="211777"/>
            <a:ext cx="1371547" cy="1315144"/>
          </a:xfrm>
          <a:prstGeom prst="rect">
            <a:avLst/>
          </a:prstGeom>
          <a:noFill/>
        </p:spPr>
      </p:pic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DBFB0B2A-1166-48A8-B7C6-52BD1C273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3121"/>
              </p:ext>
            </p:extLst>
          </p:nvPr>
        </p:nvGraphicFramePr>
        <p:xfrm>
          <a:off x="346580" y="1712248"/>
          <a:ext cx="7258498" cy="4482729"/>
        </p:xfrm>
        <a:graphic>
          <a:graphicData uri="http://schemas.openxmlformats.org/drawingml/2006/table">
            <a:tbl>
              <a:tblPr firstRow="1" firstCol="1" bandRow="1"/>
              <a:tblGrid>
                <a:gridCol w="1814062">
                  <a:extLst>
                    <a:ext uri="{9D8B030D-6E8A-4147-A177-3AD203B41FA5}">
                      <a16:colId xmlns:a16="http://schemas.microsoft.com/office/drawing/2014/main" val="439251904"/>
                    </a:ext>
                  </a:extLst>
                </a:gridCol>
                <a:gridCol w="1898100">
                  <a:extLst>
                    <a:ext uri="{9D8B030D-6E8A-4147-A177-3AD203B41FA5}">
                      <a16:colId xmlns:a16="http://schemas.microsoft.com/office/drawing/2014/main" val="3634455594"/>
                    </a:ext>
                  </a:extLst>
                </a:gridCol>
                <a:gridCol w="1731524">
                  <a:extLst>
                    <a:ext uri="{9D8B030D-6E8A-4147-A177-3AD203B41FA5}">
                      <a16:colId xmlns:a16="http://schemas.microsoft.com/office/drawing/2014/main" val="1099227440"/>
                    </a:ext>
                  </a:extLst>
                </a:gridCol>
                <a:gridCol w="1814812">
                  <a:extLst>
                    <a:ext uri="{9D8B030D-6E8A-4147-A177-3AD203B41FA5}">
                      <a16:colId xmlns:a16="http://schemas.microsoft.com/office/drawing/2014/main" val="3298260399"/>
                    </a:ext>
                  </a:extLst>
                </a:gridCol>
              </a:tblGrid>
              <a:tr h="42604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ЕТАПИ ДОСЛІДЖЕННЯ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08735"/>
                  </a:ext>
                </a:extLst>
              </a:tr>
              <a:tr h="886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КЛІНІЧНИЙ</a:t>
                      </a:r>
                      <a:endParaRPr lang="uk-U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ЛАБОРАТОРНИЙ</a:t>
                      </a:r>
                      <a:endParaRPr lang="uk-U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76043"/>
                  </a:ext>
                </a:extLst>
              </a:tr>
              <a:tr h="2224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Забір матеріалу від хворого 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1.Посів та виділення мікроорганізмів у культурі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2.Визначення чутливості до антибіотиків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3.Визначення чутливості до засобу «ПІОФАГ»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21237"/>
                  </a:ext>
                </a:extLst>
              </a:tr>
              <a:tr h="68679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РОБОТА ЛАБОРАТОРІЇ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ОСОБИСТИЙ ВНЕСОК АВТОРА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3499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661D58F-38F2-4F58-93F1-82277B2D7C53}"/>
              </a:ext>
            </a:extLst>
          </p:cNvPr>
          <p:cNvSpPr txBox="1"/>
          <p:nvPr/>
        </p:nvSpPr>
        <p:spPr>
          <a:xfrm>
            <a:off x="645089" y="879928"/>
            <a:ext cx="3323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175 штамів 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S. </a:t>
            </a:r>
            <a:r>
              <a:rPr lang="uk-UA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аureus</a:t>
            </a:r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471C9C-44D1-4206-9F1D-1CE54C4534ED}"/>
              </a:ext>
            </a:extLst>
          </p:cNvPr>
          <p:cNvSpPr txBox="1"/>
          <p:nvPr/>
        </p:nvSpPr>
        <p:spPr>
          <a:xfrm>
            <a:off x="5389842" y="879928"/>
            <a:ext cx="6802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Мікробіологічні, спостереження, фотофіксація</a:t>
            </a:r>
            <a:endParaRPr lang="uk-UA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32E0DD-8324-4384-AEB8-8C9D49A7E01E}"/>
              </a:ext>
            </a:extLst>
          </p:cNvPr>
          <p:cNvSpPr txBox="1"/>
          <p:nvPr/>
        </p:nvSpPr>
        <p:spPr>
          <a:xfrm>
            <a:off x="7987361" y="1584734"/>
            <a:ext cx="371387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проводили за стандартною методикою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інгібування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бактеріофагу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«ПІОФАГ»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крапельним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за Отто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D112B0-30F9-4535-B1E5-B3995C6FCD7C}"/>
              </a:ext>
            </a:extLst>
          </p:cNvPr>
          <p:cNvSpPr txBox="1"/>
          <p:nvPr/>
        </p:nvSpPr>
        <p:spPr>
          <a:xfrm>
            <a:off x="2108606" y="2193425"/>
            <a:ext cx="3255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Мікробіологічна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НАМНУ»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032BD6-FF70-448D-AED7-9323B98A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025" y="4120659"/>
            <a:ext cx="3676207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394DD-F609-4A77-9E73-B5580EFB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Чутливість клінічних штамів</a:t>
            </a:r>
            <a:r>
              <a:rPr lang="uk-UA" sz="36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S. </a:t>
            </a:r>
            <a:r>
              <a:rPr lang="uk-UA" sz="36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аureus</a:t>
            </a:r>
            <a:r>
              <a:rPr lang="uk-UA" sz="36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uk-UA" sz="36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антибіотиків (%)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C45B267-F14C-4FBC-993A-F33D6FDBC2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20D453A-0152-429E-92C8-B45555ECD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1052" y="1906490"/>
            <a:ext cx="5181600" cy="4189607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Загалом по групі чутливість до антибіотиків виявлена у 68,6% випадків</a:t>
            </a: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алочутливі і нечутливі – 31,4% </a:t>
            </a: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D8B33B69-A420-4700-B1E4-7D51AFEC4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53129"/>
              </p:ext>
            </p:extLst>
          </p:nvPr>
        </p:nvGraphicFramePr>
        <p:xfrm>
          <a:off x="196948" y="1825625"/>
          <a:ext cx="5899052" cy="3352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519">
                  <a:extLst>
                    <a:ext uri="{9D8B030D-6E8A-4147-A177-3AD203B41FA5}">
                      <a16:colId xmlns:a16="http://schemas.microsoft.com/office/drawing/2014/main" val="3230335698"/>
                    </a:ext>
                  </a:extLst>
                </a:gridCol>
                <a:gridCol w="1859478">
                  <a:extLst>
                    <a:ext uri="{9D8B030D-6E8A-4147-A177-3AD203B41FA5}">
                      <a16:colId xmlns:a16="http://schemas.microsoft.com/office/drawing/2014/main" val="3508483761"/>
                    </a:ext>
                  </a:extLst>
                </a:gridCol>
                <a:gridCol w="1860055">
                  <a:extLst>
                    <a:ext uri="{9D8B030D-6E8A-4147-A177-3AD203B41FA5}">
                      <a16:colId xmlns:a16="http://schemas.microsoft.com/office/drawing/2014/main" val="3632249588"/>
                    </a:ext>
                  </a:extLst>
                </a:gridCol>
              </a:tblGrid>
              <a:tr h="1063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800" dirty="0">
                          <a:effectLst/>
                        </a:rPr>
                        <a:t> Антибіотики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800" b="1" dirty="0">
                          <a:effectLst/>
                        </a:rPr>
                        <a:t>Чутливі</a:t>
                      </a:r>
                      <a:endParaRPr lang="uk-U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800" dirty="0">
                          <a:effectLst/>
                        </a:rPr>
                        <a:t>Нечутливі</a:t>
                      </a:r>
                      <a:endParaRPr lang="uk-U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752148"/>
                  </a:ext>
                </a:extLst>
              </a:tr>
              <a:tr h="457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</a:rPr>
                        <a:t>Амоксицилін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65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47,3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673869"/>
                  </a:ext>
                </a:extLst>
              </a:tr>
              <a:tr h="457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</a:rPr>
                        <a:t>Ципрофлоксацин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5,2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6,2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885733"/>
                  </a:ext>
                </a:extLst>
              </a:tr>
              <a:tr h="457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</a:rPr>
                        <a:t>Еритроміцин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21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13,7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027828"/>
                  </a:ext>
                </a:extLst>
              </a:tr>
              <a:tr h="457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b="1">
                          <a:effectLst/>
                        </a:rPr>
                        <a:t>Амікацин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>
                          <a:effectLst/>
                        </a:rPr>
                        <a:t>12,2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817839"/>
                  </a:ext>
                </a:extLst>
              </a:tr>
              <a:tr h="457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err="1">
                          <a:effectLst/>
                        </a:rPr>
                        <a:t>Бісептол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1800" b="1" dirty="0">
                          <a:effectLst/>
                        </a:rPr>
                        <a:t>7,4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03333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5B6D5E1-907F-4CBA-BC55-7D58AAD2363E}"/>
              </a:ext>
            </a:extLst>
          </p:cNvPr>
          <p:cNvSpPr txBox="1"/>
          <p:nvPr/>
        </p:nvSpPr>
        <p:spPr>
          <a:xfrm>
            <a:off x="73856" y="5477212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иявлено різний рівень чутливості - від високої (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амоксицилін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до низької (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ципрофлоксацин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еритроміцин)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повної її відсутності (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бісептол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9019C7DA-11E9-4160-95A7-BFCC9B16D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641227"/>
              </p:ext>
            </p:extLst>
          </p:nvPr>
        </p:nvGraphicFramePr>
        <p:xfrm>
          <a:off x="7509436" y="2897945"/>
          <a:ext cx="4104639" cy="359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5A9266-60F3-4597-9266-988B655D2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0" b="3516"/>
          <a:stretch/>
        </p:blipFill>
        <p:spPr>
          <a:xfrm>
            <a:off x="6706635" y="3061040"/>
            <a:ext cx="707399" cy="817140"/>
          </a:xfrm>
          <a:prstGeom prst="rect">
            <a:avLst/>
          </a:prstGeom>
        </p:spPr>
      </p:pic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C5389076-44A1-4EA1-A11D-3D36E4FF58BB}"/>
              </a:ext>
            </a:extLst>
          </p:cNvPr>
          <p:cNvCxnSpPr>
            <a:cxnSpLocks/>
          </p:cNvCxnSpPr>
          <p:nvPr/>
        </p:nvCxnSpPr>
        <p:spPr>
          <a:xfrm>
            <a:off x="7179324" y="3330794"/>
            <a:ext cx="984081" cy="3426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3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8848" y="448235"/>
            <a:ext cx="3263151" cy="30838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/>
              <a:t>колоній</a:t>
            </a:r>
            <a:r>
              <a:rPr lang="ru-RU" dirty="0"/>
              <a:t> та </a:t>
            </a:r>
            <a:r>
              <a:rPr lang="ru-RU" dirty="0" err="1"/>
              <a:t>чутливість</a:t>
            </a:r>
            <a:r>
              <a:rPr lang="ru-RU" dirty="0"/>
              <a:t> до </a:t>
            </a:r>
            <a:r>
              <a:rPr lang="ru-RU" dirty="0" err="1"/>
              <a:t>антибіотиків</a:t>
            </a:r>
            <a:r>
              <a:rPr lang="ru-RU" dirty="0"/>
              <a:t> S. </a:t>
            </a:r>
            <a:r>
              <a:rPr lang="ru-RU" dirty="0" err="1"/>
              <a:t>Aureus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39135"/>
            <a:ext cx="4464424" cy="6897135"/>
          </a:xfrm>
          <a:prstGeom prst="rect">
            <a:avLst/>
          </a:prstGeo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38938" y="4742330"/>
            <a:ext cx="3753062" cy="2115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424" y="-50606"/>
            <a:ext cx="4446495" cy="69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9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90962-ADD5-46A3-BD87-7FDE6275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latin typeface="+mn-lt"/>
              </a:rPr>
              <a:t>Чутливість резистентних штамів</a:t>
            </a:r>
            <a:r>
              <a:rPr lang="uk-UA" sz="36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S. </a:t>
            </a:r>
            <a:r>
              <a:rPr lang="uk-UA" sz="36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аureus</a:t>
            </a:r>
            <a:r>
              <a:rPr lang="uk-UA" sz="3600" b="1" dirty="0">
                <a:latin typeface="+mn-lt"/>
              </a:rPr>
              <a:t>  до засобу «ПІОФАГ»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CB918FF8-D866-4ACC-9436-77D1C3A7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9578" cy="4351338"/>
          </a:xfrm>
        </p:spPr>
        <p:txBody>
          <a:bodyPr/>
          <a:lstStyle/>
          <a:p>
            <a:pPr algn="just"/>
            <a:r>
              <a:rPr lang="ru-RU" dirty="0" err="1"/>
              <a:t>Визначали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 до «ПІОФАГУ»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З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штамів</a:t>
            </a:r>
            <a:r>
              <a:rPr lang="ru-RU" dirty="0"/>
              <a:t> (31,4%),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нечутливі</a:t>
            </a:r>
            <a:r>
              <a:rPr lang="ru-RU" dirty="0"/>
              <a:t> до </a:t>
            </a:r>
            <a:r>
              <a:rPr lang="ru-RU" dirty="0" err="1"/>
              <a:t>антибіотиків</a:t>
            </a:r>
            <a:r>
              <a:rPr lang="ru-RU" dirty="0"/>
              <a:t>  – 80% в </a:t>
            </a:r>
            <a:r>
              <a:rPr lang="ru-RU" dirty="0" err="1"/>
              <a:t>різній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чутливі</a:t>
            </a:r>
            <a:r>
              <a:rPr lang="ru-RU" dirty="0"/>
              <a:t> до «ПІОФАГУ», а 20% - </a:t>
            </a:r>
            <a:r>
              <a:rPr lang="ru-RU" dirty="0" err="1"/>
              <a:t>ні</a:t>
            </a:r>
            <a:endParaRPr lang="ru-RU" dirty="0"/>
          </a:p>
          <a:p>
            <a:pPr algn="just"/>
            <a:endParaRPr lang="uk-UA" dirty="0"/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3101A30A-A797-4025-99F5-5FF7A4D65E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99721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65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3375" y="450272"/>
            <a:ext cx="10630111" cy="55056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ПРАКТИЧНЕ ЗНАЧЕННЯ РОБОТИ</a:t>
            </a:r>
            <a:endParaRPr lang="uk-UA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покращення результатів лікування хворих з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антибіотикорезистентністю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за допомогою засобу «ПІОФАГ», який може використовуватись як в якості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монотерапії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так і в комбінації з іншими медикаментозними засобами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453</Words>
  <Application>Microsoft Office PowerPoint</Application>
  <PresentationFormat>Широкий екран</PresentationFormat>
  <Paragraphs>100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АКТУАЛЬНІСТЬ</vt:lpstr>
      <vt:lpstr>Що таке бактеріофаг?</vt:lpstr>
      <vt:lpstr>Презентація PowerPoint</vt:lpstr>
      <vt:lpstr>Презентація PowerPoint</vt:lpstr>
      <vt:lpstr>Чутливість клінічних штамів S. аureus до антибіотиків (%) </vt:lpstr>
      <vt:lpstr>.  Ріст колоній та чутливість до антибіотиків S. Aureus  </vt:lpstr>
      <vt:lpstr>Чутливість резистентних штамів S. аureus  до засобу «ПІОФАГ»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Користувач Windows</cp:lastModifiedBy>
  <cp:revision>52</cp:revision>
  <dcterms:created xsi:type="dcterms:W3CDTF">2020-10-31T10:02:23Z</dcterms:created>
  <dcterms:modified xsi:type="dcterms:W3CDTF">2021-04-21T14:00:13Z</dcterms:modified>
</cp:coreProperties>
</file>