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E14"/>
    <a:srgbClr val="000099"/>
    <a:srgbClr val="3333FF"/>
    <a:srgbClr val="081EC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Ступінь схожості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Проба 1</c:v>
                </c:pt>
                <c:pt idx="1">
                  <c:v>Проба 2</c:v>
                </c:pt>
                <c:pt idx="2">
                  <c:v>Проба 3</c:v>
                </c:pt>
                <c:pt idx="3">
                  <c:v>Проба 4</c:v>
                </c:pt>
                <c:pt idx="4">
                  <c:v>Проба 5</c:v>
                </c:pt>
                <c:pt idx="5">
                  <c:v>Проба 6</c:v>
                </c:pt>
                <c:pt idx="6">
                  <c:v>Проба 7</c:v>
                </c:pt>
                <c:pt idx="7">
                  <c:v>Проба 8</c:v>
                </c:pt>
                <c:pt idx="8">
                  <c:v>Проба 9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60</c:v>
                </c:pt>
                <c:pt idx="1">
                  <c:v>50</c:v>
                </c:pt>
                <c:pt idx="2">
                  <c:v>50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70</c:v>
                </c:pt>
              </c:numCache>
            </c:numRef>
          </c:val>
        </c:ser>
        <c:axId val="120032640"/>
        <c:axId val="120034432"/>
      </c:barChart>
      <c:catAx>
        <c:axId val="120032640"/>
        <c:scaling>
          <c:orientation val="minMax"/>
        </c:scaling>
        <c:axPos val="b"/>
        <c:numFmt formatCode="General" sourceLinked="1"/>
        <c:tickLblPos val="nextTo"/>
        <c:crossAx val="120034432"/>
        <c:crosses val="autoZero"/>
        <c:auto val="1"/>
        <c:lblAlgn val="ctr"/>
        <c:lblOffset val="100"/>
      </c:catAx>
      <c:valAx>
        <c:axId val="120034432"/>
        <c:scaling>
          <c:orientation val="minMax"/>
        </c:scaling>
        <c:axPos val="l"/>
        <c:majorGridlines/>
        <c:numFmt formatCode="General" sourceLinked="1"/>
        <c:tickLblPos val="nextTo"/>
        <c:crossAx val="1200326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7689071965577491E-2"/>
          <c:y val="4.8124553808897234E-2"/>
          <c:w val="0.89667008185688768"/>
          <c:h val="0.86358888126767253"/>
        </c:manualLayout>
      </c:layout>
      <c:barChart>
        <c:barDir val="col"/>
        <c:grouping val="clustered"/>
        <c:ser>
          <c:idx val="0"/>
          <c:order val="0"/>
          <c:cat>
            <c:strRef>
              <c:f>Лист1!$C$2:$C$10</c:f>
              <c:strCache>
                <c:ptCount val="9"/>
                <c:pt idx="0">
                  <c:v>Проба 1</c:v>
                </c:pt>
                <c:pt idx="1">
                  <c:v>Проба 2</c:v>
                </c:pt>
                <c:pt idx="2">
                  <c:v>Проба 3</c:v>
                </c:pt>
                <c:pt idx="3">
                  <c:v>Проба 4</c:v>
                </c:pt>
                <c:pt idx="4">
                  <c:v>Проба 5</c:v>
                </c:pt>
                <c:pt idx="5">
                  <c:v>Проба 6</c:v>
                </c:pt>
                <c:pt idx="6">
                  <c:v>Проба 7</c:v>
                </c:pt>
                <c:pt idx="7">
                  <c:v>Проба 8</c:v>
                </c:pt>
                <c:pt idx="8">
                  <c:v>Контроль</c:v>
                </c:pt>
              </c:strCache>
            </c:strRef>
          </c:cat>
          <c:val>
            <c:numRef>
              <c:f>Лист1!$D$2:$D$10</c:f>
              <c:numCache>
                <c:formatCode>0.00</c:formatCode>
                <c:ptCount val="9"/>
                <c:pt idx="0">
                  <c:v>15.2</c:v>
                </c:pt>
                <c:pt idx="1">
                  <c:v>15.1</c:v>
                </c:pt>
                <c:pt idx="2">
                  <c:v>12.8</c:v>
                </c:pt>
                <c:pt idx="3">
                  <c:v>11.5</c:v>
                </c:pt>
                <c:pt idx="4">
                  <c:v>12.7</c:v>
                </c:pt>
                <c:pt idx="5">
                  <c:v>15.1</c:v>
                </c:pt>
                <c:pt idx="6">
                  <c:v>11.5</c:v>
                </c:pt>
                <c:pt idx="7">
                  <c:v>14.5</c:v>
                </c:pt>
                <c:pt idx="8">
                  <c:v>12.4</c:v>
                </c:pt>
              </c:numCache>
            </c:numRef>
          </c:val>
        </c:ser>
        <c:ser>
          <c:idx val="1"/>
          <c:order val="1"/>
          <c:cat>
            <c:strRef>
              <c:f>Лист1!$C$2:$C$10</c:f>
              <c:strCache>
                <c:ptCount val="9"/>
                <c:pt idx="0">
                  <c:v>Проба 1</c:v>
                </c:pt>
                <c:pt idx="1">
                  <c:v>Проба 2</c:v>
                </c:pt>
                <c:pt idx="2">
                  <c:v>Проба 3</c:v>
                </c:pt>
                <c:pt idx="3">
                  <c:v>Проба 4</c:v>
                </c:pt>
                <c:pt idx="4">
                  <c:v>Проба 5</c:v>
                </c:pt>
                <c:pt idx="5">
                  <c:v>Проба 6</c:v>
                </c:pt>
                <c:pt idx="6">
                  <c:v>Проба 7</c:v>
                </c:pt>
                <c:pt idx="7">
                  <c:v>Проба 8</c:v>
                </c:pt>
                <c:pt idx="8">
                  <c:v>Контроль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</c:numCache>
            </c:numRef>
          </c:val>
        </c:ser>
        <c:axId val="85653376"/>
        <c:axId val="85654912"/>
      </c:barChart>
      <c:catAx>
        <c:axId val="856533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i="0" cap="all" baseline="0"/>
            </a:pPr>
            <a:endParaRPr lang="ru-RU"/>
          </a:p>
        </c:txPr>
        <c:crossAx val="85654912"/>
        <c:crosses val="autoZero"/>
        <c:auto val="1"/>
        <c:lblAlgn val="ctr"/>
        <c:lblOffset val="100"/>
      </c:catAx>
      <c:valAx>
        <c:axId val="85654912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sz="1200" b="1" i="0" cap="all" baseline="0">
                <a:solidFill>
                  <a:schemeClr val="tx1"/>
                </a:solidFill>
              </a:defRPr>
            </a:pPr>
            <a:endParaRPr lang="ru-RU"/>
          </a:p>
        </c:txPr>
        <c:crossAx val="85653376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:\Разработка шаблонов\Зимнее утро\Zimnee_utro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1933" y="908720"/>
            <a:ext cx="6732240" cy="1470025"/>
          </a:xfrm>
        </p:spPr>
        <p:txBody>
          <a:bodyPr>
            <a:normAutofit/>
          </a:bodyPr>
          <a:lstStyle>
            <a:lvl1pPr>
              <a:defRPr sz="5400" baseline="0">
                <a:latin typeface="Isadora Cyr " panose="02000500060000020003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581128"/>
            <a:ext cx="5174218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285B16-FCBF-4796-A527-7CA18EB09ACD}" type="datetimeFigureOut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085676-3128-42C1-9D5F-978B895F5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51FEB8-AA9F-4E5A-AC08-F66468DF8287}" type="datetimeFigureOut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A666EDF-7DE9-42CC-8C6B-D61A2234C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2BFC34-B2A9-438D-9160-BC5E73E84EB8}" type="datetimeFigureOut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EC7C42-0E82-4D0B-A307-E400643C6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66AAAA-CE97-4E37-95A3-BF8A1BC640E5}" type="datetimeFigureOut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92A9BC4-B708-430C-A170-D8F157507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3F8F9E-5EBF-4D3F-9B19-AB7968781413}" type="datetimeFigureOut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4AD11A-299D-4C0B-BB7F-F8A1347F0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336B00-3181-4058-ADA3-1C13FA7E0128}" type="datetimeFigureOut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4FBBC1-C7B5-4358-8EBD-0DFECA006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FE2018-8C4C-4AC4-B4E6-3E166F1B42E6}" type="datetimeFigureOut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ACFB59-1FAB-4CA1-9D61-5F632888C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59771B-8874-40A0-A569-AA32EA9D9CE7}" type="datetimeFigureOut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930291-204D-4978-85F1-304479CE8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9AED9E-2D6D-4EA7-A35C-76F9A2D9FDE1}" type="datetimeFigureOut">
              <a:rPr lang="ru-RU"/>
              <a:pPr>
                <a:defRPr/>
              </a:pPr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1BEA9D-6ECA-48F1-AA85-C11BD0D66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Разработка шаблонов\Зимнее утро\Zimnee_utro_slide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60350"/>
            <a:ext cx="715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600200"/>
            <a:ext cx="7129463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-26988" y="6513513"/>
            <a:ext cx="1595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Isadora Cyr " pitchFamily="2" charset="0"/>
              </a:rPr>
              <a:t>ProPowerPoint.Ru</a:t>
            </a:r>
            <a:endParaRPr lang="ru-RU" sz="1400">
              <a:solidFill>
                <a:schemeClr val="bg1"/>
              </a:solidFill>
              <a:latin typeface="Isadora Cyr 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285728"/>
            <a:ext cx="75009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освіти і науки Київської </a:t>
            </a:r>
            <a:b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обласної державної адміністрації</a:t>
            </a:r>
            <a:b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Київської обласної ради </a:t>
            </a:r>
            <a:b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творчості дітей та юнацтва Київщини»</a:t>
            </a:r>
            <a:br>
              <a:rPr lang="uk-UA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2000240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 err="1" smtClean="0">
                <a:solidFill>
                  <a:srgbClr val="3333FF"/>
                </a:solidFill>
                <a:latin typeface="Cambria" pitchFamily="18" charset="0"/>
              </a:rPr>
              <a:t>Біотестування</a:t>
            </a:r>
            <a:r>
              <a:rPr lang="uk-UA" sz="2400" b="1" dirty="0" smtClean="0">
                <a:solidFill>
                  <a:srgbClr val="3333FF"/>
                </a:solidFill>
                <a:latin typeface="Cambria" pitchFamily="18" charset="0"/>
              </a:rPr>
              <a:t> токсичності снігу за паростками рослин-індикаторів</a:t>
            </a:r>
            <a:endParaRPr lang="ru-RU" sz="2400" b="1" dirty="0">
              <a:solidFill>
                <a:srgbClr val="3333FF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3714752"/>
            <a:ext cx="54399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Виконав роботу </a:t>
            </a:r>
          </a:p>
          <a:p>
            <a:r>
              <a:rPr lang="uk-UA" dirty="0" smtClean="0"/>
              <a:t>Вихованець гуртка </a:t>
            </a:r>
            <a:r>
              <a:rPr lang="uk-UA" dirty="0" err="1" smtClean="0"/>
              <a:t>“Юні</a:t>
            </a:r>
            <a:r>
              <a:rPr lang="uk-UA" dirty="0" smtClean="0"/>
              <a:t> </a:t>
            </a:r>
            <a:r>
              <a:rPr lang="uk-UA" dirty="0" err="1" smtClean="0"/>
              <a:t>рослинники”</a:t>
            </a:r>
            <a:r>
              <a:rPr lang="uk-UA" dirty="0" smtClean="0"/>
              <a:t> </a:t>
            </a:r>
          </a:p>
          <a:p>
            <a:r>
              <a:rPr lang="uk-UA" dirty="0" smtClean="0"/>
              <a:t> </a:t>
            </a:r>
            <a:r>
              <a:rPr lang="uk-UA" dirty="0" err="1" smtClean="0"/>
              <a:t>КЗ</a:t>
            </a:r>
            <a:r>
              <a:rPr lang="uk-UA" dirty="0" smtClean="0"/>
              <a:t> КОР </a:t>
            </a:r>
            <a:r>
              <a:rPr lang="uk-UA" dirty="0" err="1" smtClean="0"/>
              <a:t>“Центр</a:t>
            </a:r>
            <a:r>
              <a:rPr lang="uk-UA" dirty="0" smtClean="0"/>
              <a:t> творчості дітей та юнацтва </a:t>
            </a:r>
            <a:r>
              <a:rPr lang="uk-UA" dirty="0" err="1" smtClean="0"/>
              <a:t>Київщини”</a:t>
            </a:r>
            <a:endParaRPr lang="uk-UA" dirty="0" smtClean="0"/>
          </a:p>
          <a:p>
            <a:r>
              <a:rPr lang="uk-UA" b="1" i="1" dirty="0" err="1" smtClean="0"/>
              <a:t>Тяка</a:t>
            </a:r>
            <a:r>
              <a:rPr lang="uk-UA" b="1" i="1" dirty="0" smtClean="0"/>
              <a:t> Станіслав </a:t>
            </a:r>
          </a:p>
          <a:p>
            <a:r>
              <a:rPr lang="uk-UA" b="1" dirty="0" smtClean="0"/>
              <a:t>Керівник</a:t>
            </a:r>
            <a:r>
              <a:rPr lang="uk-UA" dirty="0" smtClean="0"/>
              <a:t>: </a:t>
            </a:r>
            <a:r>
              <a:rPr lang="uk-UA" dirty="0" err="1" smtClean="0"/>
              <a:t>керівник</a:t>
            </a:r>
            <a:r>
              <a:rPr lang="uk-UA" dirty="0" smtClean="0"/>
              <a:t> гуртка </a:t>
            </a:r>
            <a:r>
              <a:rPr lang="uk-UA" dirty="0" err="1" smtClean="0"/>
              <a:t>“Юні</a:t>
            </a:r>
            <a:r>
              <a:rPr lang="uk-UA" dirty="0" smtClean="0"/>
              <a:t> </a:t>
            </a:r>
            <a:r>
              <a:rPr lang="uk-UA" dirty="0" err="1" smtClean="0"/>
              <a:t>рослинники”</a:t>
            </a:r>
            <a:endParaRPr lang="uk-UA" dirty="0" smtClean="0"/>
          </a:p>
          <a:p>
            <a:r>
              <a:rPr lang="uk-UA" b="1" i="1" dirty="0" smtClean="0"/>
              <a:t>Костянтин Петрович </a:t>
            </a:r>
            <a:r>
              <a:rPr lang="uk-UA" b="1" i="1" dirty="0" err="1" smtClean="0"/>
              <a:t>Красніков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ТЯКА СТАС\29.jpg"/>
          <p:cNvPicPr/>
          <p:nvPr/>
        </p:nvPicPr>
        <p:blipFill>
          <a:blip r:embed="rId2"/>
          <a:srcRect t="32722"/>
          <a:stretch>
            <a:fillRect/>
          </a:stretch>
        </p:blipFill>
        <p:spPr bwMode="auto">
          <a:xfrm>
            <a:off x="1000100" y="1214422"/>
            <a:ext cx="5941849" cy="398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28926" y="285728"/>
            <a:ext cx="4587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Все готово до експерименту</a:t>
            </a:r>
            <a:endParaRPr lang="ru-RU" sz="2800" b="1" dirty="0"/>
          </a:p>
        </p:txBody>
      </p:sp>
      <p:pic>
        <p:nvPicPr>
          <p:cNvPr id="1026" name="Рисунок 18" descr="H:\биология фото\Фотка01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94562" y="2406636"/>
            <a:ext cx="19558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ТЯКА СТАС\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2714676" cy="333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57356" y="214290"/>
            <a:ext cx="5684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Результати визначення кислотності</a:t>
            </a:r>
            <a:endParaRPr lang="ru-RU" sz="2800" b="1" dirty="0"/>
          </a:p>
        </p:txBody>
      </p:sp>
      <p:pic>
        <p:nvPicPr>
          <p:cNvPr id="4" name="Рисунок 3" descr="D:\ТЯКА СТАС\21.jpg"/>
          <p:cNvPicPr/>
          <p:nvPr/>
        </p:nvPicPr>
        <p:blipFill>
          <a:blip r:embed="rId3"/>
          <a:srcRect l="10699" t="32110" b="13150"/>
          <a:stretch>
            <a:fillRect/>
          </a:stretch>
        </p:blipFill>
        <p:spPr bwMode="auto">
          <a:xfrm>
            <a:off x="3214678" y="1500174"/>
            <a:ext cx="571504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85728"/>
            <a:ext cx="5684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Результати визначення кислотності</a:t>
            </a:r>
            <a:endParaRPr lang="ru-RU" sz="28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28794" y="928670"/>
          <a:ext cx="6500859" cy="53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953"/>
                <a:gridCol w="2166953"/>
                <a:gridCol w="21669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№ проби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Місце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Кислотність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Проба № 1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Подвір’я школи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5.0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Проба № 2</a:t>
                      </a:r>
                      <a:endParaRPr lang="ru-RU" b="1" dirty="0" smtClean="0">
                        <a:solidFill>
                          <a:srgbClr val="025E14"/>
                        </a:solidFill>
                      </a:endParaRPr>
                    </a:p>
                    <a:p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Дорога біля мого</a:t>
                      </a:r>
                      <a:r>
                        <a:rPr lang="uk-UA" b="1" baseline="0" dirty="0" smtClean="0">
                          <a:solidFill>
                            <a:srgbClr val="025E14"/>
                          </a:solidFill>
                        </a:rPr>
                        <a:t> будинку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6.0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Проба № 3</a:t>
                      </a:r>
                      <a:endParaRPr lang="ru-RU" b="1" dirty="0" smtClean="0">
                        <a:solidFill>
                          <a:srgbClr val="025E14"/>
                        </a:solidFill>
                      </a:endParaRPr>
                    </a:p>
                    <a:p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У подвір’ї мого будинку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4.5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Проба № 4</a:t>
                      </a:r>
                      <a:endParaRPr lang="ru-RU" b="1" dirty="0" smtClean="0">
                        <a:solidFill>
                          <a:srgbClr val="025E14"/>
                        </a:solidFill>
                      </a:endParaRPr>
                    </a:p>
                    <a:p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Біля лісу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5.0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Проба № 5</a:t>
                      </a:r>
                      <a:endParaRPr lang="ru-RU" b="1" dirty="0" smtClean="0">
                        <a:solidFill>
                          <a:srgbClr val="025E14"/>
                        </a:solidFill>
                      </a:endParaRPr>
                    </a:p>
                    <a:p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Біля магазину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5.0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Проба № 6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В лісі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6.0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Проба № 7</a:t>
                      </a:r>
                      <a:endParaRPr lang="ru-RU" b="1" dirty="0" smtClean="0">
                        <a:solidFill>
                          <a:srgbClr val="025E14"/>
                        </a:solidFill>
                      </a:endParaRPr>
                    </a:p>
                    <a:p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На автотрасі біля автозаправки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5.0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Проба № 8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У шкільному парку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6.0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Проба № (контроль)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Шкільна</a:t>
                      </a:r>
                      <a:r>
                        <a:rPr lang="uk-UA" b="1" baseline="0" dirty="0" smtClean="0">
                          <a:solidFill>
                            <a:srgbClr val="025E14"/>
                          </a:solidFill>
                        </a:rPr>
                        <a:t> водопровідна вода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7.0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0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Результати дослідження фізичних властивостей снігової води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457200"/>
          <a:ext cx="8501123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660"/>
                <a:gridCol w="1731649"/>
                <a:gridCol w="867868"/>
                <a:gridCol w="1281239"/>
                <a:gridCol w="1529020"/>
                <a:gridCol w="1826687"/>
              </a:tblGrid>
              <a:tr h="349433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№ проби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Колір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Запах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Прозорість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Осад</a:t>
                      </a:r>
                      <a:endParaRPr lang="ru-RU" dirty="0"/>
                    </a:p>
                  </a:txBody>
                  <a:tcPr/>
                </a:tc>
              </a:tr>
              <a:tr h="611507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Проба № 1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Подвір’я школи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Сірий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Відсутній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Слабо</a:t>
                      </a:r>
                    </a:p>
                    <a:p>
                      <a:r>
                        <a:rPr lang="uk-UA" b="1" dirty="0" smtClean="0"/>
                        <a:t>забруднена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Невеликі частинки бруду</a:t>
                      </a:r>
                      <a:endParaRPr lang="ru-RU" b="1" dirty="0"/>
                    </a:p>
                  </a:txBody>
                  <a:tcPr/>
                </a:tc>
              </a:tr>
              <a:tr h="6115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Проба № 2</a:t>
                      </a:r>
                      <a:endParaRPr lang="ru-RU" b="1" dirty="0" smtClean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Дорога біля моєї</a:t>
                      </a:r>
                      <a:r>
                        <a:rPr lang="uk-UA" b="1" baseline="0" dirty="0" smtClean="0">
                          <a:solidFill>
                            <a:srgbClr val="025E14"/>
                          </a:solidFill>
                        </a:rPr>
                        <a:t> хати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Темно-сірий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Слабкий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Слабо</a:t>
                      </a:r>
                    </a:p>
                    <a:p>
                      <a:r>
                        <a:rPr lang="uk-UA" b="1" dirty="0" smtClean="0"/>
                        <a:t>забруднена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Невеликі частинки</a:t>
                      </a:r>
                      <a:r>
                        <a:rPr lang="uk-UA" b="1" baseline="0" dirty="0" smtClean="0"/>
                        <a:t> бруду</a:t>
                      </a:r>
                      <a:endParaRPr lang="ru-RU" b="1" dirty="0"/>
                    </a:p>
                  </a:txBody>
                  <a:tcPr/>
                </a:tc>
              </a:tr>
              <a:tr h="6115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Проба № 3</a:t>
                      </a:r>
                      <a:endParaRPr lang="ru-RU" b="1" dirty="0" smtClean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У подвір’ї моєї хати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Сірий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Відсутній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Сильно</a:t>
                      </a:r>
                    </a:p>
                    <a:p>
                      <a:r>
                        <a:rPr lang="uk-UA" b="1" dirty="0" smtClean="0"/>
                        <a:t>забруднена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Невеликі частинки</a:t>
                      </a:r>
                      <a:r>
                        <a:rPr lang="uk-UA" b="1" baseline="0" dirty="0" smtClean="0"/>
                        <a:t> бруду</a:t>
                      </a:r>
                      <a:endParaRPr lang="ru-RU" b="1" dirty="0"/>
                    </a:p>
                  </a:txBody>
                  <a:tcPr/>
                </a:tc>
              </a:tr>
              <a:tr h="6115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Проба № 4</a:t>
                      </a:r>
                      <a:endParaRPr lang="ru-RU" b="1" dirty="0" smtClean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Біля лісу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Сірий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Відсутній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Слабо</a:t>
                      </a:r>
                    </a:p>
                    <a:p>
                      <a:r>
                        <a:rPr lang="uk-UA" b="1" dirty="0" smtClean="0"/>
                        <a:t>забруднена</a:t>
                      </a:r>
                      <a:r>
                        <a:rPr lang="uk-UA" b="1" baseline="0" dirty="0" smtClean="0"/>
                        <a:t> </a:t>
                      </a:r>
                      <a:r>
                        <a:rPr lang="uk-UA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Невеликі частинки</a:t>
                      </a:r>
                      <a:r>
                        <a:rPr lang="uk-UA" b="1" baseline="0" dirty="0" smtClean="0"/>
                        <a:t> бруду</a:t>
                      </a:r>
                      <a:endParaRPr lang="ru-RU" b="1" dirty="0"/>
                    </a:p>
                  </a:txBody>
                  <a:tcPr/>
                </a:tc>
              </a:tr>
              <a:tr h="6115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Проба № 5</a:t>
                      </a:r>
                      <a:endParaRPr lang="ru-RU" b="1" dirty="0" smtClean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Біля магазину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Темно-сірий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Слабкий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Слабо</a:t>
                      </a:r>
                    </a:p>
                    <a:p>
                      <a:r>
                        <a:rPr lang="uk-UA" b="1" dirty="0" smtClean="0"/>
                        <a:t>забруднена  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Невеликі частинки</a:t>
                      </a:r>
                      <a:r>
                        <a:rPr lang="uk-UA" b="1" baseline="0" dirty="0" smtClean="0"/>
                        <a:t> бруду</a:t>
                      </a:r>
                      <a:endParaRPr lang="ru-RU" b="1" dirty="0"/>
                    </a:p>
                  </a:txBody>
                  <a:tcPr/>
                </a:tc>
              </a:tr>
              <a:tr h="611507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Проба № 6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В лісі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Сірий 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Відсутній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baseline="0" dirty="0" smtClean="0"/>
                        <a:t> С</a:t>
                      </a:r>
                      <a:r>
                        <a:rPr lang="uk-UA" b="1" dirty="0" smtClean="0"/>
                        <a:t>ильно</a:t>
                      </a:r>
                    </a:p>
                    <a:p>
                      <a:r>
                        <a:rPr lang="uk-UA" b="1" dirty="0" smtClean="0"/>
                        <a:t>забруднена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Невеликі частинки</a:t>
                      </a:r>
                      <a:r>
                        <a:rPr lang="uk-UA" b="1" baseline="0" dirty="0" smtClean="0"/>
                        <a:t> бруду</a:t>
                      </a:r>
                      <a:endParaRPr lang="ru-RU" b="1" dirty="0"/>
                    </a:p>
                  </a:txBody>
                  <a:tcPr/>
                </a:tc>
              </a:tr>
              <a:tr h="6115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Проба № 7</a:t>
                      </a:r>
                      <a:endParaRPr lang="ru-RU" b="1" dirty="0" smtClean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На автотрасі біля хати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Сірий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Слабкий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Слабо</a:t>
                      </a:r>
                    </a:p>
                    <a:p>
                      <a:r>
                        <a:rPr lang="uk-UA" b="1" dirty="0" smtClean="0"/>
                        <a:t>забруднена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Невеликі частинки</a:t>
                      </a:r>
                      <a:r>
                        <a:rPr lang="uk-UA" b="1" baseline="0" dirty="0" smtClean="0"/>
                        <a:t> бруду</a:t>
                      </a:r>
                      <a:endParaRPr lang="ru-RU" b="1" dirty="0"/>
                    </a:p>
                  </a:txBody>
                  <a:tcPr/>
                </a:tc>
              </a:tr>
              <a:tr h="611507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Проба № 8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У шкільному парку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Сірий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Відсутній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Сильно</a:t>
                      </a:r>
                    </a:p>
                    <a:p>
                      <a:r>
                        <a:rPr lang="uk-UA" b="1" dirty="0" smtClean="0"/>
                        <a:t>забруднена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/>
                        <a:t>Невеликі частинки</a:t>
                      </a:r>
                      <a:r>
                        <a:rPr lang="uk-UA" b="1" baseline="0" dirty="0" smtClean="0"/>
                        <a:t> бруду</a:t>
                      </a:r>
                      <a:endParaRPr lang="ru-RU" b="1" dirty="0"/>
                    </a:p>
                  </a:txBody>
                  <a:tcPr/>
                </a:tc>
              </a:tr>
              <a:tr h="873582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Проба № контроль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25E14"/>
                          </a:solidFill>
                        </a:rPr>
                        <a:t>Шкільна</a:t>
                      </a:r>
                      <a:r>
                        <a:rPr lang="uk-UA" b="1" baseline="0" dirty="0" smtClean="0">
                          <a:solidFill>
                            <a:srgbClr val="025E14"/>
                          </a:solidFill>
                        </a:rPr>
                        <a:t> водопровідна вода</a:t>
                      </a:r>
                      <a:endParaRPr lang="ru-RU" b="1" dirty="0">
                        <a:solidFill>
                          <a:srgbClr val="025E1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Сірий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Нема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Відсутня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Відсутній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Результати спостережень пророщування зернівок пшениці</a:t>
            </a:r>
            <a:endParaRPr lang="ru-RU" sz="2800" b="1" dirty="0"/>
          </a:p>
        </p:txBody>
      </p:sp>
      <p:pic>
        <p:nvPicPr>
          <p:cNvPr id="3" name="Рисунок 2" descr="D:\ТЯКА СТАС\P10401-1327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278608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ТЯКА СТАС\P10401-132740.jpg"/>
          <p:cNvPicPr/>
          <p:nvPr/>
        </p:nvPicPr>
        <p:blipFill>
          <a:blip r:embed="rId3" cstate="print"/>
          <a:srcRect b="9707"/>
          <a:stretch>
            <a:fillRect/>
          </a:stretch>
        </p:blipFill>
        <p:spPr bwMode="auto">
          <a:xfrm>
            <a:off x="3143240" y="1285860"/>
            <a:ext cx="2957146" cy="465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ТЯКА СТАС\P10401-132747.jpg"/>
          <p:cNvPicPr/>
          <p:nvPr/>
        </p:nvPicPr>
        <p:blipFill>
          <a:blip r:embed="rId4" cstate="print"/>
          <a:srcRect b="15272"/>
          <a:stretch>
            <a:fillRect/>
          </a:stretch>
        </p:blipFill>
        <p:spPr bwMode="auto">
          <a:xfrm>
            <a:off x="6286512" y="857232"/>
            <a:ext cx="264320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Результати спостережень пророщування зернівок пшениці</a:t>
            </a: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785794"/>
          <a:ext cx="8501123" cy="3214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785818"/>
                <a:gridCol w="792064"/>
                <a:gridCol w="779573"/>
                <a:gridCol w="785818"/>
                <a:gridCol w="785818"/>
                <a:gridCol w="785818"/>
                <a:gridCol w="785818"/>
                <a:gridCol w="777876"/>
                <a:gridCol w="1079512"/>
              </a:tblGrid>
              <a:tr h="727137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Проба </a:t>
                      </a:r>
                    </a:p>
                    <a:p>
                      <a:pPr algn="ctr"/>
                      <a:r>
                        <a:rPr lang="uk-UA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Проба </a:t>
                      </a:r>
                    </a:p>
                    <a:p>
                      <a:pPr algn="ctr"/>
                      <a:r>
                        <a:rPr lang="uk-UA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Проба </a:t>
                      </a:r>
                    </a:p>
                    <a:p>
                      <a:pPr algn="ctr"/>
                      <a:r>
                        <a:rPr lang="uk-UA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Проба </a:t>
                      </a:r>
                    </a:p>
                    <a:p>
                      <a:pPr algn="ctr"/>
                      <a:r>
                        <a:rPr lang="uk-UA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Проба </a:t>
                      </a:r>
                    </a:p>
                    <a:p>
                      <a:pPr algn="ctr"/>
                      <a:r>
                        <a:rPr lang="uk-UA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Проба 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Проба</a:t>
                      </a:r>
                    </a:p>
                    <a:p>
                      <a:pPr algn="ctr"/>
                      <a:r>
                        <a:rPr lang="uk-UA" sz="1600" dirty="0" smtClean="0"/>
                        <a:t> 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Проба 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Проба контроль</a:t>
                      </a:r>
                      <a:endParaRPr lang="ru-RU" sz="1600" dirty="0"/>
                    </a:p>
                  </a:txBody>
                  <a:tcPr/>
                </a:tc>
              </a:tr>
              <a:tr h="727137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Проросло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7</a:t>
                      </a:r>
                      <a:endParaRPr lang="ru-RU" sz="1600" b="1" dirty="0"/>
                    </a:p>
                  </a:txBody>
                  <a:tcPr/>
                </a:tc>
              </a:tr>
              <a:tr h="727137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 err="1" smtClean="0"/>
                        <a:t>Непроросло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3</a:t>
                      </a:r>
                      <a:endParaRPr lang="ru-RU" sz="1600" b="1" dirty="0"/>
                    </a:p>
                  </a:txBody>
                  <a:tcPr/>
                </a:tc>
              </a:tr>
              <a:tr h="1033300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Ступінь схожості,%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60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50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50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60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60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60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60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60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70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C:\Documents and Settings\Admin.HOME-DEC6D2F566\Мои документы\Мои рисунки\germe-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357694"/>
            <a:ext cx="2591696" cy="214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28992" y="4714884"/>
            <a:ext cx="4786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Середнє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забруднення</a:t>
            </a:r>
            <a:endParaRPr lang="ru-RU" sz="2000" b="1" dirty="0" smtClean="0"/>
          </a:p>
          <a:p>
            <a:r>
              <a:rPr lang="ru-RU" sz="2000" b="1" dirty="0" smtClean="0"/>
              <a:t> </a:t>
            </a:r>
            <a:r>
              <a:rPr lang="ru-RU" sz="2000" b="1" dirty="0" err="1" smtClean="0"/>
              <a:t>Схожість</a:t>
            </a:r>
            <a:r>
              <a:rPr lang="ru-RU" sz="2000" b="1" dirty="0" smtClean="0"/>
              <a:t> 20-60%. Проростки в </a:t>
            </a:r>
            <a:r>
              <a:rPr lang="ru-RU" sz="2000" b="1" dirty="0" err="1" smtClean="0"/>
              <a:t>порівнянні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контролем </a:t>
            </a:r>
            <a:r>
              <a:rPr lang="ru-RU" sz="2000" b="1" dirty="0" err="1" smtClean="0"/>
              <a:t>коротші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тонкі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785918" y="1285860"/>
          <a:ext cx="707236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14414" y="214290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Результати спостережень пророщування зернівок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0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Сумарна довжина коренів зернівок за 10 днів</a:t>
            </a: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500042"/>
          <a:ext cx="8572528" cy="1391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785818"/>
                <a:gridCol w="785818"/>
                <a:gridCol w="785818"/>
                <a:gridCol w="857256"/>
                <a:gridCol w="857256"/>
                <a:gridCol w="785818"/>
                <a:gridCol w="785818"/>
                <a:gridCol w="785818"/>
                <a:gridCol w="1071538"/>
              </a:tblGrid>
              <a:tr h="1026231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Довжина см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Проба</a:t>
                      </a:r>
                    </a:p>
                    <a:p>
                      <a:pPr algn="ctr"/>
                      <a:r>
                        <a:rPr lang="uk-UA" sz="1600" b="1" dirty="0" smtClean="0"/>
                        <a:t> 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Проба </a:t>
                      </a:r>
                    </a:p>
                    <a:p>
                      <a:pPr algn="ctr"/>
                      <a:r>
                        <a:rPr lang="uk-UA" sz="1600" b="1" dirty="0" smtClean="0"/>
                        <a:t>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Проба </a:t>
                      </a:r>
                    </a:p>
                    <a:p>
                      <a:pPr algn="ctr"/>
                      <a:r>
                        <a:rPr lang="uk-UA" sz="1600" b="1" dirty="0" smtClean="0"/>
                        <a:t>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Проба </a:t>
                      </a:r>
                    </a:p>
                    <a:p>
                      <a:pPr algn="ctr"/>
                      <a:r>
                        <a:rPr lang="uk-UA" sz="1600" b="1" dirty="0" smtClean="0"/>
                        <a:t>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Проба </a:t>
                      </a:r>
                    </a:p>
                    <a:p>
                      <a:pPr algn="ctr"/>
                      <a:r>
                        <a:rPr lang="uk-UA" sz="1600" b="1" dirty="0" smtClean="0"/>
                        <a:t>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Проба </a:t>
                      </a:r>
                    </a:p>
                    <a:p>
                      <a:pPr algn="ctr"/>
                      <a:r>
                        <a:rPr lang="uk-UA" sz="1600" b="1" dirty="0" smtClean="0"/>
                        <a:t>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Проба </a:t>
                      </a:r>
                    </a:p>
                    <a:p>
                      <a:pPr algn="ctr"/>
                      <a:r>
                        <a:rPr lang="uk-UA" sz="1600" b="1" dirty="0" smtClean="0"/>
                        <a:t>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Проба </a:t>
                      </a:r>
                    </a:p>
                    <a:p>
                      <a:pPr algn="ctr"/>
                      <a:r>
                        <a:rPr lang="uk-UA" sz="1600" b="1" dirty="0" smtClean="0"/>
                        <a:t>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/>
                        <a:t>Контроль</a:t>
                      </a:r>
                      <a:endParaRPr lang="ru-RU" sz="1600" b="1" dirty="0"/>
                    </a:p>
                  </a:txBody>
                  <a:tcPr/>
                </a:tc>
              </a:tr>
              <a:tr h="3309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15.2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15.1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12.8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11.5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12.7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15.1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11.5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14.5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12.4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142976" y="2071678"/>
          <a:ext cx="7715304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8992" y="285729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25E14"/>
                </a:solidFill>
              </a:rPr>
              <a:t>Висновок</a:t>
            </a:r>
            <a:endParaRPr lang="ru-RU" sz="3200" b="1" dirty="0">
              <a:solidFill>
                <a:srgbClr val="025E1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857232"/>
            <a:ext cx="72152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      </a:t>
            </a:r>
            <a:r>
              <a:rPr lang="uk-UA" b="1" dirty="0" smtClean="0"/>
              <a:t>Отримані результати однозначно доводять, що сніг на території села Погреби забруднюється шкідливими речовинами, які викидаються автотранспортом, від опалення будинків взимку  вугіллям, дровами.</a:t>
            </a:r>
            <a:r>
              <a:rPr lang="ru-RU" b="1" dirty="0" smtClean="0"/>
              <a:t> </a:t>
            </a:r>
            <a:endParaRPr lang="uk-UA" b="1" dirty="0" smtClean="0"/>
          </a:p>
          <a:p>
            <a:pPr algn="just"/>
            <a:r>
              <a:rPr lang="uk-UA" b="1" dirty="0" smtClean="0"/>
              <a:t>       Результати проведеного дослідження доводить, що сніг на території села Погреби забруднюється шкідливими речовинами, які викидаються автотранспортом, опаленням будинків дровами та вугіллям.</a:t>
            </a:r>
          </a:p>
          <a:p>
            <a:pPr algn="just"/>
            <a:r>
              <a:rPr lang="uk-UA" b="1" dirty="0" smtClean="0"/>
              <a:t>         В  цілому, територія нашого села можна назвати екологічно благополучною і комфортною для проживання і вирощування сільськогосподарських рослин.</a:t>
            </a:r>
          </a:p>
          <a:p>
            <a:pPr algn="just"/>
            <a:r>
              <a:rPr lang="uk-UA" b="1" dirty="0" smtClean="0"/>
              <a:t>          Необхідно звернути увагу, що слабка ступінь забруднення  присутня на ділянках ( дорога біля мого будинку і на моєму подвір’ї )</a:t>
            </a:r>
            <a:r>
              <a:rPr lang="uk-UA" dirty="0" smtClean="0"/>
              <a:t> </a:t>
            </a:r>
          </a:p>
          <a:p>
            <a:pPr algn="just"/>
            <a:endParaRPr lang="uk-UA" dirty="0" smtClean="0"/>
          </a:p>
          <a:p>
            <a:pPr indent="269875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3108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071670" y="4714884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Гіпотеза - «чим далі джерело забруднення повітря, тим чистіше сніг» ПІДТВЕРДИЛАСЯ</a:t>
            </a:r>
            <a:endParaRPr lang="uk-U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8926" y="214290"/>
            <a:ext cx="391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Використана література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785794"/>
            <a:ext cx="664373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Альтшулер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С.В., Почему снег скрипит под ногами. – Изд-во: АСТ, 2015-48с.</a:t>
            </a:r>
          </a:p>
          <a:p>
            <a:pPr marL="269875" indent="-269875" algn="just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Кассино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Нильсен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Д., «Снег. Зимнее чудо». – Изд-во: Манн, Иванов и Фербер, 2016-34с.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9875" indent="-269875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Лаврова С. А., Занимательная химия. Серия «Моя первая книга». - Изд-во: «Белый город», 2013-123с.</a:t>
            </a:r>
          </a:p>
          <a:p>
            <a:pPr marL="269875" lvl="0" indent="-269875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Смирнова Ю. История снежинки, или чудо на рукавице.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Изд.-во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«Качели», 2018- 24с.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269875" lvl="0" indent="-269875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Федина М.А.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Биотестирование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снега//Первое сентября, №24,2007г.</a:t>
            </a:r>
          </a:p>
          <a:p>
            <a:pPr marL="269875" lvl="0" indent="-269875" algn="just">
              <a:buFont typeface="+mj-lt"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Інтернет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-ресурси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69875" indent="-269875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Школьный экологический мониторинг. Учебно-методическое пособие / Под  ред. Т.Я.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Ашихминой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– М.: АГАР, 2000. </a:t>
            </a:r>
          </a:p>
          <a:p>
            <a:pPr marL="557199" indent="-557199" algn="just">
              <a:buFont typeface="+mj-lt"/>
              <a:buAutoNum type="arabicPeriod"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8572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214290"/>
            <a:ext cx="707239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дослідження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Біотестування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токсичності снігу за паростками рослин-індикаторів »</a:t>
            </a:r>
          </a:p>
          <a:p>
            <a:endParaRPr lang="uk-UA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 дослідження: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визначити ступінь  забруднення снігового покрову методом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біотестування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 ділянках села Погреби за паростками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рослин-ідикаторів</a:t>
            </a:r>
            <a:endParaRPr lang="uk-UA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Гіпотеза: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міркування «чим далі джерело забруднення повітря, тим чистіше сніг» вірне.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143116"/>
            <a:ext cx="5513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357166"/>
            <a:ext cx="2260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 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Активисты ОНФ проверяют законность складирования грязного снега на одном из  пустырей Бел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714884"/>
            <a:ext cx="2893276" cy="1924029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 rot="10800000" flipV="1">
            <a:off x="1714480" y="927541"/>
            <a:ext cx="714376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1.Вивчити вплив хімічного складу талої води, отриманої зі снігу різних ділянок міста, на розвиток проростків озимої пшениці.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2.Зіставити результати різних проб.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3.Проаналізувати результати досвіду і зробити висновок про ступінь токсичності снігу на різних ділянках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64291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285728"/>
            <a:ext cx="2792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сніг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public-welfare.com/img/novosti-i-obshestvo/823/chto-takoe-sneg-kakim-bivaet-sneg-2.jpg"/>
          <p:cNvPicPr>
            <a:picLocks noChangeAspect="1" noChangeArrowheads="1"/>
          </p:cNvPicPr>
          <p:nvPr/>
        </p:nvPicPr>
        <p:blipFill>
          <a:blip r:embed="rId2"/>
          <a:srcRect r="19642" b="11110"/>
          <a:stretch>
            <a:fillRect/>
          </a:stretch>
        </p:blipFill>
        <p:spPr bwMode="auto">
          <a:xfrm>
            <a:off x="1785918" y="1571612"/>
            <a:ext cx="3143272" cy="38576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3504" y="928670"/>
            <a:ext cx="34290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4296" algn="ctr"/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Сніг - це вид опадів у формі кристалічних водяних крижинок, званих сніжинками. Сніжинка починає своє життя в хмарі, коли до маленької порошинки притягуються крапельки води, утворюється кристалик льоду. Більшість сніжинок мають форму шестикутної зірки.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760" y="1000108"/>
            <a:ext cx="2697904" cy="2899092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356" y="1071546"/>
            <a:ext cx="2659175" cy="2899092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86314" y="500042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214290"/>
            <a:ext cx="3321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сніг</a:t>
            </a: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4214818"/>
            <a:ext cx="71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Кожна сніжинка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це маленька прозора крижинка. Лід пропускає через себе сонячне світло. Значить, і замет снігу мав би бути прозорим? Але це не так. Сніжинки в заметі лежать безладно. Промені світла відбиваються в цих кристаликах, переходячи від сніжинки до сніжинки. Тому ми бачимо кучугуру снігу білим.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357166"/>
            <a:ext cx="70009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81EC2"/>
                </a:solidFill>
                <a:latin typeface="Times New Roman" pitchFamily="18" charset="0"/>
                <a:cs typeface="Times New Roman" pitchFamily="18" charset="0"/>
              </a:rPr>
              <a:t>Індикатори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(від лат.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Indicator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- покажчик) - речовини, що дозволяють стежити за станом середовища.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214554"/>
            <a:ext cx="7000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Сніг може бути індикатором забруднення навколишнього середовища, так як в сніговому покриві можуть накопичуватися сірка, свинець, важкі метали.</a:t>
            </a:r>
            <a:endParaRPr lang="uk-UA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214290"/>
            <a:ext cx="391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Рослина - індикатор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857232"/>
            <a:ext cx="72866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Пшениця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індикатор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Пшениця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(лат.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Triticum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рід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трав'янистих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в основному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однорічних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сімейства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Злаки,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Тонконогі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ведуча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зернова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культура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ireland.apollo.olxcdn.com/v1/files/fxq846akt9zl-UA/image;s=644x4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143380"/>
            <a:ext cx="3133706" cy="2352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214290"/>
            <a:ext cx="3332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Відбір проб снігу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ТЯКА СТАС\1.jpg"/>
          <p:cNvPicPr/>
          <p:nvPr/>
        </p:nvPicPr>
        <p:blipFill>
          <a:blip r:embed="rId2"/>
          <a:srcRect l="15078" t="33448" r="19923" b="15862"/>
          <a:stretch>
            <a:fillRect/>
          </a:stretch>
        </p:blipFill>
        <p:spPr bwMode="auto">
          <a:xfrm>
            <a:off x="1071538" y="785794"/>
            <a:ext cx="2291941" cy="279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ТЯКА СТАС\2.jpg"/>
          <p:cNvPicPr/>
          <p:nvPr/>
        </p:nvPicPr>
        <p:blipFill>
          <a:blip r:embed="rId3"/>
          <a:srcRect t="21207" b="10517"/>
          <a:stretch>
            <a:fillRect/>
          </a:stretch>
        </p:blipFill>
        <p:spPr bwMode="auto">
          <a:xfrm>
            <a:off x="928662" y="3929066"/>
            <a:ext cx="2971876" cy="270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ТЯКА СТАС\15.jpg"/>
          <p:cNvPicPr/>
          <p:nvPr/>
        </p:nvPicPr>
        <p:blipFill>
          <a:blip r:embed="rId4"/>
          <a:srcRect l="15523" t="9138" r="17284"/>
          <a:stretch>
            <a:fillRect/>
          </a:stretch>
        </p:blipFill>
        <p:spPr bwMode="auto">
          <a:xfrm>
            <a:off x="6715140" y="0"/>
            <a:ext cx="2199186" cy="395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ТЯКА СТАС\12.jpg"/>
          <p:cNvPicPr/>
          <p:nvPr/>
        </p:nvPicPr>
        <p:blipFill>
          <a:blip r:embed="rId5"/>
          <a:srcRect r="25672"/>
          <a:stretch>
            <a:fillRect/>
          </a:stretch>
        </p:blipFill>
        <p:spPr bwMode="auto">
          <a:xfrm>
            <a:off x="3500430" y="1643050"/>
            <a:ext cx="3036317" cy="306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ТЯКА СТАС\изображение_viber_2021-03-18_11-41-18.jpg1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000504"/>
            <a:ext cx="2062563" cy="253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ТЯКА СТАС\изображение_viber_2021-03-18_11-41-16.jpg12.jpg"/>
          <p:cNvPicPr/>
          <p:nvPr/>
        </p:nvPicPr>
        <p:blipFill>
          <a:blip r:embed="rId2"/>
          <a:srcRect t="20690" b="17414"/>
          <a:stretch>
            <a:fillRect/>
          </a:stretch>
        </p:blipFill>
        <p:spPr bwMode="auto">
          <a:xfrm>
            <a:off x="714348" y="1142984"/>
            <a:ext cx="4470231" cy="389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14480" y="214290"/>
            <a:ext cx="6623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Підготовка до проведення експерименту</a:t>
            </a:r>
            <a:endParaRPr lang="ru-RU" sz="28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572132" y="1071546"/>
            <a:ext cx="3143272" cy="395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Imnee_utr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ZImnee_utro</Template>
  <TotalTime>607</TotalTime>
  <Words>888</Words>
  <Application>Microsoft Office PowerPoint</Application>
  <PresentationFormat>Экран (4:3)</PresentationFormat>
  <Paragraphs>226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ZImnee_utro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DDGroup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dc:description>http://propowerpoint.ru - Бесплатные шаблоны для презентаций. Полезные советы и уроки  PowerPoint .</dc:description>
  <cp:lastModifiedBy>Виталий</cp:lastModifiedBy>
  <cp:revision>57</cp:revision>
  <dcterms:created xsi:type="dcterms:W3CDTF">2021-04-03T11:49:55Z</dcterms:created>
  <dcterms:modified xsi:type="dcterms:W3CDTF">2021-04-12T17:32:29Z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000800c6070000000000010243100207f9000400038000</vt:lpwstr>
  </property>
</Properties>
</file>