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83" r:id="rId3"/>
    <p:sldId id="281" r:id="rId4"/>
    <p:sldId id="257" r:id="rId5"/>
    <p:sldId id="258" r:id="rId6"/>
    <p:sldId id="260" r:id="rId7"/>
    <p:sldId id="262" r:id="rId8"/>
    <p:sldId id="264" r:id="rId9"/>
    <p:sldId id="265" r:id="rId10"/>
    <p:sldId id="267" r:id="rId11"/>
    <p:sldId id="268" r:id="rId12"/>
    <p:sldId id="269" r:id="rId13"/>
    <p:sldId id="271" r:id="rId14"/>
    <p:sldId id="272" r:id="rId15"/>
    <p:sldId id="273" r:id="rId16"/>
    <p:sldId id="276" r:id="rId17"/>
    <p:sldId id="284" r:id="rId18"/>
    <p:sldId id="280" r:id="rId19"/>
  </p:sldIdLst>
  <p:sldSz cx="9144000" cy="6858000" type="screen4x3"/>
  <p:notesSz cx="6888163" cy="10018713"/>
  <p:embeddedFontLst>
    <p:embeddedFont>
      <p:font typeface="Quattrocento Sans" panose="020B0604020202020204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Trebuchet MS" panose="020B0603020202020204" pitchFamily="34" charset="0"/>
      <p:regular r:id="rId30"/>
      <p:bold r:id="rId31"/>
      <p:italic r:id="rId32"/>
      <p:boldItalic r:id="rId33"/>
    </p:embeddedFont>
    <p:embeddedFont>
      <p:font typeface="Georgia" panose="02040502050405020303" pitchFamily="18" charset="0"/>
      <p:regular r:id="rId34"/>
      <p:bold r:id="rId35"/>
      <p:italic r:id="rId36"/>
      <p:boldItalic r:id="rId37"/>
    </p:embeddedFont>
    <p:embeddedFont>
      <p:font typeface="Caveat" panose="020B0604020202020204" charset="0"/>
      <p:regular r:id="rId38"/>
      <p:bold r:id="rId39"/>
    </p:embeddedFont>
    <p:embeddedFont>
      <p:font typeface="Noto Sans Hebrew" panose="020B0502040504020204" pitchFamily="34"/>
      <p:regular r:id="rId40"/>
      <p:bold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2" roundtripDataSignature="AMtx7mig4RIJYFcDT/bhzRAg5/499WXp4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10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686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42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tableStyles" Target="tableStyles.xml"/><Relationship Id="rId20" Type="http://schemas.openxmlformats.org/officeDocument/2006/relationships/notesMaster" Target="notesMasters/notesMaster1.xml"/><Relationship Id="rId41" Type="http://schemas.openxmlformats.org/officeDocument/2006/relationships/font" Target="fonts/font2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902075" y="1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B96975-6A1C-433F-913C-A9C1E7040BAC}" type="datetimeFigureOut">
              <a:rPr lang="uk-UA" smtClean="0"/>
              <a:t>12.04.2021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0" y="9517064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902075" y="9517064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3C77C3-2A4B-4C44-BBDE-69B9F895954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446413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8817" y="4758890"/>
            <a:ext cx="5510530" cy="450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91" tIns="96591" rIns="96591" bIns="96591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835130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 txBox="1">
            <a:spLocks noGrp="1"/>
          </p:cNvSpPr>
          <p:nvPr>
            <p:ph type="body" idx="1"/>
          </p:nvPr>
        </p:nvSpPr>
        <p:spPr>
          <a:xfrm>
            <a:off x="688817" y="4758890"/>
            <a:ext cx="5510530" cy="4508420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98" name="Google Shape;9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2:notes"/>
          <p:cNvSpPr txBox="1">
            <a:spLocks noGrp="1"/>
          </p:cNvSpPr>
          <p:nvPr>
            <p:ph type="body" idx="1"/>
          </p:nvPr>
        </p:nvSpPr>
        <p:spPr>
          <a:xfrm>
            <a:off x="688817" y="4758890"/>
            <a:ext cx="5510530" cy="4508420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88" name="Google Shape;28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4:notes"/>
          <p:cNvSpPr txBox="1">
            <a:spLocks noGrp="1"/>
          </p:cNvSpPr>
          <p:nvPr>
            <p:ph type="body" idx="1"/>
          </p:nvPr>
        </p:nvSpPr>
        <p:spPr>
          <a:xfrm>
            <a:off x="688817" y="4758890"/>
            <a:ext cx="5510530" cy="4508420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16" name="Google Shape;31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6:notes"/>
          <p:cNvSpPr txBox="1">
            <a:spLocks noGrp="1"/>
          </p:cNvSpPr>
          <p:nvPr>
            <p:ph type="body" idx="1"/>
          </p:nvPr>
        </p:nvSpPr>
        <p:spPr>
          <a:xfrm>
            <a:off x="688817" y="4758890"/>
            <a:ext cx="5510530" cy="4508420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37" name="Google Shape;33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7:notes"/>
          <p:cNvSpPr txBox="1">
            <a:spLocks noGrp="1"/>
          </p:cNvSpPr>
          <p:nvPr>
            <p:ph type="body" idx="1"/>
          </p:nvPr>
        </p:nvSpPr>
        <p:spPr>
          <a:xfrm>
            <a:off x="688817" y="4758890"/>
            <a:ext cx="5510530" cy="4508420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51" name="Google Shape;35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1:notes"/>
          <p:cNvSpPr txBox="1">
            <a:spLocks noGrp="1"/>
          </p:cNvSpPr>
          <p:nvPr>
            <p:ph type="body" idx="1"/>
          </p:nvPr>
        </p:nvSpPr>
        <p:spPr>
          <a:xfrm>
            <a:off x="688817" y="4758890"/>
            <a:ext cx="5510530" cy="4508420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93" name="Google Shape;39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1:notes"/>
          <p:cNvSpPr txBox="1">
            <a:spLocks noGrp="1"/>
          </p:cNvSpPr>
          <p:nvPr>
            <p:ph type="body" idx="1"/>
          </p:nvPr>
        </p:nvSpPr>
        <p:spPr>
          <a:xfrm>
            <a:off x="688817" y="4758890"/>
            <a:ext cx="5510530" cy="4508420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93" name="Google Shape;39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21171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24:notes"/>
          <p:cNvSpPr txBox="1">
            <a:spLocks noGrp="1"/>
          </p:cNvSpPr>
          <p:nvPr>
            <p:ph type="body" idx="1"/>
          </p:nvPr>
        </p:nvSpPr>
        <p:spPr>
          <a:xfrm>
            <a:off x="688817" y="4758890"/>
            <a:ext cx="5510530" cy="4508420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447" name="Google Shape;44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:notes"/>
          <p:cNvSpPr txBox="1">
            <a:spLocks noGrp="1"/>
          </p:cNvSpPr>
          <p:nvPr>
            <p:ph type="body" idx="1"/>
          </p:nvPr>
        </p:nvSpPr>
        <p:spPr>
          <a:xfrm>
            <a:off x="688817" y="4758890"/>
            <a:ext cx="5510530" cy="4508420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20" name="Google Shape;12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:notes"/>
          <p:cNvSpPr txBox="1">
            <a:spLocks noGrp="1"/>
          </p:cNvSpPr>
          <p:nvPr>
            <p:ph type="body" idx="1"/>
          </p:nvPr>
        </p:nvSpPr>
        <p:spPr>
          <a:xfrm>
            <a:off x="688817" y="4758890"/>
            <a:ext cx="5510530" cy="4508420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33" name="Google Shape;13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:notes"/>
          <p:cNvSpPr txBox="1">
            <a:spLocks noGrp="1"/>
          </p:cNvSpPr>
          <p:nvPr>
            <p:ph type="body" idx="1"/>
          </p:nvPr>
        </p:nvSpPr>
        <p:spPr>
          <a:xfrm>
            <a:off x="688817" y="4758890"/>
            <a:ext cx="5510530" cy="4508420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62" name="Google Shape;16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:notes"/>
          <p:cNvSpPr txBox="1">
            <a:spLocks noGrp="1"/>
          </p:cNvSpPr>
          <p:nvPr>
            <p:ph type="body" idx="1"/>
          </p:nvPr>
        </p:nvSpPr>
        <p:spPr>
          <a:xfrm>
            <a:off x="688817" y="4758890"/>
            <a:ext cx="5510530" cy="4508420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90" name="Google Shape;1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8817" y="4758890"/>
            <a:ext cx="5510530" cy="4508420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219" name="Google Shape;2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8:notes"/>
          <p:cNvSpPr txBox="1">
            <a:spLocks noGrp="1"/>
          </p:cNvSpPr>
          <p:nvPr>
            <p:ph type="body" idx="1"/>
          </p:nvPr>
        </p:nvSpPr>
        <p:spPr>
          <a:xfrm>
            <a:off x="688817" y="4758890"/>
            <a:ext cx="5510530" cy="4508420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33" name="Google Shape;23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0:notes"/>
          <p:cNvSpPr txBox="1">
            <a:spLocks noGrp="1"/>
          </p:cNvSpPr>
          <p:nvPr>
            <p:ph type="body" idx="1"/>
          </p:nvPr>
        </p:nvSpPr>
        <p:spPr>
          <a:xfrm>
            <a:off x="688817" y="4758890"/>
            <a:ext cx="5510530" cy="4508420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61" name="Google Shape;26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1:notes"/>
          <p:cNvSpPr txBox="1">
            <a:spLocks noGrp="1"/>
          </p:cNvSpPr>
          <p:nvPr>
            <p:ph type="body" idx="1"/>
          </p:nvPr>
        </p:nvSpPr>
        <p:spPr>
          <a:xfrm>
            <a:off x="688817" y="4758890"/>
            <a:ext cx="5510530" cy="4508420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74" name="Google Shape;27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5"/>
          <p:cNvSpPr txBox="1"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5"/>
          <p:cNvSpPr txBox="1">
            <a:spLocks noGrp="1"/>
          </p:cNvSpPr>
          <p:nvPr>
            <p:ph type="body" idx="1"/>
          </p:nvPr>
        </p:nvSpPr>
        <p:spPr>
          <a:xfrm rot="5400000">
            <a:off x="3368040" y="-731521"/>
            <a:ext cx="3474720" cy="6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1pPr>
            <a:lvl2pPr marL="914400" lvl="1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2pPr>
            <a:lvl3pPr marL="1371600" lvl="2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3pPr>
            <a:lvl4pPr marL="1828800" lvl="3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4pPr>
            <a:lvl5pPr marL="2286000" lvl="4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5pPr>
            <a:lvl6pPr marL="2743200" lvl="5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marL="3200400" lvl="6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marL="3657600" lvl="7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marL="4114800" lvl="8" indent="-377190" algn="l"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6"/>
          <p:cNvSpPr txBox="1">
            <a:spLocks noGrp="1"/>
          </p:cNvSpPr>
          <p:nvPr>
            <p:ph type="title"/>
          </p:nvPr>
        </p:nvSpPr>
        <p:spPr>
          <a:xfrm rot="5400000">
            <a:off x="-436711" y="1966986"/>
            <a:ext cx="5238339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888"/>
              <a:buChar char="*"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6"/>
          <p:cNvSpPr txBox="1">
            <a:spLocks noGrp="1"/>
          </p:cNvSpPr>
          <p:nvPr>
            <p:ph type="body" idx="1"/>
          </p:nvPr>
        </p:nvSpPr>
        <p:spPr>
          <a:xfrm rot="5400000">
            <a:off x="3291392" y="764240"/>
            <a:ext cx="4894729" cy="4829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1pPr>
            <a:lvl2pPr marL="914400" lvl="1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2pPr>
            <a:lvl3pPr marL="1371600" lvl="2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3pPr>
            <a:lvl4pPr marL="1828800" lvl="3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4pPr>
            <a:lvl5pPr marL="2286000" lvl="4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5pPr>
            <a:lvl6pPr marL="2743200" lvl="5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marL="3200400" lvl="6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marL="3657600" lvl="7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marL="4114800" lvl="8" indent="-377190" algn="l"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>
            <a:endParaRPr/>
          </a:p>
        </p:txBody>
      </p:sp>
      <p:sp>
        <p:nvSpPr>
          <p:cNvPr id="93" name="Google Shape;93;p36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итульный слайд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rgbClr val="FFFFFF">
                  <a:alpha val="90980"/>
                </a:srgbClr>
              </a:gs>
              <a:gs pos="37000">
                <a:srgbClr val="FFFFFF">
                  <a:alpha val="75686"/>
                </a:srgbClr>
              </a:gs>
              <a:gs pos="100000">
                <a:srgbClr val="B4DCFA">
                  <a:alpha val="7882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" name="Google Shape;21;p2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>
            <a:gsLst>
              <a:gs pos="0">
                <a:srgbClr val="FFFFFF">
                  <a:alpha val="88627"/>
                </a:srgbClr>
              </a:gs>
              <a:gs pos="48000">
                <a:srgbClr val="FFFFFF">
                  <a:alpha val="61960"/>
                </a:srgbClr>
              </a:gs>
              <a:gs pos="100000">
                <a:srgbClr val="B4DCFA">
                  <a:alpha val="7882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" name="Google Shape;22;p27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9000">
                <a:srgbClr val="FFFFFF">
                  <a:alpha val="29803"/>
                </a:srgbClr>
              </a:gs>
              <a:gs pos="45000">
                <a:srgbClr val="B4DCFA">
                  <a:alpha val="40000"/>
                </a:srgbClr>
              </a:gs>
              <a:gs pos="55000">
                <a:srgbClr val="FFFFFF">
                  <a:alpha val="25882"/>
                </a:srgbClr>
              </a:gs>
              <a:gs pos="65000">
                <a:srgbClr val="B4DCFA">
                  <a:alpha val="6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3" name="Google Shape;23;p27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4" name="Google Shape;24;p27"/>
          <p:cNvSpPr txBox="1"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440"/>
              </a:spcBef>
              <a:spcAft>
                <a:spcPts val="0"/>
              </a:spcAft>
              <a:buSzPts val="2860"/>
              <a:buNone/>
              <a:defRPr sz="2200">
                <a:solidFill>
                  <a:schemeClr val="dk2"/>
                </a:solidFill>
              </a:defRPr>
            </a:lvl1pPr>
            <a:lvl2pPr lvl="1" algn="ctr">
              <a:spcBef>
                <a:spcPts val="400"/>
              </a:spcBef>
              <a:spcAft>
                <a:spcPts val="0"/>
              </a:spcAft>
              <a:buSzPts val="2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SzPts val="234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SzPts val="208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SzPts val="182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SzPts val="182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SzPts val="182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SzPts val="182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300"/>
              </a:spcAft>
              <a:buSzPts val="182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7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  <p:sp>
        <p:nvSpPr>
          <p:cNvPr id="28" name="Google Shape;28;p27"/>
          <p:cNvSpPr txBox="1"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912"/>
              <a:buChar char="*"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8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8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8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  <p:sp>
        <p:nvSpPr>
          <p:cNvPr id="33" name="Google Shape;33;p28"/>
          <p:cNvSpPr txBox="1"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8"/>
          <p:cNvSpPr txBox="1">
            <a:spLocks noGrp="1"/>
          </p:cNvSpPr>
          <p:nvPr>
            <p:ph type="body" idx="1"/>
          </p:nvPr>
        </p:nvSpPr>
        <p:spPr>
          <a:xfrm>
            <a:off x="1143000" y="731520"/>
            <a:ext cx="6400800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1pPr>
            <a:lvl2pPr marL="914400" lvl="1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2pPr>
            <a:lvl3pPr marL="1371600" lvl="2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3pPr>
            <a:lvl4pPr marL="1828800" lvl="3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4pPr>
            <a:lvl5pPr marL="2286000" lvl="4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5pPr>
            <a:lvl6pPr marL="2743200" lvl="5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marL="3200400" lvl="6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marL="3657600" lvl="7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marL="4114800" lvl="8" indent="-377190" algn="l"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9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rgbClr val="FFFFFF">
                  <a:alpha val="91764"/>
                </a:srgbClr>
              </a:gs>
              <a:gs pos="37000">
                <a:srgbClr val="FFFFFF">
                  <a:alpha val="76862"/>
                </a:srgbClr>
              </a:gs>
              <a:gs pos="100000">
                <a:srgbClr val="B4DCFA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7" name="Google Shape;37;p29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>
            <a:gsLst>
              <a:gs pos="0">
                <a:srgbClr val="FFFFFF">
                  <a:alpha val="89803"/>
                </a:srgbClr>
              </a:gs>
              <a:gs pos="48000">
                <a:srgbClr val="FFFFFF">
                  <a:alpha val="62745"/>
                </a:srgbClr>
              </a:gs>
              <a:gs pos="100000">
                <a:srgbClr val="B4DCFA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8" name="Google Shape;38;p2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9000">
                <a:srgbClr val="FFFFFF">
                  <a:alpha val="29803"/>
                </a:srgbClr>
              </a:gs>
              <a:gs pos="45000">
                <a:srgbClr val="B4DCFA">
                  <a:alpha val="40000"/>
                </a:srgbClr>
              </a:gs>
              <a:gs pos="55000">
                <a:srgbClr val="FFFFFF">
                  <a:alpha val="25882"/>
                </a:srgbClr>
              </a:gs>
              <a:gs pos="65000">
                <a:srgbClr val="B4DCFA">
                  <a:alpha val="6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9" name="Google Shape;39;p2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0" name="Google Shape;40;p29"/>
          <p:cNvSpPr txBox="1"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888"/>
              <a:buChar char="*"/>
              <a:defRPr sz="4600" b="1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9"/>
          <p:cNvSpPr txBox="1"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spcBef>
                <a:spcPts val="400"/>
              </a:spcBef>
              <a:spcAft>
                <a:spcPts val="0"/>
              </a:spcAft>
              <a:buSzPts val="2600"/>
              <a:buNone/>
              <a:defRPr sz="20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23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00"/>
              </a:spcBef>
              <a:spcAft>
                <a:spcPts val="30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9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  <p:sp>
        <p:nvSpPr>
          <p:cNvPr id="49" name="Google Shape;49;p30"/>
          <p:cNvSpPr txBox="1"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0"/>
          <p:cNvSpPr txBox="1">
            <a:spLocks noGrp="1"/>
          </p:cNvSpPr>
          <p:nvPr>
            <p:ph type="body" idx="1"/>
          </p:nvPr>
        </p:nvSpPr>
        <p:spPr>
          <a:xfrm>
            <a:off x="1142999" y="731519"/>
            <a:ext cx="3346704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1pPr>
            <a:lvl2pPr marL="914400" lvl="1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2pPr>
            <a:lvl3pPr marL="1371600" lvl="2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3pPr>
            <a:lvl4pPr marL="1828800" lvl="3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4pPr>
            <a:lvl5pPr marL="2286000" lvl="4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5pPr>
            <a:lvl6pPr marL="2743200" lvl="5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marL="3200400" lvl="6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marL="3657600" lvl="7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marL="4114800" lvl="8" indent="-377190" algn="l"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body" idx="2"/>
          </p:nvPr>
        </p:nvSpPr>
        <p:spPr>
          <a:xfrm>
            <a:off x="4645152" y="731520"/>
            <a:ext cx="3346704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1pPr>
            <a:lvl2pPr marL="914400" lvl="1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2pPr>
            <a:lvl3pPr marL="1371600" lvl="2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3pPr>
            <a:lvl4pPr marL="1828800" lvl="3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4pPr>
            <a:lvl5pPr marL="2286000" lvl="4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5pPr>
            <a:lvl6pPr marL="2743200" lvl="5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marL="3200400" lvl="6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marL="3657600" lvl="7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marL="4114800" lvl="8" indent="-377190" algn="l"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1"/>
          <p:cNvSpPr txBox="1"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SzPts val="3120"/>
              <a:buNone/>
              <a:defRPr sz="2400" b="1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6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234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300"/>
              </a:spcAft>
              <a:buSzPts val="208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body" idx="2"/>
          </p:nvPr>
        </p:nvSpPr>
        <p:spPr>
          <a:xfrm>
            <a:off x="1156447" y="1400327"/>
            <a:ext cx="3346704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 sz="1800"/>
            </a:lvl1pPr>
            <a:lvl2pPr marL="914400" lvl="1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 sz="1800"/>
            </a:lvl2pPr>
            <a:lvl3pPr marL="1371600" lvl="2" indent="-360680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3pPr>
            <a:lvl4pPr marL="1828800" lvl="3" indent="-360680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4pPr>
            <a:lvl5pPr marL="2286000" lvl="4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5pPr>
            <a:lvl6pPr marL="2743200" lvl="5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6pPr>
            <a:lvl7pPr marL="3200400" lvl="6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7pPr>
            <a:lvl8pPr marL="3657600" lvl="7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8pPr>
            <a:lvl9pPr marL="4114800" lvl="8" indent="-360679" algn="l">
              <a:spcBef>
                <a:spcPts val="320"/>
              </a:spcBef>
              <a:spcAft>
                <a:spcPts val="300"/>
              </a:spcAft>
              <a:buSzPts val="2080"/>
              <a:buChar char="*"/>
              <a:defRPr sz="1600"/>
            </a:lvl9pPr>
          </a:lstStyle>
          <a:p>
            <a:endParaRPr/>
          </a:p>
        </p:txBody>
      </p:sp>
      <p:sp>
        <p:nvSpPr>
          <p:cNvPr id="55" name="Google Shape;55;p31"/>
          <p:cNvSpPr txBox="1">
            <a:spLocks noGrp="1"/>
          </p:cNvSpPr>
          <p:nvPr>
            <p:ph type="body" idx="3"/>
          </p:nvPr>
        </p:nvSpPr>
        <p:spPr>
          <a:xfrm>
            <a:off x="4647302" y="731520"/>
            <a:ext cx="3346704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SzPts val="3120"/>
              <a:buNone/>
              <a:defRPr sz="2400" b="1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6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234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300"/>
              </a:spcAft>
              <a:buSzPts val="2080"/>
              <a:buNone/>
              <a:defRPr sz="1600" b="1"/>
            </a:lvl9pPr>
          </a:lstStyle>
          <a:p>
            <a:endParaRPr/>
          </a:p>
        </p:txBody>
      </p:sp>
      <p:sp>
        <p:nvSpPr>
          <p:cNvPr id="56" name="Google Shape;56;p31"/>
          <p:cNvSpPr txBox="1">
            <a:spLocks noGrp="1"/>
          </p:cNvSpPr>
          <p:nvPr>
            <p:ph type="body" idx="4"/>
          </p:nvPr>
        </p:nvSpPr>
        <p:spPr>
          <a:xfrm>
            <a:off x="4645025" y="1399032"/>
            <a:ext cx="3346704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 sz="1800"/>
            </a:lvl1pPr>
            <a:lvl2pPr marL="914400" lvl="1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 sz="1800"/>
            </a:lvl2pPr>
            <a:lvl3pPr marL="1371600" lvl="2" indent="-360680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3pPr>
            <a:lvl4pPr marL="1828800" lvl="3" indent="-360680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4pPr>
            <a:lvl5pPr marL="2286000" lvl="4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5pPr>
            <a:lvl6pPr marL="2743200" lvl="5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6pPr>
            <a:lvl7pPr marL="3200400" lvl="6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7pPr>
            <a:lvl8pPr marL="3657600" lvl="7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8pPr>
            <a:lvl9pPr marL="4114800" lvl="8" indent="-360679" algn="l">
              <a:spcBef>
                <a:spcPts val="320"/>
              </a:spcBef>
              <a:spcAft>
                <a:spcPts val="300"/>
              </a:spcAft>
              <a:buSzPts val="2080"/>
              <a:buChar char="*"/>
              <a:defRPr sz="1600"/>
            </a:lvl9pPr>
          </a:lstStyle>
          <a:p>
            <a:endParaRPr/>
          </a:p>
        </p:txBody>
      </p:sp>
      <p:sp>
        <p:nvSpPr>
          <p:cNvPr id="57" name="Google Shape;57;p31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1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1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2"/>
          <p:cNvSpPr txBox="1"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2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2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2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3"/>
          <p:cNvSpPr txBox="1"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84"/>
              <a:buChar char="*"/>
              <a:defRPr sz="28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body" idx="1"/>
          </p:nvPr>
        </p:nvSpPr>
        <p:spPr>
          <a:xfrm>
            <a:off x="4593515" y="731520"/>
            <a:ext cx="4017085" cy="4894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410210" algn="l">
              <a:spcBef>
                <a:spcPts val="440"/>
              </a:spcBef>
              <a:spcAft>
                <a:spcPts val="0"/>
              </a:spcAft>
              <a:buSzPts val="2860"/>
              <a:buChar char="*"/>
              <a:defRPr sz="2200"/>
            </a:lvl1pPr>
            <a:lvl2pPr marL="914400" lvl="1" indent="-393700" algn="l">
              <a:spcBef>
                <a:spcPts val="400"/>
              </a:spcBef>
              <a:spcAft>
                <a:spcPts val="0"/>
              </a:spcAft>
              <a:buSzPts val="2600"/>
              <a:buChar char="*"/>
              <a:defRPr sz="2000"/>
            </a:lvl2pPr>
            <a:lvl3pPr marL="1371600" lvl="2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 sz="1800"/>
            </a:lvl3pPr>
            <a:lvl4pPr marL="1828800" lvl="3" indent="-360680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4pPr>
            <a:lvl5pPr marL="2286000" lvl="4" indent="-344170" algn="l">
              <a:spcBef>
                <a:spcPts val="300"/>
              </a:spcBef>
              <a:spcAft>
                <a:spcPts val="0"/>
              </a:spcAft>
              <a:buSzPts val="1820"/>
              <a:buChar char="*"/>
              <a:defRPr sz="1400"/>
            </a:lvl5pPr>
            <a:lvl6pPr marL="2743200" lvl="5" indent="-393700" algn="l">
              <a:spcBef>
                <a:spcPts val="400"/>
              </a:spcBef>
              <a:spcAft>
                <a:spcPts val="0"/>
              </a:spcAft>
              <a:buSzPts val="2600"/>
              <a:buChar char="*"/>
              <a:defRPr sz="2000"/>
            </a:lvl6pPr>
            <a:lvl7pPr marL="3200400" lvl="6" indent="-393700" algn="l">
              <a:spcBef>
                <a:spcPts val="400"/>
              </a:spcBef>
              <a:spcAft>
                <a:spcPts val="0"/>
              </a:spcAft>
              <a:buSzPts val="2600"/>
              <a:buChar char="*"/>
              <a:defRPr sz="2000"/>
            </a:lvl7pPr>
            <a:lvl8pPr marL="3657600" lvl="7" indent="-393700" algn="l">
              <a:spcBef>
                <a:spcPts val="400"/>
              </a:spcBef>
              <a:spcAft>
                <a:spcPts val="0"/>
              </a:spcAft>
              <a:buSzPts val="2600"/>
              <a:buChar char="*"/>
              <a:defRPr sz="2000"/>
            </a:lvl8pPr>
            <a:lvl9pPr marL="4114800" lvl="8" indent="-393700" algn="l">
              <a:spcBef>
                <a:spcPts val="400"/>
              </a:spcBef>
              <a:spcAft>
                <a:spcPts val="300"/>
              </a:spcAft>
              <a:buSzPts val="2600"/>
              <a:buChar char="*"/>
              <a:defRPr sz="2000"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body" idx="2"/>
          </p:nvPr>
        </p:nvSpPr>
        <p:spPr>
          <a:xfrm>
            <a:off x="1075765" y="3497802"/>
            <a:ext cx="3388660" cy="2139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820"/>
              <a:buNone/>
              <a:defRPr sz="1400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560"/>
              <a:buNone/>
              <a:defRPr sz="1200"/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300"/>
              <a:buNone/>
              <a:defRPr sz="1000"/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5pPr>
            <a:lvl6pPr marL="2743200" lvl="5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6pPr>
            <a:lvl7pPr marL="3200400" lvl="6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7pPr>
            <a:lvl8pPr marL="3657600" lvl="7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8pPr>
            <a:lvl9pPr marL="4114800" lvl="8" indent="-228600" algn="l">
              <a:spcBef>
                <a:spcPts val="300"/>
              </a:spcBef>
              <a:spcAft>
                <a:spcPts val="300"/>
              </a:spcAft>
              <a:buSzPts val="1170"/>
              <a:buNone/>
              <a:defRPr sz="900"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3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3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Рисунок с подписью" type="picTx">
  <p:cSld name="PICTURE_WITH_CAPTIO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4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rgbClr val="FFFFFF">
                  <a:alpha val="91764"/>
                </a:srgbClr>
              </a:gs>
              <a:gs pos="37000">
                <a:srgbClr val="FFFFFF">
                  <a:alpha val="76862"/>
                </a:srgbClr>
              </a:gs>
              <a:gs pos="100000">
                <a:srgbClr val="B4DCFA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5" name="Google Shape;75;p34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>
            <a:gsLst>
              <a:gs pos="0">
                <a:srgbClr val="FFFFFF">
                  <a:alpha val="89803"/>
                </a:srgbClr>
              </a:gs>
              <a:gs pos="48000">
                <a:srgbClr val="FFFFFF">
                  <a:alpha val="62745"/>
                </a:srgbClr>
              </a:gs>
              <a:gs pos="100000">
                <a:srgbClr val="B4DCFA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6" name="Google Shape;76;p34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9000">
                <a:srgbClr val="FFFFFF">
                  <a:alpha val="29803"/>
                </a:srgbClr>
              </a:gs>
              <a:gs pos="45000">
                <a:srgbClr val="B4DCFA">
                  <a:alpha val="40000"/>
                </a:srgbClr>
              </a:gs>
              <a:gs pos="55000">
                <a:srgbClr val="FFFFFF">
                  <a:alpha val="25882"/>
                </a:srgbClr>
              </a:gs>
              <a:gs pos="65000">
                <a:srgbClr val="B4DCFA">
                  <a:alpha val="6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7" name="Google Shape;77;p34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8" name="Google Shape;78;p34"/>
          <p:cNvSpPr>
            <a:spLocks noGrp="1"/>
          </p:cNvSpPr>
          <p:nvPr>
            <p:ph type="pic" idx="2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rgbClr val="8BC9F7"/>
          </a:solidFill>
          <a:ln>
            <a:noFill/>
          </a:ln>
          <a:effectLst>
            <a:reflection stA="23000" endA="300" endPos="28000" sy="-100000" algn="bl" rotWithShape="0"/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spcBef>
                <a:spcPts val="400"/>
              </a:spcBef>
              <a:spcAft>
                <a:spcPts val="0"/>
              </a:spcAft>
              <a:buClr>
                <a:srgbClr val="C3260C"/>
              </a:buClr>
              <a:buSzPts val="2600"/>
              <a:buFont typeface="Georgia"/>
              <a:buNone/>
              <a:defRPr sz="20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C3260C"/>
              </a:buClr>
              <a:buSzPts val="3640"/>
              <a:buFont typeface="Georgia"/>
              <a:buNone/>
              <a:defRPr sz="2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C3260C"/>
              </a:buClr>
              <a:buSzPts val="3120"/>
              <a:buFont typeface="Georgia"/>
              <a:buNone/>
              <a:defRPr sz="2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C3260C"/>
              </a:buClr>
              <a:buSzPts val="2600"/>
              <a:buFont typeface="Georgia"/>
              <a:buNone/>
              <a:defRPr sz="20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rgbClr val="C3260C"/>
              </a:buClr>
              <a:buSzPts val="2600"/>
              <a:buFont typeface="Georgia"/>
              <a:buNone/>
              <a:defRPr sz="20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rgbClr val="C3260C"/>
              </a:buClr>
              <a:buSzPts val="2600"/>
              <a:buFont typeface="Georgia"/>
              <a:buNone/>
              <a:defRPr sz="20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rgbClr val="C3260C"/>
              </a:buClr>
              <a:buSzPts val="2600"/>
              <a:buFont typeface="Georgia"/>
              <a:buNone/>
              <a:defRPr sz="20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rgbClr val="C3260C"/>
              </a:buClr>
              <a:buSzPts val="2600"/>
              <a:buFont typeface="Georgia"/>
              <a:buNone/>
              <a:defRPr sz="20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400"/>
              </a:spcBef>
              <a:spcAft>
                <a:spcPts val="300"/>
              </a:spcAft>
              <a:buClr>
                <a:srgbClr val="C3260C"/>
              </a:buClr>
              <a:buSzPts val="2600"/>
              <a:buFont typeface="Georgia"/>
              <a:buNone/>
              <a:defRPr sz="20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79" name="Google Shape;79;p34"/>
          <p:cNvSpPr txBox="1">
            <a:spLocks noGrp="1"/>
          </p:cNvSpPr>
          <p:nvPr>
            <p:ph type="body" idx="1"/>
          </p:nvPr>
        </p:nvSpPr>
        <p:spPr>
          <a:xfrm>
            <a:off x="877887" y="1010486"/>
            <a:ext cx="3694114" cy="2163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360680" algn="l">
              <a:spcBef>
                <a:spcPts val="320"/>
              </a:spcBef>
              <a:spcAft>
                <a:spcPts val="0"/>
              </a:spcAft>
              <a:buSzPts val="2080"/>
              <a:buFont typeface="Georgia"/>
              <a:buChar char="*"/>
              <a:defRPr sz="1600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560"/>
              <a:buNone/>
              <a:defRPr sz="1200"/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300"/>
              <a:buNone/>
              <a:defRPr sz="1000"/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5pPr>
            <a:lvl6pPr marL="2743200" lvl="5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6pPr>
            <a:lvl7pPr marL="3200400" lvl="6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7pPr>
            <a:lvl8pPr marL="3657600" lvl="7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8pPr>
            <a:lvl9pPr marL="4114800" lvl="8" indent="-228600" algn="l">
              <a:spcBef>
                <a:spcPts val="300"/>
              </a:spcBef>
              <a:spcAft>
                <a:spcPts val="300"/>
              </a:spcAft>
              <a:buSzPts val="1170"/>
              <a:buNone/>
              <a:defRPr sz="900"/>
            </a:lvl9pPr>
          </a:lstStyle>
          <a:p>
            <a:endParaRPr/>
          </a:p>
        </p:txBody>
      </p:sp>
      <p:sp>
        <p:nvSpPr>
          <p:cNvPr id="80" name="Google Shape;80;p34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4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888"/>
              <a:buChar char="*"/>
              <a:defRPr sz="46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D4FE"/>
            </a:gs>
            <a:gs pos="60000">
              <a:srgbClr val="FFFFFF"/>
            </a:gs>
            <a:gs pos="100000">
              <a:srgbClr val="54BDF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rgbClr val="FFFFFF">
                  <a:alpha val="90980"/>
                </a:srgbClr>
              </a:gs>
              <a:gs pos="37000">
                <a:srgbClr val="FFFFFF">
                  <a:alpha val="75686"/>
                </a:srgbClr>
              </a:gs>
              <a:gs pos="100000">
                <a:srgbClr val="B4DCFA">
                  <a:alpha val="7882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" name="Google Shape;7;p25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>
            <a:gsLst>
              <a:gs pos="0">
                <a:srgbClr val="FFFFFF">
                  <a:alpha val="88627"/>
                </a:srgbClr>
              </a:gs>
              <a:gs pos="48000">
                <a:srgbClr val="FFFFFF">
                  <a:alpha val="61960"/>
                </a:srgbClr>
              </a:gs>
              <a:gs pos="100000">
                <a:srgbClr val="B4DCFA">
                  <a:alpha val="7882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" name="Google Shape;8;p25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9000">
                <a:srgbClr val="FFFFFF">
                  <a:alpha val="29803"/>
                </a:srgbClr>
              </a:gs>
              <a:gs pos="45000">
                <a:srgbClr val="B4DCFA">
                  <a:alpha val="40000"/>
                </a:srgbClr>
              </a:gs>
              <a:gs pos="55000">
                <a:srgbClr val="FFFFFF">
                  <a:alpha val="25882"/>
                </a:srgbClr>
              </a:gs>
              <a:gs pos="65000">
                <a:srgbClr val="B4DCFA">
                  <a:alpha val="6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" name="Google Shape;9;p25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lt1"/>
              </a:gs>
              <a:gs pos="56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10210" algn="l" rtl="0">
              <a:spcBef>
                <a:spcPts val="440"/>
              </a:spcBef>
              <a:spcAft>
                <a:spcPts val="0"/>
              </a:spcAft>
              <a:buClr>
                <a:srgbClr val="C3260C"/>
              </a:buClr>
              <a:buSzPts val="2860"/>
              <a:buFont typeface="Georgia"/>
              <a:buChar char="*"/>
              <a:defRPr sz="2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93700" algn="l" rtl="0">
              <a:spcBef>
                <a:spcPts val="400"/>
              </a:spcBef>
              <a:spcAft>
                <a:spcPts val="0"/>
              </a:spcAft>
              <a:buClr>
                <a:srgbClr val="C3260C"/>
              </a:buClr>
              <a:buSzPts val="2600"/>
              <a:buFont typeface="Georgia"/>
              <a:buChar char="*"/>
              <a:defRPr sz="20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77189" algn="l" rtl="0">
              <a:spcBef>
                <a:spcPts val="360"/>
              </a:spcBef>
              <a:spcAft>
                <a:spcPts val="0"/>
              </a:spcAft>
              <a:buClr>
                <a:srgbClr val="C3260C"/>
              </a:buClr>
              <a:buSzPts val="2340"/>
              <a:buFont typeface="Georgia"/>
              <a:buChar char="*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60680" algn="l" rtl="0">
              <a:spcBef>
                <a:spcPts val="320"/>
              </a:spcBef>
              <a:spcAft>
                <a:spcPts val="0"/>
              </a:spcAft>
              <a:buClr>
                <a:srgbClr val="C3260C"/>
              </a:buClr>
              <a:buSzPts val="2080"/>
              <a:buFont typeface="Georgia"/>
              <a:buChar char="*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4170" algn="l" rtl="0">
              <a:spcBef>
                <a:spcPts val="300"/>
              </a:spcBef>
              <a:spcAft>
                <a:spcPts val="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4170" algn="l" rtl="0">
              <a:spcBef>
                <a:spcPts val="300"/>
              </a:spcBef>
              <a:spcAft>
                <a:spcPts val="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4170" algn="l" rtl="0">
              <a:spcBef>
                <a:spcPts val="300"/>
              </a:spcBef>
              <a:spcAft>
                <a:spcPts val="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4170" algn="l" rtl="0">
              <a:spcBef>
                <a:spcPts val="300"/>
              </a:spcBef>
              <a:spcAft>
                <a:spcPts val="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4170" algn="l" rtl="0">
              <a:spcBef>
                <a:spcPts val="300"/>
              </a:spcBef>
              <a:spcAft>
                <a:spcPts val="30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tourlib.net/statti_ukr/siltur7.htm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://resource.history.org.ua/item/0009360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refbase.com.ua/referats/detail-921.html" TargetMode="External"/><Relationship Id="rId5" Type="http://schemas.openxmlformats.org/officeDocument/2006/relationships/hyperlink" Target="http://www.greentour.com.ua/ukrainian/progress/arch/" TargetMode="Externa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01" name="Google Shape;101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102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Google Shape;103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6" name="Google Shape;106;p1"/>
          <p:cNvGrpSpPr/>
          <p:nvPr/>
        </p:nvGrpSpPr>
        <p:grpSpPr>
          <a:xfrm>
            <a:off x="8072462" y="6871"/>
            <a:ext cx="1076024" cy="6858000"/>
            <a:chOff x="-9475" y="0"/>
            <a:chExt cx="1438225" cy="6858000"/>
          </a:xfrm>
        </p:grpSpPr>
        <p:pic>
          <p:nvPicPr>
            <p:cNvPr id="107" name="Google Shape;107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108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" name="Google Shape;109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" name="Google Shape;110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" name="Google Shape;111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2" name="Google Shape;11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680267" cy="1533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103546"/>
            <a:ext cx="1747465" cy="1754413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"/>
          <p:cNvSpPr txBox="1"/>
          <p:nvPr/>
        </p:nvSpPr>
        <p:spPr>
          <a:xfrm>
            <a:off x="1687356" y="0"/>
            <a:ext cx="6392194" cy="233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uk-UA" sz="1000" b="1" dirty="0" smtClean="0">
              <a:solidFill>
                <a:srgbClr val="0000CC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b="1" dirty="0" smtClean="0">
                <a:solidFill>
                  <a:srgbClr val="0000CC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УПРАВЛІННЯ</a:t>
            </a:r>
            <a:r>
              <a:rPr lang="uk-UA" sz="1600" b="1" i="0" u="none" strike="noStrike" cap="none" dirty="0" smtClean="0">
                <a:solidFill>
                  <a:srgbClr val="0000CC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ОСВІТИ ВАСИЛЬКІВСЬКОЇ </a:t>
            </a:r>
            <a:r>
              <a:rPr lang="uk-UA" sz="1600" b="1" dirty="0" smtClean="0">
                <a:solidFill>
                  <a:srgbClr val="0000CC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МІСЬКОЇ РАДИ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uk-UA" sz="800" dirty="0" smtClean="0">
              <a:latin typeface="+mn-l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latin typeface="+mn-lt"/>
            </a:endParaRPr>
          </a:p>
          <a:p>
            <a:pPr lvl="0" algn="ctr"/>
            <a:r>
              <a:rPr lang="uk-UA" sz="2000" b="1" cap="all" dirty="0" err="1" smtClean="0">
                <a:solidFill>
                  <a:srgbClr val="FF0000"/>
                </a:solidFill>
                <a:latin typeface="+mj-lt"/>
              </a:rPr>
              <a:t>Великовільшанський</a:t>
            </a:r>
            <a:endParaRPr lang="uk-UA" sz="2000" b="1" cap="all" dirty="0" smtClean="0">
              <a:solidFill>
                <a:srgbClr val="FF0000"/>
              </a:solidFill>
              <a:latin typeface="+mj-lt"/>
            </a:endParaRPr>
          </a:p>
          <a:p>
            <a:pPr lvl="0" algn="ctr"/>
            <a:r>
              <a:rPr lang="uk-UA" sz="2000" b="1" dirty="0" smtClean="0">
                <a:solidFill>
                  <a:srgbClr val="FF0000"/>
                </a:solidFill>
                <a:latin typeface="+mj-lt"/>
              </a:rPr>
              <a:t>навчально-виховний комплекс</a:t>
            </a:r>
          </a:p>
          <a:p>
            <a:pPr lvl="0" algn="ctr"/>
            <a:r>
              <a:rPr lang="uk-UA" sz="2000" dirty="0" smtClean="0">
                <a:solidFill>
                  <a:srgbClr val="FF0000"/>
                </a:solidFill>
                <a:latin typeface="+mj-lt"/>
              </a:rPr>
              <a:t>"загальноосвітня школа I-III ступенів - дошкільний навчальний заклад" </a:t>
            </a:r>
          </a:p>
          <a:p>
            <a:pPr lvl="0" algn="ctr"/>
            <a:endParaRPr lang="uk-UA" sz="800" dirty="0" smtClean="0">
              <a:solidFill>
                <a:srgbClr val="FF0000"/>
              </a:solidFill>
              <a:latin typeface="+mj-lt"/>
            </a:endParaRPr>
          </a:p>
          <a:p>
            <a:pPr lvl="0" algn="ctr"/>
            <a:r>
              <a:rPr lang="uk-UA" sz="1600" b="1" i="1" dirty="0" smtClean="0">
                <a:solidFill>
                  <a:srgbClr val="FF0000"/>
                </a:solidFill>
                <a:latin typeface="+mj-lt"/>
              </a:rPr>
              <a:t>Васильківської міської ради Київської області</a:t>
            </a:r>
            <a:endParaRPr lang="uk-UA" sz="1600" b="1" i="1" u="none" strike="noStrike" cap="none" dirty="0">
              <a:solidFill>
                <a:srgbClr val="FF0000"/>
              </a:solidFill>
              <a:latin typeface="+mj-lt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15" name="Google Shape;115;p1"/>
          <p:cNvSpPr txBox="1"/>
          <p:nvPr/>
        </p:nvSpPr>
        <p:spPr>
          <a:xfrm>
            <a:off x="1419275" y="2827174"/>
            <a:ext cx="6660276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000" b="1" i="0" u="none" strike="noStrike" cap="none" dirty="0" smtClean="0">
                <a:solidFill>
                  <a:srgbClr val="FF0000"/>
                </a:solidFill>
                <a:latin typeface="Caveat"/>
                <a:ea typeface="Caveat"/>
                <a:cs typeface="Caveat"/>
                <a:sym typeface="Caveat"/>
              </a:rPr>
              <a:t>В Е Л И К А   В І Л Ь Ш А Н К А </a:t>
            </a:r>
            <a:r>
              <a:rPr lang="uk-UA" sz="4000" b="1" i="0" u="none" strike="noStrike" cap="none" dirty="0">
                <a:solidFill>
                  <a:srgbClr val="FF0000"/>
                </a:solidFill>
                <a:latin typeface="Caveat"/>
                <a:ea typeface="Caveat"/>
                <a:cs typeface="Caveat"/>
                <a:sym typeface="Caveat"/>
              </a:rPr>
              <a:t>– ТУРИСТИЧНА ПЕРЛИНА ВАСИЛЬКІВЩИНИ</a:t>
            </a:r>
            <a:endParaRPr sz="4000" b="1" i="0" u="none" strike="noStrike" cap="none" dirty="0">
              <a:solidFill>
                <a:srgbClr val="FF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16" name="Google Shape;116;p1"/>
          <p:cNvSpPr txBox="1"/>
          <p:nvPr/>
        </p:nvSpPr>
        <p:spPr>
          <a:xfrm>
            <a:off x="2530480" y="5465993"/>
            <a:ext cx="554907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 err="1">
                <a:solidFill>
                  <a:srgbClr val="FF0000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Туровський</a:t>
            </a:r>
            <a:r>
              <a:rPr lang="uk-UA" sz="2400" b="1" dirty="0">
                <a:solidFill>
                  <a:srgbClr val="FF0000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 Богдан</a:t>
            </a:r>
            <a:r>
              <a:rPr lang="uk-UA" sz="2400" b="1" i="0" u="none" strike="noStrike" cap="none" dirty="0">
                <a:solidFill>
                  <a:srgbClr val="FF0000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,</a:t>
            </a:r>
            <a:r>
              <a:rPr lang="uk-UA" sz="2400" b="1" i="0" u="none" strike="noStrike" cap="none" dirty="0">
                <a:solidFill>
                  <a:srgbClr val="0000CC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 учен</a:t>
            </a:r>
            <a:r>
              <a:rPr lang="uk-UA" sz="2400" b="1" dirty="0">
                <a:solidFill>
                  <a:srgbClr val="0000CC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ь 8 класу</a:t>
            </a:r>
            <a:r>
              <a:rPr lang="uk-UA" sz="2400" b="1" i="0" u="none" strike="noStrike" cap="none" dirty="0">
                <a:solidFill>
                  <a:srgbClr val="0000CC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 </a:t>
            </a:r>
            <a:endParaRPr dirty="0">
              <a:latin typeface="+mj-lt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i="0" u="none" strike="noStrike" cap="none" dirty="0" smtClean="0">
                <a:solidFill>
                  <a:srgbClr val="FF0000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Керівник</a:t>
            </a:r>
            <a:r>
              <a:rPr lang="uk-UA" sz="2400" b="1" i="0" u="none" strike="noStrike" cap="none" dirty="0">
                <a:solidFill>
                  <a:srgbClr val="FF0000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: </a:t>
            </a:r>
            <a:r>
              <a:rPr lang="uk-UA" sz="2400" b="1" dirty="0">
                <a:solidFill>
                  <a:srgbClr val="0000CC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Нетесана В. Г.</a:t>
            </a:r>
            <a:endParaRPr sz="2400" b="1" i="0" u="none" strike="noStrike" cap="none" dirty="0">
              <a:solidFill>
                <a:srgbClr val="FF0000"/>
              </a:solidFill>
              <a:latin typeface="+mj-lt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17" name="Google Shape;117;p1"/>
          <p:cNvSpPr txBox="1"/>
          <p:nvPr/>
        </p:nvSpPr>
        <p:spPr>
          <a:xfrm>
            <a:off x="7323991" y="6457890"/>
            <a:ext cx="75555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dirty="0" smtClean="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2021</a:t>
            </a:r>
            <a:endParaRPr sz="2000" b="1" i="0" u="none" strike="noStrike" cap="none" dirty="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" name="Google Shape;263;p10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264" name="Google Shape;264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7" name="Google Shape;267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" name="Google Shape;268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9" name="Google Shape;269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9475" y="5103587"/>
            <a:ext cx="1747465" cy="1754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41377" y="131987"/>
            <a:ext cx="3316702" cy="4417146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10"/>
          <p:cNvSpPr/>
          <p:nvPr/>
        </p:nvSpPr>
        <p:spPr>
          <a:xfrm>
            <a:off x="1377530" y="816219"/>
            <a:ext cx="4500594" cy="5324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i="0" u="none" strike="noStrike" cap="none" dirty="0">
                <a:solidFill>
                  <a:srgbClr val="0000CC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Очолює підприємство </a:t>
            </a:r>
            <a:r>
              <a:rPr lang="uk-UA" sz="2000" b="1" i="0" u="none" strike="noStrike" cap="none" dirty="0" smtClean="0">
                <a:solidFill>
                  <a:srgbClr val="FF0000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Янковський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i="0" u="none" strike="noStrike" cap="none" dirty="0" smtClean="0">
                <a:solidFill>
                  <a:srgbClr val="FF0000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Дмитро </a:t>
            </a:r>
            <a:r>
              <a:rPr lang="uk-UA" sz="2000" b="1" i="0" u="none" strike="noStrike" cap="none" dirty="0">
                <a:solidFill>
                  <a:srgbClr val="FF0000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Станіславович </a:t>
            </a:r>
            <a:r>
              <a:rPr lang="uk-UA" sz="2000" b="1" i="0" u="none" strike="noStrike" cap="none" dirty="0">
                <a:solidFill>
                  <a:srgbClr val="0000CC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– генеральний директор, професор, доктор біологічних наук, лауреат премії імені І.І. Мечникова НАН України, лауреат Всеукраїнського рейтингу «Особистість року–2006», «Відмінник освіти» Міністерства освіти і науки України, автор понад 250 наукових праць, у тому числі 3 монографій, 3 навчальних посібників, 1 підручника, 80 патентів та авторських свідоцтв на винаходи</a:t>
            </a:r>
            <a:endParaRPr sz="2000" b="1" i="0" u="none" strike="noStrike" cap="none" dirty="0">
              <a:solidFill>
                <a:srgbClr val="0000CC"/>
              </a:solidFill>
              <a:latin typeface="+mj-lt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1599" y="0"/>
            <a:ext cx="7772397" cy="53561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7" name="Google Shape;277;p11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278" name="Google Shape;278;p1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1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1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1" name="Google Shape;281;p1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2" name="Google Shape;282;p1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83" name="Google Shape;28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109655"/>
            <a:ext cx="1747465" cy="1754413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11"/>
          <p:cNvSpPr/>
          <p:nvPr/>
        </p:nvSpPr>
        <p:spPr>
          <a:xfrm>
            <a:off x="1747461" y="5599287"/>
            <a:ext cx="7396535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000"/>
              <a:buFont typeface="Quattrocento Sans"/>
              <a:buNone/>
            </a:pPr>
            <a:r>
              <a:rPr lang="uk-UA" sz="2000" b="1" i="0" u="none" strike="noStrike" cap="none" dirty="0" err="1">
                <a:solidFill>
                  <a:srgbClr val="0000CC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Великовільшанський</a:t>
            </a:r>
            <a:r>
              <a:rPr lang="uk-UA" sz="2000" b="1" i="0" u="none" strike="noStrike" cap="none" dirty="0">
                <a:solidFill>
                  <a:srgbClr val="0000CC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 НВК </a:t>
            </a:r>
            <a:endParaRPr lang="uk-UA" sz="2000" b="1" i="0" u="none" strike="noStrike" cap="none" dirty="0" smtClean="0">
              <a:solidFill>
                <a:srgbClr val="0000CC"/>
              </a:solidFill>
              <a:latin typeface="+mj-lt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000"/>
              <a:buFont typeface="Quattrocento Sans"/>
              <a:buNone/>
            </a:pPr>
            <a:r>
              <a:rPr lang="uk-UA" sz="2000" b="1" i="0" u="none" strike="noStrike" cap="none" dirty="0" smtClean="0">
                <a:solidFill>
                  <a:srgbClr val="0000CC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«ЗОШ </a:t>
            </a:r>
            <a:r>
              <a:rPr lang="uk-UA" sz="2000" b="1" i="0" u="none" strike="noStrike" cap="none" dirty="0">
                <a:solidFill>
                  <a:srgbClr val="0000CC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І-ІІІ </a:t>
            </a:r>
            <a:r>
              <a:rPr lang="uk-UA" sz="2000" b="1" i="0" u="none" strike="noStrike" cap="none" dirty="0" smtClean="0">
                <a:solidFill>
                  <a:srgbClr val="0000CC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ступенів - ДНЗ»</a:t>
            </a:r>
            <a:endParaRPr sz="1050" b="1" i="0" u="none" strike="noStrike" cap="none" dirty="0">
              <a:solidFill>
                <a:srgbClr val="0000CC"/>
              </a:solidFill>
              <a:latin typeface="+mj-lt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Quattrocento Sans"/>
              <a:buNone/>
            </a:pPr>
            <a:r>
              <a:rPr lang="uk-UA" sz="2000" b="1" i="0" u="none" strike="noStrike" cap="none" dirty="0">
                <a:solidFill>
                  <a:srgbClr val="FF0000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– освітній центр села </a:t>
            </a:r>
            <a:endParaRPr sz="2800" b="1" i="0" u="none" strike="noStrike" cap="none" dirty="0">
              <a:solidFill>
                <a:srgbClr val="FF0000"/>
              </a:solidFill>
              <a:latin typeface="+mj-lt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85" name="Google Shape;285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1680267" cy="1533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38225" y="1066316"/>
            <a:ext cx="4258102" cy="32465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0" name="Google Shape;290;p12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291" name="Google Shape;291;p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2" name="Google Shape;292;p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" name="Google Shape;293;p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" name="Google Shape;294;p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5" name="Google Shape;295;p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7" name="Google Shape;297;p12"/>
          <p:cNvSpPr/>
          <p:nvPr/>
        </p:nvSpPr>
        <p:spPr>
          <a:xfrm>
            <a:off x="1670792" y="61355"/>
            <a:ext cx="747320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3600"/>
              <a:buFont typeface="Quattrocento Sans"/>
              <a:buNone/>
            </a:pPr>
            <a:r>
              <a:rPr lang="uk-UA" sz="2000" b="1" i="0" u="none" strike="noStrike" cap="all" dirty="0">
                <a:solidFill>
                  <a:srgbClr val="0000CC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Шкільний музей </a:t>
            </a:r>
            <a:endParaRPr sz="2000" b="1" i="0" u="none" strike="noStrike" cap="all" dirty="0">
              <a:solidFill>
                <a:srgbClr val="FF0000"/>
              </a:solidFill>
              <a:latin typeface="+mj-lt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98" name="Google Shape;298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9475" y="0"/>
            <a:ext cx="1680267" cy="1533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103587"/>
            <a:ext cx="1747465" cy="1754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11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22948" y="1706780"/>
            <a:ext cx="4421052" cy="328347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97;p12"/>
          <p:cNvSpPr/>
          <p:nvPr/>
        </p:nvSpPr>
        <p:spPr>
          <a:xfrm>
            <a:off x="1796759" y="5416498"/>
            <a:ext cx="7347241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3600"/>
              <a:buFont typeface="Quattrocento Sans"/>
              <a:buNone/>
            </a:pPr>
            <a:r>
              <a:rPr lang="uk-UA" sz="1800" b="1" i="0" u="none" strike="noStrike" dirty="0" smtClean="0">
                <a:solidFill>
                  <a:srgbClr val="0000CC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Має в собі багато старовинних експонатів, які передали в музей на зберігання </a:t>
            </a:r>
            <a:r>
              <a:rPr lang="uk-UA" sz="1800" b="1" dirty="0" smtClean="0">
                <a:solidFill>
                  <a:srgbClr val="0000CC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жителі села</a:t>
            </a:r>
            <a:r>
              <a:rPr lang="uk-UA" sz="1800" b="1" i="0" u="none" strike="noStrike" dirty="0" smtClean="0">
                <a:solidFill>
                  <a:srgbClr val="0000CC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. </a:t>
            </a:r>
            <a:r>
              <a:rPr lang="uk-UA" sz="1800" b="1" i="0" u="none" strike="noStrike" dirty="0" smtClean="0">
                <a:solidFill>
                  <a:srgbClr val="0000CC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Деяким з них понад 100 років.</a:t>
            </a:r>
            <a:r>
              <a:rPr lang="uk-UA" sz="1800" b="1" i="0" u="none" strike="noStrike" cap="all" dirty="0" smtClean="0">
                <a:solidFill>
                  <a:srgbClr val="0000CC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 </a:t>
            </a:r>
            <a:endParaRPr sz="1800" b="1" i="0" u="none" strike="noStrike" cap="all" dirty="0">
              <a:solidFill>
                <a:srgbClr val="FF0000"/>
              </a:solidFill>
              <a:latin typeface="+mj-lt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" name="Google Shape;318;p14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319" name="Google Shape;319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0" name="Google Shape;320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1" name="Google Shape;321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2" name="Google Shape;322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3" name="Google Shape;323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25" name="Google Shape;325;p14" descr="bdl8eVDxa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0" y="2"/>
            <a:ext cx="9156749" cy="5969726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14"/>
          <p:cNvSpPr/>
          <p:nvPr/>
        </p:nvSpPr>
        <p:spPr>
          <a:xfrm>
            <a:off x="1670792" y="6213829"/>
            <a:ext cx="740601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3600"/>
              <a:buFont typeface="Quattrocento Sans"/>
              <a:buNone/>
            </a:pPr>
            <a:r>
              <a:rPr lang="uk-UA" sz="2000" b="1" i="0" u="none" strike="noStrike" cap="all" dirty="0">
                <a:solidFill>
                  <a:srgbClr val="0000CC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Став “</a:t>
            </a:r>
            <a:r>
              <a:rPr lang="uk-UA" sz="2000" b="1" i="0" u="none" strike="noStrike" cap="all" dirty="0" err="1" smtClean="0">
                <a:solidFill>
                  <a:srgbClr val="0000CC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ДенИсівка</a:t>
            </a:r>
            <a:r>
              <a:rPr lang="uk-UA" sz="2000" b="1" i="0" u="none" strike="noStrike" cap="all" dirty="0">
                <a:solidFill>
                  <a:srgbClr val="0000CC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”</a:t>
            </a:r>
            <a:endParaRPr sz="2000" b="1" i="0" u="none" strike="noStrike" cap="all" dirty="0">
              <a:solidFill>
                <a:srgbClr val="FF0000"/>
              </a:solidFill>
              <a:latin typeface="+mj-lt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327" name="Google Shape;327;p14"/>
          <p:cNvGrpSpPr/>
          <p:nvPr/>
        </p:nvGrpSpPr>
        <p:grpSpPr>
          <a:xfrm>
            <a:off x="0" y="-16108"/>
            <a:ext cx="1438225" cy="6874107"/>
            <a:chOff x="-9475" y="0"/>
            <a:chExt cx="1438225" cy="6858000"/>
          </a:xfrm>
        </p:grpSpPr>
        <p:pic>
          <p:nvPicPr>
            <p:cNvPr id="328" name="Google Shape;328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9" name="Google Shape;329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0" name="Google Shape;330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1" name="Google Shape;331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" name="Google Shape;332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3" name="Google Shape;333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9475" y="5140564"/>
            <a:ext cx="1747465" cy="1754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475" y="15840"/>
            <a:ext cx="1680267" cy="1533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16" descr="rOJ3P9EFak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4425" y="0"/>
            <a:ext cx="8519574" cy="6031523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16"/>
          <p:cNvSpPr/>
          <p:nvPr/>
        </p:nvSpPr>
        <p:spPr>
          <a:xfrm>
            <a:off x="1747464" y="6222387"/>
            <a:ext cx="739653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3600"/>
              <a:buFont typeface="Quattrocento Sans"/>
              <a:buNone/>
            </a:pPr>
            <a:r>
              <a:rPr lang="uk-UA" sz="2000" b="1" i="0" u="none" strike="noStrike" cap="all" dirty="0" err="1" smtClean="0">
                <a:solidFill>
                  <a:srgbClr val="0000CC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ВЕЛИКОВільшанськИЙ</a:t>
            </a:r>
            <a:r>
              <a:rPr lang="uk-UA" sz="2000" b="1" i="0" u="none" strike="noStrike" cap="all" dirty="0" smtClean="0">
                <a:solidFill>
                  <a:srgbClr val="0000CC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 ліс</a:t>
            </a:r>
            <a:endParaRPr sz="2000" b="1" i="0" u="none" strike="noStrike" cap="all" dirty="0">
              <a:solidFill>
                <a:srgbClr val="FF0000"/>
              </a:solidFill>
              <a:latin typeface="+mj-lt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341" name="Google Shape;341;p16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342" name="Google Shape;342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3" name="Google Shape;343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4" name="Google Shape;344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5" name="Google Shape;345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6" name="Google Shape;346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7" name="Google Shape;347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680267" cy="1533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103587"/>
            <a:ext cx="1747465" cy="1754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17"/>
          <p:cNvPicPr preferRelativeResize="0"/>
          <p:nvPr/>
        </p:nvPicPr>
        <p:blipFill rotWithShape="1">
          <a:blip r:embed="rId3">
            <a:alphaModFix/>
          </a:blip>
          <a:srcRect l="14197" r="20298" b="13580"/>
          <a:stretch/>
        </p:blipFill>
        <p:spPr>
          <a:xfrm>
            <a:off x="4722150" y="1152994"/>
            <a:ext cx="4421850" cy="4123856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17"/>
          <p:cNvSpPr/>
          <p:nvPr/>
        </p:nvSpPr>
        <p:spPr>
          <a:xfrm>
            <a:off x="1680267" y="111945"/>
            <a:ext cx="746373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3600"/>
              <a:buFont typeface="Quattrocento Sans"/>
              <a:buNone/>
            </a:pPr>
            <a:r>
              <a:rPr lang="uk-UA" sz="2000" b="1" i="0" u="none" strike="noStrike" cap="all" dirty="0">
                <a:solidFill>
                  <a:srgbClr val="0000CC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Цілюще </a:t>
            </a:r>
            <a:r>
              <a:rPr lang="uk-UA" sz="2000" b="1" i="0" u="none" strike="noStrike" cap="all" dirty="0" smtClean="0">
                <a:solidFill>
                  <a:srgbClr val="0000CC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джерело</a:t>
            </a:r>
            <a:endParaRPr sz="2000" b="1" i="0" u="none" strike="noStrike" cap="all" dirty="0">
              <a:solidFill>
                <a:srgbClr val="FF0000"/>
              </a:solidFill>
              <a:latin typeface="+mj-lt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355" name="Google Shape;355;p17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356" name="Google Shape;356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7" name="Google Shape;357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8" name="Google Shape;358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9" name="Google Shape;359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0" name="Google Shape;360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61" name="Google Shape;361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9475" y="0"/>
            <a:ext cx="1680267" cy="15339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680266" y="512014"/>
            <a:ext cx="7463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uk-UA" sz="1800" b="1" dirty="0" smtClean="0">
                <a:solidFill>
                  <a:srgbClr val="0C10A8"/>
                </a:solidFill>
                <a:latin typeface="+mj-lt"/>
              </a:rPr>
              <a:t>Джерело, </a:t>
            </a:r>
            <a:r>
              <a:rPr lang="uk-UA" sz="1800" b="1" dirty="0" smtClean="0">
                <a:solidFill>
                  <a:srgbClr val="0C10A8"/>
                </a:solidFill>
                <a:latin typeface="+mj-lt"/>
              </a:rPr>
              <a:t>або, </a:t>
            </a:r>
            <a:r>
              <a:rPr lang="uk-UA" sz="1800" b="1" dirty="0" smtClean="0">
                <a:solidFill>
                  <a:srgbClr val="0C10A8"/>
                </a:solidFill>
                <a:latin typeface="+mj-lt"/>
              </a:rPr>
              <a:t>як </a:t>
            </a:r>
            <a:r>
              <a:rPr lang="uk-UA" sz="1800" b="1" dirty="0" smtClean="0">
                <a:solidFill>
                  <a:srgbClr val="0C10A8"/>
                </a:solidFill>
                <a:latin typeface="+mj-lt"/>
              </a:rPr>
              <a:t>його називають місцеві жителі </a:t>
            </a:r>
            <a:r>
              <a:rPr lang="uk-UA" sz="1800" b="1" dirty="0" smtClean="0">
                <a:solidFill>
                  <a:srgbClr val="0C10A8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«</a:t>
            </a:r>
            <a:r>
              <a:rPr lang="uk-UA" sz="1800" b="1" dirty="0" err="1" smtClean="0">
                <a:solidFill>
                  <a:srgbClr val="0C10A8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Фонтал</a:t>
            </a:r>
            <a:r>
              <a:rPr lang="uk-UA" sz="1800" b="1" dirty="0" smtClean="0">
                <a:solidFill>
                  <a:srgbClr val="0C10A8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», </a:t>
            </a:r>
            <a:r>
              <a:rPr lang="uk-UA" sz="1800" b="1" dirty="0" smtClean="0">
                <a:solidFill>
                  <a:srgbClr val="0C10A8"/>
                </a:solidFill>
                <a:latin typeface="+mj-lt"/>
              </a:rPr>
              <a:t>витікає </a:t>
            </a:r>
            <a:r>
              <a:rPr lang="uk-UA" sz="1800" b="1" dirty="0" smtClean="0">
                <a:solidFill>
                  <a:srgbClr val="0C10A8"/>
                </a:solidFill>
                <a:latin typeface="+mj-lt"/>
              </a:rPr>
              <a:t>з-під </a:t>
            </a:r>
            <a:r>
              <a:rPr lang="uk-UA" sz="1800" b="1" dirty="0" smtClean="0">
                <a:solidFill>
                  <a:srgbClr val="0C10A8"/>
                </a:solidFill>
                <a:latin typeface="+mj-lt"/>
              </a:rPr>
              <a:t>вільхи. Воно має в собі цілющі </a:t>
            </a:r>
            <a:r>
              <a:rPr lang="uk-UA" sz="1800" b="1" dirty="0" smtClean="0">
                <a:solidFill>
                  <a:srgbClr val="0C10A8"/>
                </a:solidFill>
                <a:latin typeface="+mj-lt"/>
              </a:rPr>
              <a:t>мінерали, </a:t>
            </a:r>
            <a:r>
              <a:rPr lang="uk-UA" sz="1800" b="1" dirty="0" smtClean="0">
                <a:solidFill>
                  <a:srgbClr val="0C10A8"/>
                </a:solidFill>
                <a:latin typeface="+mj-lt"/>
              </a:rPr>
              <a:t>які зміцнюють імунітет. </a:t>
            </a:r>
            <a:endParaRPr lang="ru-RU" sz="1800" b="1" dirty="0">
              <a:solidFill>
                <a:srgbClr val="0C10A8"/>
              </a:solidFill>
              <a:latin typeface="+mj-lt"/>
            </a:endParaRPr>
          </a:p>
        </p:txBody>
      </p:sp>
      <p:pic>
        <p:nvPicPr>
          <p:cNvPr id="13" name="Google Shape;367;p18"/>
          <p:cNvPicPr preferRelativeResize="0"/>
          <p:nvPr/>
        </p:nvPicPr>
        <p:blipFill rotWithShape="1">
          <a:blip r:embed="rId6">
            <a:alphaModFix/>
          </a:blip>
          <a:srcRect l="4958" r="6154" b="15679"/>
          <a:stretch/>
        </p:blipFill>
        <p:spPr>
          <a:xfrm>
            <a:off x="-9476" y="3596054"/>
            <a:ext cx="4651813" cy="328807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68;p18"/>
          <p:cNvSpPr/>
          <p:nvPr/>
        </p:nvSpPr>
        <p:spPr>
          <a:xfrm>
            <a:off x="4642337" y="5298182"/>
            <a:ext cx="450165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3600"/>
              <a:buFont typeface="Quattrocento Sans"/>
              <a:buNone/>
            </a:pPr>
            <a:r>
              <a:rPr lang="uk-UA" sz="2000" b="1" i="0" u="none" strike="noStrike" cap="all" dirty="0">
                <a:solidFill>
                  <a:srgbClr val="0000CC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Купель біля джерела</a:t>
            </a:r>
            <a:endParaRPr sz="2000" b="1" i="0" u="none" strike="noStrike" cap="all" dirty="0">
              <a:solidFill>
                <a:srgbClr val="FF0000"/>
              </a:solidFill>
              <a:latin typeface="+mj-lt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21" descr="Результат пошуку зображень за запитом &quot;велика вільшанка&quot;"/>
          <p:cNvPicPr preferRelativeResize="0"/>
          <p:nvPr/>
        </p:nvPicPr>
        <p:blipFill rotWithShape="1">
          <a:blip r:embed="rId3">
            <a:alphaModFix/>
          </a:blip>
          <a:srcRect t="4762"/>
          <a:stretch/>
        </p:blipFill>
        <p:spPr>
          <a:xfrm>
            <a:off x="5055577" y="0"/>
            <a:ext cx="4088424" cy="3253154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21"/>
          <p:cNvSpPr/>
          <p:nvPr/>
        </p:nvSpPr>
        <p:spPr>
          <a:xfrm>
            <a:off x="1419275" y="1606724"/>
            <a:ext cx="371543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3200"/>
              <a:buFont typeface="Quattrocento Sans"/>
              <a:buNone/>
            </a:pPr>
            <a:r>
              <a:rPr lang="uk-UA" sz="2000" b="1" i="0" u="none" strike="noStrike" cap="all" dirty="0">
                <a:solidFill>
                  <a:srgbClr val="0000CC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Жіночий </a:t>
            </a:r>
            <a:r>
              <a:rPr lang="uk-UA" sz="2000" b="1" i="0" u="none" strike="noStrike" cap="all" dirty="0" smtClean="0">
                <a:solidFill>
                  <a:srgbClr val="0000CC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монастир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3200"/>
              <a:buFont typeface="Quattrocento Sans"/>
              <a:buNone/>
            </a:pPr>
            <a:r>
              <a:rPr lang="uk-UA" sz="2000" b="1" i="0" u="none" strike="noStrike" cap="all" dirty="0" smtClean="0">
                <a:solidFill>
                  <a:srgbClr val="0000CC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ікони </a:t>
            </a:r>
            <a:r>
              <a:rPr lang="uk-UA" sz="2000" b="1" i="0" u="none" strike="noStrike" cap="all" dirty="0">
                <a:solidFill>
                  <a:srgbClr val="0000CC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“Відрада та Втіха”</a:t>
            </a:r>
            <a:endParaRPr sz="2000" b="1" i="0" u="none" strike="noStrike" cap="all" dirty="0">
              <a:solidFill>
                <a:srgbClr val="FF0000"/>
              </a:solidFill>
              <a:latin typeface="+mj-lt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397" name="Google Shape;397;p21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398" name="Google Shape;398;p2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9" name="Google Shape;399;p2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0" name="Google Shape;400;p2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1" name="Google Shape;401;p2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2" name="Google Shape;402;p2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3" name="Google Shape;403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680267" cy="1533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435;gc82399c97e_1_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131" y="3789779"/>
            <a:ext cx="4976445" cy="306822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444;gc82399c97e_1_2"/>
          <p:cNvSpPr txBox="1"/>
          <p:nvPr/>
        </p:nvSpPr>
        <p:spPr>
          <a:xfrm>
            <a:off x="5055576" y="4923794"/>
            <a:ext cx="4088421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uk-UA" sz="2000" b="1" cap="all" dirty="0">
                <a:solidFill>
                  <a:srgbClr val="0000CC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Біля воріт у Жіночий </a:t>
            </a:r>
            <a:r>
              <a:rPr lang="uk-UA" sz="2000" b="1" cap="all" dirty="0" smtClean="0">
                <a:solidFill>
                  <a:srgbClr val="0000CC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монастир</a:t>
            </a:r>
            <a:endParaRPr sz="2000" b="1" cap="all" dirty="0">
              <a:solidFill>
                <a:srgbClr val="0000CC"/>
              </a:solidFill>
              <a:latin typeface="+mj-lt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" name="Google Shape;397;p21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398" name="Google Shape;398;p2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9" name="Google Shape;399;p2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0" name="Google Shape;400;p2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1" name="Google Shape;401;p2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2" name="Google Shape;402;p2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3" name="Google Shape;403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680267" cy="15339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кутник 1"/>
          <p:cNvSpPr/>
          <p:nvPr/>
        </p:nvSpPr>
        <p:spPr>
          <a:xfrm>
            <a:off x="1617784" y="200392"/>
            <a:ext cx="7411916" cy="6456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uk-UA" sz="1600" b="1" cap="all" dirty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Використані </a:t>
            </a:r>
            <a:r>
              <a:rPr lang="uk-UA" sz="1600" b="1" cap="all" dirty="0" smtClean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джерела</a:t>
            </a:r>
          </a:p>
          <a:p>
            <a:pPr algn="ctr">
              <a:lnSpc>
                <a:spcPct val="114000"/>
              </a:lnSpc>
            </a:pPr>
            <a:endParaRPr lang="uk-UA" sz="1000" b="1" cap="all" dirty="0">
              <a:solidFill>
                <a:srgbClr val="0C10A8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ru-RU" dirty="0" err="1" smtClean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Бейліс</a:t>
            </a:r>
            <a:r>
              <a:rPr lang="ru-RU" dirty="0" smtClean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В. </a:t>
            </a:r>
            <a:r>
              <a:rPr lang="ru-RU" dirty="0" err="1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Минуле</a:t>
            </a:r>
            <a:r>
              <a:rPr lang="ru-RU" dirty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Васильківщини</a:t>
            </a:r>
            <a:r>
              <a:rPr lang="ru-RU" dirty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очима</a:t>
            </a:r>
            <a:r>
              <a:rPr lang="ru-RU" dirty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сучасників</a:t>
            </a:r>
            <a:r>
              <a:rPr lang="ru-RU" dirty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/ </a:t>
            </a:r>
            <a:r>
              <a:rPr lang="ru-RU" dirty="0" err="1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Володимир</a:t>
            </a:r>
            <a:r>
              <a:rPr lang="ru-RU" dirty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Бейліс</a:t>
            </a:r>
            <a:r>
              <a:rPr lang="ru-RU" dirty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– </a:t>
            </a:r>
            <a:r>
              <a:rPr lang="ru-RU" dirty="0" err="1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Васильків</a:t>
            </a:r>
            <a:r>
              <a:rPr lang="ru-RU" dirty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Бриг, 1994. – 61 с.</a:t>
            </a:r>
            <a:endParaRPr lang="uk-UA" dirty="0">
              <a:solidFill>
                <a:srgbClr val="0C10A8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ru-RU" dirty="0" err="1" smtClean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Биркович</a:t>
            </a:r>
            <a:r>
              <a:rPr lang="ru-RU" dirty="0" smtClean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В.І. </a:t>
            </a:r>
            <a:r>
              <a:rPr lang="ru-RU" dirty="0" err="1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Сільський</a:t>
            </a:r>
            <a:r>
              <a:rPr lang="ru-RU" dirty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зелений</a:t>
            </a:r>
            <a:r>
              <a:rPr lang="ru-RU" dirty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туризм— </a:t>
            </a:r>
            <a:r>
              <a:rPr lang="ru-RU" dirty="0" err="1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пріоритет</a:t>
            </a:r>
            <a:r>
              <a:rPr lang="ru-RU" dirty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розвитку</a:t>
            </a:r>
            <a:r>
              <a:rPr lang="ru-RU" dirty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туристичної</a:t>
            </a:r>
            <a:r>
              <a:rPr lang="ru-RU" dirty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галузі</a:t>
            </a:r>
            <a:r>
              <a:rPr lang="ru-RU" dirty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України</a:t>
            </a:r>
            <a:r>
              <a:rPr lang="ru-RU" dirty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/ В.І. </a:t>
            </a:r>
            <a:r>
              <a:rPr lang="ru-RU" dirty="0" err="1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Биркович</a:t>
            </a:r>
            <a:r>
              <a:rPr lang="ru-RU" dirty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ru-RU" dirty="0" err="1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Стратегічні</a:t>
            </a:r>
            <a:r>
              <a:rPr lang="ru-RU" dirty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пріоритети</a:t>
            </a:r>
            <a:r>
              <a:rPr lang="ru-RU" dirty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dirty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Науково-аналітичний щоквартальний збірник.— 2011. — №1 (6). — С. 138—143.</a:t>
            </a: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uk-UA" dirty="0" smtClean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Васильєва </a:t>
            </a:r>
            <a:r>
              <a:rPr lang="uk-UA" dirty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Н.В. Зелений туризм — панацея чи черговий міф? / Васильєва Н.В. [Електронний ресурс]. — Режим доступу: </a:t>
            </a:r>
            <a:r>
              <a:rPr lang="ru-RU" u="sng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</a:t>
            </a:r>
            <a:r>
              <a:rPr lang="uk-UA" u="sng" dirty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://</a:t>
            </a:r>
            <a:r>
              <a:rPr lang="ru-RU" u="sng" dirty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www.greentour.com.ua/ukrainian/progress/arch/</a:t>
            </a:r>
            <a:endParaRPr lang="uk-UA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uk-UA" dirty="0" smtClean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Зінченко </a:t>
            </a:r>
            <a:r>
              <a:rPr lang="uk-UA" dirty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А.І. Маркетинг підприємств зеленого туризму: </a:t>
            </a:r>
            <a:r>
              <a:rPr lang="uk-UA" dirty="0" err="1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дис</a:t>
            </a:r>
            <a:r>
              <a:rPr lang="uk-UA" dirty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dirty="0" err="1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канд</a:t>
            </a:r>
            <a:r>
              <a:rPr lang="uk-UA" dirty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dirty="0" err="1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екон</a:t>
            </a:r>
            <a:r>
              <a:rPr lang="uk-UA" dirty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наук.: 08.00.04 / А. І. Зінченко, Київський національний торговельно-економічний університет. — Київ, 2012. — 215 с.</a:t>
            </a: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uk-UA" dirty="0" smtClean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Історія </a:t>
            </a:r>
            <a:r>
              <a:rPr lang="uk-UA" dirty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розвитку туризму в Україні / [Електронний ресурс]. – Режим доступу: </a:t>
            </a:r>
            <a:r>
              <a:rPr lang="uk-UA" u="sng" dirty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http://refbase.com.ua/referats/detail-921.html</a:t>
            </a:r>
            <a:endParaRPr lang="uk-UA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uk-UA" dirty="0" smtClean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Історія </a:t>
            </a:r>
            <a:r>
              <a:rPr lang="uk-UA" dirty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міст і сіл Української РСР: В 26 т. Київська область / Ред. </a:t>
            </a:r>
            <a:r>
              <a:rPr lang="uk-UA" dirty="0" err="1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кол</a:t>
            </a:r>
            <a:r>
              <a:rPr lang="uk-UA" dirty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dirty="0" err="1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тома</a:t>
            </a:r>
            <a:r>
              <a:rPr lang="uk-UA" dirty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uk-UA" dirty="0" err="1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Рудич</a:t>
            </a:r>
            <a:r>
              <a:rPr lang="uk-UA" dirty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Ф. М. (гол. </a:t>
            </a:r>
            <a:r>
              <a:rPr lang="uk-UA" dirty="0" err="1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редкол</a:t>
            </a:r>
            <a:r>
              <a:rPr lang="uk-UA" dirty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.), </a:t>
            </a:r>
            <a:r>
              <a:rPr lang="uk-UA" dirty="0" err="1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Бакуменко</a:t>
            </a:r>
            <a:r>
              <a:rPr lang="uk-UA" dirty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П. І., Бачинський П. П., Борщ Ю. Ф., </a:t>
            </a:r>
            <a:r>
              <a:rPr lang="uk-UA" dirty="0" err="1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Гуслистий</a:t>
            </a:r>
            <a:r>
              <a:rPr lang="uk-UA" dirty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К. Г., Кононенко В. І., Корольов Б. І. (заст. гол. </a:t>
            </a:r>
            <a:r>
              <a:rPr lang="uk-UA" dirty="0" err="1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редкол</a:t>
            </a:r>
            <a:r>
              <a:rPr lang="uk-UA" dirty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.), Майстренко А. А. (відп. </a:t>
            </a:r>
            <a:r>
              <a:rPr lang="uk-UA" dirty="0" err="1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секр</a:t>
            </a:r>
            <a:r>
              <a:rPr lang="uk-UA" dirty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dirty="0" err="1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редкол</a:t>
            </a:r>
            <a:r>
              <a:rPr lang="uk-UA" dirty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.), Макаренко Г. К., Марченко М. I., </a:t>
            </a:r>
            <a:r>
              <a:rPr lang="uk-UA" dirty="0" err="1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Панін</a:t>
            </a:r>
            <a:r>
              <a:rPr lang="uk-UA" dirty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Я. Г., Петренко М. 3., Пшеничний Г. С., </a:t>
            </a:r>
            <a:r>
              <a:rPr lang="uk-UA" dirty="0" err="1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Саженюк</a:t>
            </a:r>
            <a:r>
              <a:rPr lang="uk-UA" dirty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С. Н., Сергієнко Г. Я., </a:t>
            </a:r>
            <a:r>
              <a:rPr lang="uk-UA" dirty="0" err="1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Слабєєв</a:t>
            </a:r>
            <a:r>
              <a:rPr lang="uk-UA" dirty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I. С., </a:t>
            </a:r>
            <a:r>
              <a:rPr lang="uk-UA" dirty="0" err="1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Тихолаз</a:t>
            </a:r>
            <a:r>
              <a:rPr lang="uk-UA" dirty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Г. А., Шевченко Ф. П., </a:t>
            </a:r>
            <a:r>
              <a:rPr lang="uk-UA" dirty="0" err="1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Шморгун</a:t>
            </a:r>
            <a:r>
              <a:rPr lang="uk-UA" dirty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П. М. АН УРСР. Інститут історії. – К.: </a:t>
            </a:r>
            <a:r>
              <a:rPr lang="uk-UA" dirty="0" err="1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Голов</a:t>
            </a:r>
            <a:r>
              <a:rPr lang="uk-UA" dirty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ред. УРЕ АН УРСР, 1971. – 791 с. Режим </a:t>
            </a:r>
            <a:r>
              <a:rPr lang="uk-UA" dirty="0" err="1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доступа</a:t>
            </a:r>
            <a:r>
              <a:rPr lang="uk-UA" dirty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 </a:t>
            </a:r>
            <a:r>
              <a:rPr lang="uk-UA" u="sng" dirty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http://resource.history.org.ua/item/0009360</a:t>
            </a:r>
            <a:endParaRPr lang="uk-UA" dirty="0">
              <a:solidFill>
                <a:srgbClr val="0C10A8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uk-UA" dirty="0" smtClean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Перспективи </a:t>
            </a:r>
            <a:r>
              <a:rPr lang="uk-UA" dirty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розвитку сільського зеленого туризму в </a:t>
            </a:r>
            <a:r>
              <a:rPr lang="uk-UA" dirty="0" smtClean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Україні </a:t>
            </a:r>
            <a:r>
              <a:rPr lang="uk-UA" dirty="0" err="1" smtClean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Электронный</a:t>
            </a:r>
            <a:r>
              <a:rPr lang="uk-UA" dirty="0" smtClean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dirty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ресурс]. – Режим </a:t>
            </a:r>
            <a:r>
              <a:rPr lang="uk-UA" dirty="0" err="1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доступа</a:t>
            </a:r>
            <a:r>
              <a:rPr lang="uk-UA" dirty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uk-UA" u="sng" dirty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http://tourlib.net/statti_ukr/siltur7.htm</a:t>
            </a:r>
            <a:endParaRPr lang="uk-UA" dirty="0">
              <a:solidFill>
                <a:srgbClr val="0C10A8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uk-UA" dirty="0" smtClean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Розвиток </a:t>
            </a:r>
            <a:r>
              <a:rPr lang="uk-UA" dirty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сільського туризму в Україні [Електронний ресурс]. – Режим доступу: http://pda.coolreferat.com</a:t>
            </a:r>
            <a:r>
              <a:rPr lang="uk-UA" dirty="0" smtClean="0">
                <a:solidFill>
                  <a:srgbClr val="0C10A8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069875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24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450" name="Google Shape;450;p2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1" name="Google Shape;451;p2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2" name="Google Shape;452;p2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3" name="Google Shape;453;p2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4" name="Google Shape;454;p2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55" name="Google Shape;455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4418" y="0"/>
            <a:ext cx="1680267" cy="1533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5017" y="5121625"/>
            <a:ext cx="1747465" cy="1754413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24"/>
          <p:cNvSpPr/>
          <p:nvPr/>
        </p:nvSpPr>
        <p:spPr>
          <a:xfrm rot="20805103">
            <a:off x="1769020" y="1390665"/>
            <a:ext cx="7026913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Font typeface="Quattrocento Sans"/>
              <a:buNone/>
            </a:pPr>
            <a:r>
              <a:rPr lang="uk-UA" sz="6000" b="1" i="0" u="none" strike="noStrike" cap="all" dirty="0" smtClean="0">
                <a:solidFill>
                  <a:srgbClr val="FF0000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Чекаємо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Font typeface="Quattrocento Sans"/>
              <a:buNone/>
            </a:pPr>
            <a:r>
              <a:rPr lang="uk-UA" sz="6000" b="1" i="0" u="none" strike="noStrike" cap="all" dirty="0" smtClean="0">
                <a:solidFill>
                  <a:srgbClr val="FF0000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Вас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Font typeface="Quattrocento Sans"/>
              <a:buNone/>
            </a:pPr>
            <a:r>
              <a:rPr lang="uk-UA" sz="6000" b="1" i="0" u="none" strike="noStrike" cap="all" dirty="0" smtClean="0">
                <a:solidFill>
                  <a:srgbClr val="FF0000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у </a:t>
            </a:r>
            <a:r>
              <a:rPr lang="uk-UA" sz="6000" b="1" i="0" u="none" strike="noStrike" cap="all" dirty="0">
                <a:solidFill>
                  <a:srgbClr val="FF0000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Великій </a:t>
            </a:r>
            <a:r>
              <a:rPr lang="uk-UA" sz="6000" b="1" i="0" u="none" strike="noStrike" cap="all" dirty="0" smtClean="0">
                <a:solidFill>
                  <a:srgbClr val="FF0000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Вільшанці !!! </a:t>
            </a:r>
            <a:endParaRPr sz="6000" b="1" i="0" u="none" strike="noStrike" cap="all" dirty="0">
              <a:solidFill>
                <a:srgbClr val="FF0000"/>
              </a:solidFill>
              <a:latin typeface="+mj-lt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2" t="7436" r="48750" b="56538"/>
          <a:stretch/>
        </p:blipFill>
        <p:spPr>
          <a:xfrm>
            <a:off x="0" y="0"/>
            <a:ext cx="2161920" cy="1620000"/>
          </a:xfrm>
          <a:prstGeom prst="rect">
            <a:avLst/>
          </a:prstGeom>
        </p:spPr>
      </p:pic>
      <p:graphicFrame>
        <p:nvGraphicFramePr>
          <p:cNvPr id="18" name="Таблиця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5078874"/>
              </p:ext>
            </p:extLst>
          </p:nvPr>
        </p:nvGraphicFramePr>
        <p:xfrm>
          <a:off x="2161920" y="21330"/>
          <a:ext cx="6982079" cy="15773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74618">
                  <a:extLst>
                    <a:ext uri="{9D8B030D-6E8A-4147-A177-3AD203B41FA5}">
                      <a16:colId xmlns:a16="http://schemas.microsoft.com/office/drawing/2014/main" val="4251313759"/>
                    </a:ext>
                  </a:extLst>
                </a:gridCol>
                <a:gridCol w="5507461">
                  <a:extLst>
                    <a:ext uri="{9D8B030D-6E8A-4147-A177-3AD203B41FA5}">
                      <a16:colId xmlns:a16="http://schemas.microsoft.com/office/drawing/2014/main" val="20545746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cap="all" baseline="0" dirty="0" smtClean="0">
                          <a:solidFill>
                            <a:srgbClr val="0C10A8"/>
                          </a:solidFill>
                          <a:effectLst/>
                          <a:latin typeface="+mn-lt"/>
                        </a:rPr>
                        <a:t>Мета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cap="all" baseline="0" dirty="0" err="1" smtClean="0">
                          <a:solidFill>
                            <a:srgbClr val="0C10A8"/>
                          </a:solidFill>
                          <a:effectLst/>
                          <a:latin typeface="+mn-lt"/>
                        </a:rPr>
                        <a:t>проєкту</a:t>
                      </a:r>
                      <a:r>
                        <a:rPr lang="uk-UA" sz="1800" cap="all" baseline="0" dirty="0">
                          <a:solidFill>
                            <a:srgbClr val="0C10A8"/>
                          </a:solidFill>
                          <a:effectLst/>
                          <a:latin typeface="+mn-lt"/>
                        </a:rPr>
                        <a:t>:</a:t>
                      </a:r>
                      <a:endParaRPr lang="uk-UA" sz="1800" cap="all" baseline="0" dirty="0">
                        <a:solidFill>
                          <a:srgbClr val="0C10A8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i="1" dirty="0">
                          <a:solidFill>
                            <a:srgbClr val="0C10A8"/>
                          </a:solidFill>
                          <a:effectLst/>
                          <a:latin typeface="+mn-lt"/>
                        </a:rPr>
                        <a:t>розглянути перспективи організації та розвитку сільського туризму в моєму населеному пункті та розробити екскурсійний маршрут по селу Велика Вільшанка Обухівського району.</a:t>
                      </a:r>
                      <a:endParaRPr lang="uk-UA" sz="1800" i="1" dirty="0">
                        <a:solidFill>
                          <a:srgbClr val="0C10A8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1868943"/>
                  </a:ext>
                </a:extLst>
              </a:tr>
            </a:tbl>
          </a:graphicData>
        </a:graphic>
      </p:graphicFrame>
      <p:graphicFrame>
        <p:nvGraphicFramePr>
          <p:cNvPr id="19" name="Таблиця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2829770"/>
              </p:ext>
            </p:extLst>
          </p:nvPr>
        </p:nvGraphicFramePr>
        <p:xfrm>
          <a:off x="0" y="1759639"/>
          <a:ext cx="7149598" cy="22082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54212">
                  <a:extLst>
                    <a:ext uri="{9D8B030D-6E8A-4147-A177-3AD203B41FA5}">
                      <a16:colId xmlns:a16="http://schemas.microsoft.com/office/drawing/2014/main" val="3352603129"/>
                    </a:ext>
                  </a:extLst>
                </a:gridCol>
                <a:gridCol w="5395386">
                  <a:extLst>
                    <a:ext uri="{9D8B030D-6E8A-4147-A177-3AD203B41FA5}">
                      <a16:colId xmlns:a16="http://schemas.microsoft.com/office/drawing/2014/main" val="38212468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cap="all" baseline="0" dirty="0">
                          <a:solidFill>
                            <a:srgbClr val="0C10A8"/>
                          </a:solidFill>
                          <a:effectLst/>
                        </a:rPr>
                        <a:t>Завдання </a:t>
                      </a:r>
                      <a:r>
                        <a:rPr lang="uk-UA" sz="1800" cap="all" baseline="0" dirty="0" err="1">
                          <a:solidFill>
                            <a:srgbClr val="0C10A8"/>
                          </a:solidFill>
                          <a:effectLst/>
                        </a:rPr>
                        <a:t>проєкту</a:t>
                      </a:r>
                      <a:r>
                        <a:rPr lang="uk-UA" sz="1800" cap="all" baseline="0" dirty="0">
                          <a:solidFill>
                            <a:srgbClr val="0C10A8"/>
                          </a:solidFill>
                          <a:effectLst/>
                        </a:rPr>
                        <a:t>:</a:t>
                      </a:r>
                      <a:endParaRPr lang="uk-UA" sz="1800" cap="all" baseline="0" dirty="0">
                        <a:solidFill>
                          <a:srgbClr val="0C10A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i="1" dirty="0">
                          <a:solidFill>
                            <a:srgbClr val="0C10A8"/>
                          </a:solidFill>
                          <a:effectLst/>
                        </a:rPr>
                        <a:t>розглянути теоретичні аспекти виникнення і тенденції розвитку сільського туризму; визначити стан сільського туризму в Україні; вивчити концепції розвитку сільського туризму; розробити екскурсійний маршрут по селу Велика Вільшанка.</a:t>
                      </a:r>
                      <a:endParaRPr lang="uk-UA" sz="1800" i="1" dirty="0">
                        <a:solidFill>
                          <a:srgbClr val="0C10A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8017954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" t="63590" r="71441"/>
          <a:stretch/>
        </p:blipFill>
        <p:spPr>
          <a:xfrm>
            <a:off x="7139042" y="2043617"/>
            <a:ext cx="1994399" cy="1620000"/>
          </a:xfrm>
          <a:prstGeom prst="rect">
            <a:avLst/>
          </a:prstGeom>
        </p:spPr>
      </p:pic>
      <p:graphicFrame>
        <p:nvGraphicFramePr>
          <p:cNvPr id="20" name="Таблиця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358195"/>
              </p:ext>
            </p:extLst>
          </p:nvPr>
        </p:nvGraphicFramePr>
        <p:xfrm>
          <a:off x="2151365" y="4039108"/>
          <a:ext cx="6982076" cy="28392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696">
                  <a:extLst>
                    <a:ext uri="{9D8B030D-6E8A-4147-A177-3AD203B41FA5}">
                      <a16:colId xmlns:a16="http://schemas.microsoft.com/office/drawing/2014/main" val="4251313759"/>
                    </a:ext>
                  </a:extLst>
                </a:gridCol>
                <a:gridCol w="5300380">
                  <a:extLst>
                    <a:ext uri="{9D8B030D-6E8A-4147-A177-3AD203B41FA5}">
                      <a16:colId xmlns:a16="http://schemas.microsoft.com/office/drawing/2014/main" val="20545746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cap="all" baseline="0" dirty="0" smtClean="0">
                          <a:solidFill>
                            <a:srgbClr val="0C10A8"/>
                          </a:solidFill>
                          <a:effectLst/>
                          <a:latin typeface="+mn-lt"/>
                        </a:rPr>
                        <a:t>Практичне значення</a:t>
                      </a:r>
                      <a:endParaRPr lang="uk-UA" sz="1800" cap="all" baseline="0" dirty="0">
                        <a:solidFill>
                          <a:srgbClr val="0C10A8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i="1" dirty="0" smtClean="0">
                          <a:solidFill>
                            <a:srgbClr val="0C10A8"/>
                          </a:solidFill>
                          <a:effectLst/>
                        </a:rPr>
                        <a:t>розглянути перспективність розвитку екскурсійного маршруту по селу Велика Вільшанка, розвитку інфраструктури села та розширення сфери зайнятості місцевого населення. Отримані результати можуть зацікавити туристичні фірми, а також інвесторів, які можуть долучитися до реалізації даного </a:t>
                      </a:r>
                      <a:r>
                        <a:rPr lang="uk-UA" sz="1800" i="1" dirty="0" err="1" smtClean="0">
                          <a:solidFill>
                            <a:srgbClr val="0C10A8"/>
                          </a:solidFill>
                          <a:effectLst/>
                        </a:rPr>
                        <a:t>проєкту</a:t>
                      </a:r>
                      <a:r>
                        <a:rPr lang="uk-UA" sz="1800" i="1" dirty="0" smtClean="0">
                          <a:solidFill>
                            <a:srgbClr val="0C10A8"/>
                          </a:solidFill>
                          <a:effectLst/>
                        </a:rPr>
                        <a:t>.</a:t>
                      </a:r>
                      <a:endParaRPr lang="uk-UA" sz="800" i="1" dirty="0">
                        <a:solidFill>
                          <a:srgbClr val="0C10A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1868943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49230" r="45577" b="15641"/>
          <a:stretch/>
        </p:blipFill>
        <p:spPr>
          <a:xfrm>
            <a:off x="0" y="5238000"/>
            <a:ext cx="2151365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9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5"/>
          <p:cNvSpPr/>
          <p:nvPr/>
        </p:nvSpPr>
        <p:spPr>
          <a:xfrm>
            <a:off x="1680266" y="174832"/>
            <a:ext cx="74542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cap="all" dirty="0" smtClean="0">
                <a:solidFill>
                  <a:srgbClr val="0000CC"/>
                </a:solidFill>
                <a:ea typeface="Quattrocento Sans"/>
                <a:cs typeface="Quattrocento Sans"/>
                <a:sym typeface="Quattrocento Sans"/>
              </a:rPr>
              <a:t>Компоненти</a:t>
            </a:r>
          </a:p>
          <a:p>
            <a:pPr algn="ctr"/>
            <a:r>
              <a:rPr lang="uk-UA" sz="2000" b="1" cap="all" dirty="0" smtClean="0">
                <a:solidFill>
                  <a:srgbClr val="0000CC"/>
                </a:solidFill>
                <a:ea typeface="Quattrocento Sans"/>
                <a:cs typeface="Quattrocento Sans"/>
                <a:sym typeface="Quattrocento Sans"/>
              </a:rPr>
              <a:t>сільського туризму</a:t>
            </a:r>
            <a:endParaRPr lang="uk-UA" sz="2000" cap="all" dirty="0"/>
          </a:p>
        </p:txBody>
      </p:sp>
      <p:sp>
        <p:nvSpPr>
          <p:cNvPr id="8" name="Прямокутник 7"/>
          <p:cNvSpPr/>
          <p:nvPr/>
        </p:nvSpPr>
        <p:spPr>
          <a:xfrm>
            <a:off x="1" y="6383624"/>
            <a:ext cx="9143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1000" b="1" i="1" dirty="0" smtClean="0">
                <a:solidFill>
                  <a:schemeClr val="tx2">
                    <a:lumMod val="75000"/>
                  </a:schemeClr>
                </a:solidFill>
                <a:ea typeface="Quattrocento Sans"/>
                <a:cs typeface="Quattrocento Sans"/>
                <a:sym typeface="Quattrocento Sans"/>
              </a:rPr>
              <a:t>Стаття «Сутність сільського зеленого туризму» О.М. </a:t>
            </a:r>
            <a:r>
              <a:rPr lang="uk-UA" sz="1000" b="1" i="1" dirty="0" err="1" smtClean="0">
                <a:solidFill>
                  <a:schemeClr val="tx2">
                    <a:lumMod val="75000"/>
                  </a:schemeClr>
                </a:solidFill>
                <a:ea typeface="Quattrocento Sans"/>
                <a:cs typeface="Quattrocento Sans"/>
                <a:sym typeface="Quattrocento Sans"/>
              </a:rPr>
              <a:t>Сердюкова</a:t>
            </a:r>
            <a:endParaRPr lang="uk-UA" sz="1000" i="1" cap="all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9" name="Google Shape;100;p1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0" name="Google Shape;101;p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02;p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103;p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04;p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05;p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536" y="969349"/>
            <a:ext cx="6845151" cy="5209930"/>
          </a:xfrm>
          <a:prstGeom prst="rect">
            <a:avLst/>
          </a:prstGeom>
        </p:spPr>
      </p:pic>
      <p:pic>
        <p:nvPicPr>
          <p:cNvPr id="16" name="Google Shape;11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103587"/>
            <a:ext cx="1747465" cy="1754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1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680267" cy="15339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505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2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23" name="Google Shape;123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" name="Google Shape;124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" name="Google Shape;125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" name="Google Shape;126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" name="Google Shape;127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8" name="Google Shape;128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8038"/>
            <a:ext cx="1680267" cy="1533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125915"/>
            <a:ext cx="1680267" cy="173208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"/>
          <p:cNvSpPr/>
          <p:nvPr/>
        </p:nvSpPr>
        <p:spPr>
          <a:xfrm>
            <a:off x="1689741" y="385972"/>
            <a:ext cx="7322373" cy="6093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lvl="0" algn="just">
              <a:lnSpc>
                <a:spcPct val="125000"/>
              </a:lnSpc>
              <a:buClr>
                <a:srgbClr val="0000CC"/>
              </a:buClr>
              <a:buSzPts val="2800"/>
            </a:pPr>
            <a:r>
              <a:rPr lang="uk-UA" sz="2400" b="1" dirty="0" smtClean="0">
                <a:solidFill>
                  <a:srgbClr val="0000CC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Село Велика Вільшанка розташоване на правому березі струмка </a:t>
            </a:r>
            <a:r>
              <a:rPr lang="uk-UA" sz="2400" b="1" dirty="0" err="1" smtClean="0">
                <a:solidFill>
                  <a:srgbClr val="0000CC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Раківка</a:t>
            </a:r>
            <a:r>
              <a:rPr lang="uk-UA" sz="2400" b="1" dirty="0" smtClean="0">
                <a:solidFill>
                  <a:srgbClr val="0000CC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.</a:t>
            </a:r>
          </a:p>
          <a:p>
            <a:pPr lvl="0" algn="just">
              <a:lnSpc>
                <a:spcPct val="125000"/>
              </a:lnSpc>
              <a:buClr>
                <a:srgbClr val="0000CC"/>
              </a:buClr>
              <a:buSzPts val="2800"/>
            </a:pPr>
            <a:r>
              <a:rPr lang="uk-UA" sz="2400" b="1" dirty="0" smtClean="0">
                <a:solidFill>
                  <a:srgbClr val="0000CC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Вперше Велика Вільшанка згадується в історичних документах в 1762 році, але</a:t>
            </a:r>
          </a:p>
          <a:p>
            <a:pPr lvl="0" algn="just">
              <a:lnSpc>
                <a:spcPct val="125000"/>
              </a:lnSpc>
              <a:buClr>
                <a:srgbClr val="0000CC"/>
              </a:buClr>
              <a:buSzPts val="2800"/>
            </a:pPr>
            <a:r>
              <a:rPr lang="uk-UA" sz="2400" b="1" dirty="0" smtClean="0">
                <a:solidFill>
                  <a:srgbClr val="0000CC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літописи та археологічні дослідження свідчать про те, що люди жили тут значно</a:t>
            </a:r>
          </a:p>
          <a:p>
            <a:pPr lvl="0" algn="just">
              <a:lnSpc>
                <a:spcPct val="125000"/>
              </a:lnSpc>
              <a:buClr>
                <a:srgbClr val="0000CC"/>
              </a:buClr>
              <a:buSzPts val="2800"/>
            </a:pPr>
            <a:r>
              <a:rPr lang="uk-UA" sz="2400" b="1" dirty="0" smtClean="0">
                <a:solidFill>
                  <a:srgbClr val="0000CC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раніше. Колись це село мало назву </a:t>
            </a:r>
            <a:r>
              <a:rPr lang="uk-UA" sz="2400" b="1" dirty="0" err="1" smtClean="0">
                <a:solidFill>
                  <a:srgbClr val="0000CC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Ольшаниця</a:t>
            </a:r>
            <a:r>
              <a:rPr lang="uk-UA" sz="2400" b="1" dirty="0" smtClean="0">
                <a:solidFill>
                  <a:srgbClr val="0000CC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і згадується в «Повісті минулих літ» під час розповіді про похід князів Ізяслава Мстиславовича та Володимира</a:t>
            </a:r>
          </a:p>
          <a:p>
            <a:pPr lvl="0" algn="just">
              <a:lnSpc>
                <a:spcPct val="125000"/>
              </a:lnSpc>
              <a:buClr>
                <a:srgbClr val="0000CC"/>
              </a:buClr>
              <a:buSzPts val="2800"/>
            </a:pPr>
            <a:r>
              <a:rPr lang="uk-UA" sz="2400" b="1" dirty="0" smtClean="0">
                <a:solidFill>
                  <a:srgbClr val="0000CC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Галицького.</a:t>
            </a:r>
          </a:p>
          <a:p>
            <a:pPr lvl="0" algn="just">
              <a:lnSpc>
                <a:spcPct val="125000"/>
              </a:lnSpc>
              <a:buClr>
                <a:srgbClr val="0000CC"/>
              </a:buClr>
              <a:buSzPts val="2800"/>
            </a:pPr>
            <a:r>
              <a:rPr lang="uk-UA" sz="2400" b="1" dirty="0" smtClean="0">
                <a:solidFill>
                  <a:srgbClr val="0000CC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Назва походить від великої кількості вільх, що росли на болотах біля села.</a:t>
            </a:r>
            <a:endParaRPr lang="uk-UA" sz="2400" b="1" i="0" u="none" strike="noStrike" cap="none" dirty="0">
              <a:solidFill>
                <a:srgbClr val="0000CC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Безымянны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0"/>
            <a:ext cx="8353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5" name="Google Shape;135;p3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36" name="Google Shape;136;p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p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Google Shape;139;p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Google Shape;140;p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1" name="Google Shape;14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4418" y="0"/>
            <a:ext cx="1680267" cy="1533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475" y="5103587"/>
            <a:ext cx="1747465" cy="1754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3"/>
          <p:cNvPicPr preferRelativeResize="0"/>
          <p:nvPr/>
        </p:nvPicPr>
        <p:blipFill rotWithShape="1">
          <a:blip r:embed="rId7">
            <a:alphaModFix/>
          </a:blip>
          <a:srcRect l="27452" t="27342" r="40153" b="20898"/>
          <a:stretch/>
        </p:blipFill>
        <p:spPr>
          <a:xfrm>
            <a:off x="-9475" y="0"/>
            <a:ext cx="4214841" cy="3786213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3"/>
          <p:cNvSpPr txBox="1"/>
          <p:nvPr/>
        </p:nvSpPr>
        <p:spPr>
          <a:xfrm>
            <a:off x="4419650" y="87923"/>
            <a:ext cx="4714875" cy="4000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i="0" u="none" strike="noStrike" cap="none" dirty="0">
                <a:solidFill>
                  <a:srgbClr val="0000CC"/>
                </a:solidFill>
                <a:latin typeface="+mj-lt"/>
                <a:ea typeface="Quattrocento Sans"/>
                <a:cs typeface="Noto Sans Hebrew" panose="020B0502040504020204" pitchFamily="34"/>
                <a:sym typeface="Quattrocento Sans"/>
              </a:rPr>
              <a:t>МАРШРУТ ЕКСКУРСІЇ</a:t>
            </a:r>
            <a:endParaRPr sz="2000" b="1" i="0" u="none" strike="noStrike" cap="none" dirty="0">
              <a:solidFill>
                <a:srgbClr val="0000CC"/>
              </a:solidFill>
              <a:latin typeface="+mj-lt"/>
              <a:ea typeface="Quattrocento Sans"/>
              <a:cs typeface="Noto Sans Hebrew" panose="020B0502040504020204" pitchFamily="34"/>
              <a:sym typeface="Quattrocento Sans"/>
            </a:endParaRPr>
          </a:p>
        </p:txBody>
      </p:sp>
      <p:pic>
        <p:nvPicPr>
          <p:cNvPr id="1027" name="Picture 3" descr="D:\Безымянный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75" y="0"/>
            <a:ext cx="4429125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5" descr="800px-Velyka-vilshanka-cerkva"/>
          <p:cNvPicPr preferRelativeResize="0"/>
          <p:nvPr/>
        </p:nvPicPr>
        <p:blipFill rotWithShape="1">
          <a:blip r:embed="rId3">
            <a:alphaModFix/>
          </a:blip>
          <a:srcRect t="2576"/>
          <a:stretch/>
        </p:blipFill>
        <p:spPr>
          <a:xfrm>
            <a:off x="5730537" y="4507607"/>
            <a:ext cx="3138950" cy="23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5"/>
          <p:cNvSpPr txBox="1"/>
          <p:nvPr/>
        </p:nvSpPr>
        <p:spPr>
          <a:xfrm>
            <a:off x="1680267" y="167132"/>
            <a:ext cx="746373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i="0" u="none" strike="noStrike" cap="none" dirty="0">
                <a:solidFill>
                  <a:srgbClr val="0000CC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ЧУДО-МИХАЙЛІВСЬКА ЦЕРКВА</a:t>
            </a:r>
            <a:endParaRPr sz="2000" b="1" i="0" u="none" strike="noStrike" cap="none" dirty="0">
              <a:solidFill>
                <a:srgbClr val="0000CC"/>
              </a:solidFill>
              <a:latin typeface="+mj-lt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166" name="Google Shape;166;p5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67" name="Google Shape;167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2" name="Google Shape;172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0503"/>
            <a:ext cx="1680267" cy="15339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680266" y="772467"/>
            <a:ext cx="74637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800" b="1" dirty="0" smtClean="0">
                <a:solidFill>
                  <a:srgbClr val="0000CC"/>
                </a:solidFill>
                <a:sym typeface="Quattrocento Sans"/>
              </a:rPr>
              <a:t>Перший опис церкви датується 1746 року </a:t>
            </a:r>
            <a:r>
              <a:rPr lang="uk-UA" sz="1800" b="1" dirty="0" smtClean="0">
                <a:solidFill>
                  <a:srgbClr val="0000CC"/>
                </a:solidFill>
                <a:sym typeface="Quattrocento Sans"/>
              </a:rPr>
              <a:t>побудована </a:t>
            </a:r>
            <a:r>
              <a:rPr lang="uk-UA" sz="1800" b="1" dirty="0" smtClean="0">
                <a:solidFill>
                  <a:srgbClr val="0000CC"/>
                </a:solidFill>
                <a:sym typeface="Quattrocento Sans"/>
              </a:rPr>
              <a:t>з дубового дерева по трьох куполах.</a:t>
            </a:r>
          </a:p>
          <a:p>
            <a:pPr algn="just"/>
            <a:r>
              <a:rPr lang="uk-UA" sz="1800" b="1" dirty="0" smtClean="0">
                <a:solidFill>
                  <a:srgbClr val="0000CC"/>
                </a:solidFill>
                <a:sym typeface="Quattrocento Sans"/>
              </a:rPr>
              <a:t>Новий храм Чудо-Михайлівської церкви було збудовано в 2006 році. Будова стоїть на тому ж місці, де раніше була стара церква.</a:t>
            </a:r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2" y="2820357"/>
            <a:ext cx="5400000" cy="405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537" y="2040285"/>
            <a:ext cx="3120000" cy="23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6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93" name="Google Shape;193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" name="Google Shape;195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8" name="Google Shape;198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9475" y="6524"/>
            <a:ext cx="1680267" cy="1533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9475" y="5211468"/>
            <a:ext cx="1680267" cy="1646532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6"/>
          <p:cNvSpPr txBox="1"/>
          <p:nvPr/>
        </p:nvSpPr>
        <p:spPr>
          <a:xfrm>
            <a:off x="1670792" y="419589"/>
            <a:ext cx="747320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i="0" u="none" strike="noStrike" cap="none" dirty="0" smtClean="0">
                <a:solidFill>
                  <a:srgbClr val="0000CC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БРАТСЬКА МОГИЛА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i="0" u="none" strike="noStrike" cap="none" dirty="0" smtClean="0">
                <a:solidFill>
                  <a:srgbClr val="0000CC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ЗАГИБЛИХ У </a:t>
            </a:r>
            <a:r>
              <a:rPr lang="uk-UA" sz="2000" b="1" i="0" u="none" strike="noStrike" cap="none" dirty="0">
                <a:solidFill>
                  <a:srgbClr val="0000CC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ДРУГІЙ СВІТОВІЙ ВІЙНІ</a:t>
            </a:r>
            <a:endParaRPr sz="2000" b="1" i="0" u="none" strike="noStrike" cap="none" dirty="0">
              <a:solidFill>
                <a:srgbClr val="0000CC"/>
              </a:solidFill>
              <a:latin typeface="+mj-lt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02" name="Google Shape;202;p6"/>
          <p:cNvSpPr/>
          <p:nvPr/>
        </p:nvSpPr>
        <p:spPr>
          <a:xfrm>
            <a:off x="1670792" y="5620861"/>
            <a:ext cx="747320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Quattrocento Sans"/>
              <a:buNone/>
            </a:pPr>
            <a:r>
              <a:rPr lang="uk-UA" sz="1800" b="1" i="1" u="none" strike="noStrike" cap="none" dirty="0">
                <a:solidFill>
                  <a:srgbClr val="FF0000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В селі, під горою, де клени </a:t>
            </a:r>
            <a:r>
              <a:rPr lang="uk-UA" sz="1800" b="1" i="1" u="none" strike="noStrike" cap="none" dirty="0" smtClean="0">
                <a:solidFill>
                  <a:srgbClr val="FF0000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гіллясті,</a:t>
            </a:r>
            <a:r>
              <a:rPr lang="uk-UA" sz="1800" b="1" i="1" u="none" strike="noStrike" cap="none" dirty="0">
                <a:solidFill>
                  <a:srgbClr val="FF0000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 </a:t>
            </a:r>
            <a:br>
              <a:rPr lang="uk-UA" sz="1800" b="1" i="1" u="none" strike="noStrike" cap="none" dirty="0">
                <a:solidFill>
                  <a:srgbClr val="FF0000"/>
                </a:solidFill>
                <a:latin typeface="+mj-lt"/>
                <a:ea typeface="Quattrocento Sans"/>
                <a:cs typeface="Quattrocento Sans"/>
                <a:sym typeface="Quattrocento Sans"/>
              </a:rPr>
            </a:br>
            <a:r>
              <a:rPr lang="uk-UA" sz="1800" b="1" i="1" u="none" strike="noStrike" cap="none" dirty="0">
                <a:solidFill>
                  <a:srgbClr val="FF0000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Де листям шепочуть берізки </a:t>
            </a:r>
            <a:r>
              <a:rPr lang="uk-UA" sz="1800" b="1" i="1" u="none" strike="noStrike" cap="none" dirty="0" smtClean="0">
                <a:solidFill>
                  <a:srgbClr val="FF0000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стрункі,</a:t>
            </a:r>
            <a:r>
              <a:rPr lang="uk-UA" sz="1800" b="1" i="1" u="none" strike="noStrike" cap="none" dirty="0">
                <a:solidFill>
                  <a:srgbClr val="FF0000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 </a:t>
            </a:r>
            <a:br>
              <a:rPr lang="uk-UA" sz="1800" b="1" i="1" u="none" strike="noStrike" cap="none" dirty="0">
                <a:solidFill>
                  <a:srgbClr val="FF0000"/>
                </a:solidFill>
                <a:latin typeface="+mj-lt"/>
                <a:ea typeface="Quattrocento Sans"/>
                <a:cs typeface="Quattrocento Sans"/>
                <a:sym typeface="Quattrocento Sans"/>
              </a:rPr>
            </a:br>
            <a:r>
              <a:rPr lang="uk-UA" sz="1800" b="1" i="1" u="none" strike="noStrike" cap="none" dirty="0">
                <a:solidFill>
                  <a:srgbClr val="FF0000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Солдат з автоматом, в тугій </a:t>
            </a:r>
            <a:r>
              <a:rPr lang="uk-UA" sz="1800" b="1" i="1" u="none" strike="noStrike" cap="none" dirty="0" err="1" smtClean="0">
                <a:solidFill>
                  <a:srgbClr val="FF0000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плащпалатці</a:t>
            </a:r>
            <a:r>
              <a:rPr lang="uk-UA" sz="1800" b="1" i="1" u="none" strike="noStrike" cap="none" dirty="0" smtClean="0">
                <a:solidFill>
                  <a:srgbClr val="FF0000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,</a:t>
            </a:r>
            <a:r>
              <a:rPr lang="uk-UA" sz="1800" b="1" i="1" u="none" strike="noStrike" cap="none" dirty="0">
                <a:solidFill>
                  <a:srgbClr val="FF0000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 </a:t>
            </a:r>
            <a:br>
              <a:rPr lang="uk-UA" sz="1800" b="1" i="1" u="none" strike="noStrike" cap="none" dirty="0">
                <a:solidFill>
                  <a:srgbClr val="FF0000"/>
                </a:solidFill>
                <a:latin typeface="+mj-lt"/>
                <a:ea typeface="Quattrocento Sans"/>
                <a:cs typeface="Quattrocento Sans"/>
                <a:sym typeface="Quattrocento Sans"/>
              </a:rPr>
            </a:br>
            <a:r>
              <a:rPr lang="uk-UA" sz="1800" b="1" i="1" u="none" strike="noStrike" cap="none" dirty="0">
                <a:solidFill>
                  <a:srgbClr val="FF0000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Зім’явши пілотку, мовчазний </a:t>
            </a:r>
            <a:r>
              <a:rPr lang="uk-UA" sz="1800" b="1" i="1" u="none" strike="noStrike" cap="none" dirty="0" smtClean="0">
                <a:solidFill>
                  <a:srgbClr val="FF0000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стоїть.</a:t>
            </a:r>
            <a:endParaRPr sz="1800" b="1" i="1" u="none" strike="noStrike" cap="none" dirty="0">
              <a:solidFill>
                <a:srgbClr val="FF0000"/>
              </a:solidFill>
              <a:latin typeface="+mj-lt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0791" y="1432177"/>
            <a:ext cx="391962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b="1" dirty="0" smtClean="0">
                <a:solidFill>
                  <a:srgbClr val="0000CC"/>
                </a:solidFill>
                <a:sym typeface="Quattrocento Sans"/>
              </a:rPr>
              <a:t>В 1958 році відбулося перепоховання </a:t>
            </a:r>
            <a:r>
              <a:rPr lang="uk-UA" sz="1800" b="1" dirty="0" smtClean="0">
                <a:solidFill>
                  <a:srgbClr val="0000CC"/>
                </a:solidFill>
                <a:sym typeface="Quattrocento Sans"/>
              </a:rPr>
              <a:t>бійців, </a:t>
            </a:r>
            <a:r>
              <a:rPr lang="uk-UA" sz="1800" b="1" dirty="0" smtClean="0">
                <a:solidFill>
                  <a:srgbClr val="0000CC"/>
                </a:solidFill>
                <a:sym typeface="Quattrocento Sans"/>
              </a:rPr>
              <a:t>які померли від ран в ППГ-158, </a:t>
            </a:r>
            <a:r>
              <a:rPr lang="uk-UA" sz="1800" b="1" dirty="0" smtClean="0">
                <a:solidFill>
                  <a:srgbClr val="0000CC"/>
                </a:solidFill>
                <a:sym typeface="Quattrocento Sans"/>
              </a:rPr>
              <a:t>котрий </a:t>
            </a:r>
            <a:r>
              <a:rPr lang="uk-UA" sz="1800" b="1" dirty="0" smtClean="0">
                <a:solidFill>
                  <a:srgbClr val="0000CC"/>
                </a:solidFill>
                <a:sym typeface="Quattrocento Sans"/>
              </a:rPr>
              <a:t>розміщувався на цій території в грудні1943 – в січні 1944 років. Тут спочивають останки 199 </a:t>
            </a:r>
            <a:r>
              <a:rPr lang="uk-UA" sz="1800" b="1" dirty="0" smtClean="0">
                <a:solidFill>
                  <a:srgbClr val="0000CC"/>
                </a:solidFill>
                <a:sym typeface="Quattrocento Sans"/>
              </a:rPr>
              <a:t>воїнів, </a:t>
            </a:r>
            <a:r>
              <a:rPr lang="uk-UA" sz="1800" b="1" dirty="0" smtClean="0">
                <a:solidFill>
                  <a:srgbClr val="0000CC"/>
                </a:solidFill>
                <a:sym typeface="Quattrocento Sans"/>
              </a:rPr>
              <a:t>з яких відомими є лише 98 прізвищ, а решта назавжди залишилися невідомими.</a:t>
            </a:r>
          </a:p>
          <a:p>
            <a:r>
              <a:rPr lang="uk-UA" sz="1800" b="1" dirty="0" smtClean="0">
                <a:solidFill>
                  <a:srgbClr val="0000CC"/>
                </a:solidFill>
                <a:sym typeface="Quattrocento Sans"/>
              </a:rPr>
              <a:t>Також на гранітних плитах викарбувані імена </a:t>
            </a:r>
            <a:r>
              <a:rPr lang="uk-UA" sz="1800" b="1" dirty="0" err="1" smtClean="0">
                <a:solidFill>
                  <a:srgbClr val="0000CC"/>
                </a:solidFill>
                <a:sym typeface="Quattrocento Sans"/>
              </a:rPr>
              <a:t>великовільшан</a:t>
            </a:r>
            <a:r>
              <a:rPr lang="uk-UA" sz="1800" b="1" dirty="0" smtClean="0">
                <a:solidFill>
                  <a:srgbClr val="0000CC"/>
                </a:solidFill>
                <a:sym typeface="Quattrocento Sans"/>
              </a:rPr>
              <a:t>, які не повернулися з фронтів світової війни.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5897" r="10288"/>
          <a:stretch/>
        </p:blipFill>
        <p:spPr>
          <a:xfrm>
            <a:off x="5544000" y="1528946"/>
            <a:ext cx="3600000" cy="35090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1" t="6666" r="25095"/>
          <a:stretch/>
        </p:blipFill>
        <p:spPr>
          <a:xfrm>
            <a:off x="0" y="2147275"/>
            <a:ext cx="1620000" cy="227239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 descr="QztTsyRwjw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9276" y="0"/>
            <a:ext cx="3873694" cy="27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7"/>
          <p:cNvSpPr txBox="1"/>
          <p:nvPr/>
        </p:nvSpPr>
        <p:spPr>
          <a:xfrm>
            <a:off x="6154743" y="1149965"/>
            <a:ext cx="212748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i="0" u="none" strike="noStrike" cap="none" dirty="0">
                <a:solidFill>
                  <a:srgbClr val="0000CC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РІЧКА РАКІВКА</a:t>
            </a:r>
            <a:endParaRPr sz="2000" b="1" i="0" u="none" strike="noStrike" cap="none" dirty="0">
              <a:solidFill>
                <a:srgbClr val="0000CC"/>
              </a:solidFill>
              <a:latin typeface="+mj-lt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223" name="Google Shape;223;p7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224" name="Google Shape;224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5" name="Google Shape;22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" name="Google Shape;226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" name="Google Shape;227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8" name="Google Shape;228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TextBox 2"/>
          <p:cNvSpPr txBox="1"/>
          <p:nvPr/>
        </p:nvSpPr>
        <p:spPr>
          <a:xfrm>
            <a:off x="1419274" y="2805286"/>
            <a:ext cx="7724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800" b="1" dirty="0" smtClean="0">
                <a:solidFill>
                  <a:srgbClr val="0000CC"/>
                </a:solidFill>
                <a:sym typeface="Quattrocento Sans"/>
              </a:rPr>
              <a:t>Річка </a:t>
            </a:r>
            <a:r>
              <a:rPr lang="uk-UA" sz="1800" b="1" dirty="0" err="1" smtClean="0">
                <a:solidFill>
                  <a:srgbClr val="0000CC"/>
                </a:solidFill>
                <a:sym typeface="Quattrocento Sans"/>
              </a:rPr>
              <a:t>Раківка</a:t>
            </a:r>
            <a:r>
              <a:rPr lang="uk-UA" sz="1800" b="1" dirty="0" smtClean="0">
                <a:solidFill>
                  <a:srgbClr val="0000CC"/>
                </a:solidFill>
                <a:sym typeface="Quattrocento Sans"/>
              </a:rPr>
              <a:t> має джерело в селі Тростинка. Колись вона було судноплавним шляхом, але зараз це лише маленький </a:t>
            </a:r>
            <a:r>
              <a:rPr lang="uk-UA" sz="1800" b="1" dirty="0" smtClean="0">
                <a:solidFill>
                  <a:srgbClr val="0000CC"/>
                </a:solidFill>
                <a:sym typeface="Quattrocento Sans"/>
              </a:rPr>
              <a:t>потічок, котрий, </a:t>
            </a:r>
            <a:r>
              <a:rPr lang="uk-UA" sz="1800" b="1" dirty="0" smtClean="0">
                <a:solidFill>
                  <a:srgbClr val="0000CC"/>
                </a:solidFill>
                <a:sym typeface="Quattrocento Sans"/>
              </a:rPr>
              <a:t>відділяє Велику Вільшанку від Малої Вільшанки.</a:t>
            </a:r>
            <a:endParaRPr lang="ru-RU" sz="1800" b="1" dirty="0">
              <a:solidFill>
                <a:srgbClr val="0000CC"/>
              </a:solidFill>
              <a:sym typeface="Quattrocento Sans"/>
            </a:endParaRPr>
          </a:p>
          <a:p>
            <a:pPr algn="ctr"/>
            <a:r>
              <a:rPr lang="ru-RU" sz="1800" b="1" dirty="0" smtClean="0">
                <a:solidFill>
                  <a:srgbClr val="0000CC"/>
                </a:solidFill>
                <a:sym typeface="Quattrocento Sans"/>
              </a:rPr>
              <a:t>На </a:t>
            </a:r>
            <a:r>
              <a:rPr lang="ru-RU" sz="1800" b="1" dirty="0" err="1" smtClean="0">
                <a:solidFill>
                  <a:srgbClr val="0000CC"/>
                </a:solidFill>
                <a:sym typeface="Quattrocento Sans"/>
              </a:rPr>
              <a:t>території</a:t>
            </a:r>
            <a:r>
              <a:rPr lang="ru-RU" sz="1800" b="1" dirty="0" smtClean="0">
                <a:solidFill>
                  <a:srgbClr val="0000CC"/>
                </a:solidFill>
                <a:sym typeface="Quattrocento Sans"/>
              </a:rPr>
              <a:t> села </a:t>
            </a:r>
            <a:r>
              <a:rPr lang="ru-RU" sz="1800" b="1" dirty="0" err="1" smtClean="0">
                <a:solidFill>
                  <a:srgbClr val="0000CC"/>
                </a:solidFill>
                <a:sym typeface="Quattrocento Sans"/>
              </a:rPr>
              <a:t>збудована</a:t>
            </a:r>
            <a:r>
              <a:rPr lang="ru-RU" sz="1800" b="1" dirty="0" smtClean="0">
                <a:solidFill>
                  <a:srgbClr val="0000CC"/>
                </a:solidFill>
                <a:sym typeface="Quattrocento Sans"/>
              </a:rPr>
              <a:t> гребля, </a:t>
            </a:r>
            <a:r>
              <a:rPr lang="ru-RU" sz="1800" b="1" dirty="0" smtClean="0">
                <a:solidFill>
                  <a:srgbClr val="0000CC"/>
                </a:solidFill>
                <a:sym typeface="Quattrocento Sans"/>
              </a:rPr>
              <a:t>яка </a:t>
            </a:r>
            <a:r>
              <a:rPr lang="ru-RU" sz="1800" b="1" dirty="0" err="1" smtClean="0">
                <a:solidFill>
                  <a:srgbClr val="0000CC"/>
                </a:solidFill>
                <a:sym typeface="Quattrocento Sans"/>
              </a:rPr>
              <a:t>утворила</a:t>
            </a:r>
            <a:r>
              <a:rPr lang="ru-RU" sz="1800" b="1" dirty="0" smtClean="0">
                <a:solidFill>
                  <a:srgbClr val="0000CC"/>
                </a:solidFill>
                <a:sym typeface="Quattrocento Sans"/>
              </a:rPr>
              <a:t> Великий став.</a:t>
            </a:r>
            <a:endParaRPr lang="ru-RU" sz="1800" dirty="0"/>
          </a:p>
        </p:txBody>
      </p:sp>
      <p:pic>
        <p:nvPicPr>
          <p:cNvPr id="13" name="Google Shape;381;p19" descr="h7RQKeR-6iU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92970" y="4158000"/>
            <a:ext cx="3851030" cy="27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82;p19"/>
          <p:cNvSpPr/>
          <p:nvPr/>
        </p:nvSpPr>
        <p:spPr>
          <a:xfrm>
            <a:off x="2106513" y="5307965"/>
            <a:ext cx="249922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3600"/>
              <a:buFont typeface="Quattrocento Sans"/>
              <a:buNone/>
            </a:pPr>
            <a:r>
              <a:rPr lang="uk-UA" sz="2000" b="1" i="0" u="none" strike="noStrike" cap="all" dirty="0">
                <a:solidFill>
                  <a:srgbClr val="0000CC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Став “</a:t>
            </a:r>
            <a:r>
              <a:rPr lang="uk-UA" sz="2000" b="1" i="0" u="none" strike="noStrike" cap="all" dirty="0" err="1" smtClean="0">
                <a:solidFill>
                  <a:srgbClr val="0000CC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ВелИкий</a:t>
            </a:r>
            <a:r>
              <a:rPr lang="uk-UA" sz="2000" b="1" i="0" u="none" strike="noStrike" cap="all" dirty="0">
                <a:solidFill>
                  <a:srgbClr val="0000CC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”</a:t>
            </a:r>
            <a:endParaRPr sz="2000" b="1" i="0" u="none" strike="noStrike" cap="all" dirty="0">
              <a:solidFill>
                <a:srgbClr val="FF0000"/>
              </a:solidFill>
              <a:latin typeface="+mj-lt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8"/>
          <p:cNvPicPr preferRelativeResize="0"/>
          <p:nvPr/>
        </p:nvPicPr>
        <p:blipFill rotWithShape="1">
          <a:blip r:embed="rId3">
            <a:alphaModFix/>
          </a:blip>
          <a:srcRect b="41188"/>
          <a:stretch/>
        </p:blipFill>
        <p:spPr>
          <a:xfrm>
            <a:off x="1435532" y="1025753"/>
            <a:ext cx="7715250" cy="3658942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8"/>
          <p:cNvSpPr/>
          <p:nvPr/>
        </p:nvSpPr>
        <p:spPr>
          <a:xfrm>
            <a:off x="1687047" y="157060"/>
            <a:ext cx="745695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i="0" u="none" strike="noStrike" cap="all" dirty="0" smtClean="0">
                <a:solidFill>
                  <a:srgbClr val="0000CC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Науково-виробнича компанія </a:t>
            </a:r>
            <a:endParaRPr sz="2000" cap="all" dirty="0" smtClean="0">
              <a:latin typeface="+mj-l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i="0" u="none" strike="noStrike" cap="all" dirty="0" smtClean="0">
                <a:solidFill>
                  <a:srgbClr val="0000CC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ТОВ «О.Д. Пролісок» </a:t>
            </a:r>
          </a:p>
        </p:txBody>
      </p:sp>
      <p:grpSp>
        <p:nvGrpSpPr>
          <p:cNvPr id="237" name="Google Shape;237;p8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238" name="Google Shape;238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9" name="Google Shape;239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0" name="Google Shape;240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1" name="Google Shape;241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" name="Google Shape;242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3" name="Google Shape;243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82" y="6524"/>
            <a:ext cx="1680267" cy="1533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475" y="5103587"/>
            <a:ext cx="1747465" cy="175441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720765" y="4740296"/>
            <a:ext cx="73895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600" b="1" dirty="0" smtClean="0">
                <a:solidFill>
                  <a:srgbClr val="0C10A8"/>
                </a:solidFill>
                <a:latin typeface="+mj-lt"/>
              </a:rPr>
              <a:t>Науково-виробничій компанії «О.Д. Пролісок» в травні 2020 р. виповнюється 27 років. Вік, начебто, й невеликий, але, з іншого боку, його цілком можна порівняти з періодом незалежності нашої держави.</a:t>
            </a:r>
            <a:r>
              <a:rPr lang="uk-UA" sz="1600" dirty="0" smtClean="0">
                <a:solidFill>
                  <a:srgbClr val="0C10A8"/>
                </a:solidFill>
                <a:latin typeface="+mj-lt"/>
              </a:rPr>
              <a:t> </a:t>
            </a:r>
          </a:p>
          <a:p>
            <a:pPr lvl="0" algn="just"/>
            <a:r>
              <a:rPr lang="uk-UA" sz="1600" b="1" dirty="0" smtClean="0">
                <a:solidFill>
                  <a:srgbClr val="0C10A8"/>
                </a:solidFill>
                <a:latin typeface="+mj-lt"/>
              </a:rPr>
              <a:t>Багаторічні теоретичні та наукові клініко-лабораторні дослідження, які було проведено, керуючись основними принципами доказової медицини, завершилися створенням </a:t>
            </a:r>
            <a:r>
              <a:rPr lang="uk-UA" sz="1600" b="1" dirty="0" err="1" smtClean="0">
                <a:solidFill>
                  <a:srgbClr val="0C10A8"/>
                </a:solidFill>
                <a:latin typeface="+mj-lt"/>
              </a:rPr>
              <a:t>пробіотичних</a:t>
            </a:r>
            <a:r>
              <a:rPr lang="uk-UA" sz="1600" b="1" dirty="0" smtClean="0">
                <a:solidFill>
                  <a:srgbClr val="0C10A8"/>
                </a:solidFill>
                <a:latin typeface="+mj-lt"/>
              </a:rPr>
              <a:t> засобів нової генерації — </a:t>
            </a:r>
            <a:r>
              <a:rPr lang="uk-UA" sz="1600" b="1" dirty="0" err="1" smtClean="0">
                <a:solidFill>
                  <a:srgbClr val="0C10A8"/>
                </a:solidFill>
                <a:latin typeface="+mj-lt"/>
              </a:rPr>
              <a:t>мультипробіотиків</a:t>
            </a:r>
            <a:r>
              <a:rPr lang="uk-UA" sz="1600" b="1" dirty="0" smtClean="0">
                <a:solidFill>
                  <a:srgbClr val="0C10A8"/>
                </a:solidFill>
                <a:latin typeface="+mj-lt"/>
              </a:rPr>
              <a:t> серій СИМБІТЕР</a:t>
            </a:r>
            <a:r>
              <a:rPr lang="uk-UA" sz="1600" b="1" baseline="30000" dirty="0" smtClean="0">
                <a:solidFill>
                  <a:srgbClr val="0C10A8"/>
                </a:solidFill>
                <a:latin typeface="+mj-lt"/>
              </a:rPr>
              <a:t>®</a:t>
            </a:r>
            <a:r>
              <a:rPr lang="uk-UA" sz="1600" b="1" dirty="0" smtClean="0">
                <a:solidFill>
                  <a:srgbClr val="0C10A8"/>
                </a:solidFill>
                <a:latin typeface="+mj-lt"/>
              </a:rPr>
              <a:t> і АПІБАКТ</a:t>
            </a:r>
            <a:r>
              <a:rPr lang="uk-UA" sz="1600" b="1" baseline="30000" dirty="0" smtClean="0">
                <a:solidFill>
                  <a:srgbClr val="0C10A8"/>
                </a:solidFill>
                <a:latin typeface="+mj-lt"/>
              </a:rPr>
              <a:t>®</a:t>
            </a:r>
            <a:r>
              <a:rPr lang="uk-UA" sz="1600" b="1" dirty="0" smtClean="0">
                <a:solidFill>
                  <a:srgbClr val="0C10A8"/>
                </a:solidFill>
                <a:latin typeface="+mj-lt"/>
              </a:rPr>
              <a:t>. Вони активно використовуються в різних галузях медицини.</a:t>
            </a:r>
            <a:endParaRPr lang="uk-UA" sz="1600" b="1" dirty="0" smtClean="0">
              <a:solidFill>
                <a:srgbClr val="0C10A8"/>
              </a:solidFill>
              <a:latin typeface="+mj-lt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Презентация-укр-2">
  <a:themeElements>
    <a:clrScheme name="Воздушный поток">
      <a:dk1>
        <a:srgbClr val="000000"/>
      </a:dk1>
      <a:lt1>
        <a:srgbClr val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886</Words>
  <Application>Microsoft Office PowerPoint</Application>
  <PresentationFormat>Екран (4:3)</PresentationFormat>
  <Paragraphs>74</Paragraphs>
  <Slides>18</Slides>
  <Notes>16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18</vt:i4>
      </vt:variant>
    </vt:vector>
  </HeadingPairs>
  <TitlesOfParts>
    <vt:vector size="27" baseType="lpstr">
      <vt:lpstr>Quattrocento Sans</vt:lpstr>
      <vt:lpstr>Calibri</vt:lpstr>
      <vt:lpstr>Times New Roman</vt:lpstr>
      <vt:lpstr>Trebuchet MS</vt:lpstr>
      <vt:lpstr>Arial</vt:lpstr>
      <vt:lpstr>Georgia</vt:lpstr>
      <vt:lpstr>Caveat</vt:lpstr>
      <vt:lpstr>Noto Sans Hebrew</vt:lpstr>
      <vt:lpstr>Презентация-укр-2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Виталий</dc:creator>
  <cp:lastModifiedBy>rozumniki</cp:lastModifiedBy>
  <cp:revision>36</cp:revision>
  <cp:lastPrinted>2021-04-09T09:25:21Z</cp:lastPrinted>
  <dcterms:created xsi:type="dcterms:W3CDTF">2017-04-05T16:31:15Z</dcterms:created>
  <dcterms:modified xsi:type="dcterms:W3CDTF">2021-04-12T07:09:49Z</dcterms:modified>
</cp:coreProperties>
</file>