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layfair Display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esG6py20DyktEto12jFOBhivC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7324b9d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7324b9d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e7324b9d1_1_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ce7324b9d1_1_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ce7324b9d1_1_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ce7324b9d1_1_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ce7324b9d1_1_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e7324b9d1_1_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e7324b9d1_1_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e7324b9d1_1_51"/>
          <p:cNvSpPr txBox="1">
            <a:spLocks noGrp="1"/>
          </p:cNvSpPr>
          <p:nvPr>
            <p:ph type="title"/>
          </p:nvPr>
        </p:nvSpPr>
        <p:spPr>
          <a:xfrm>
            <a:off x="311760" y="391320"/>
            <a:ext cx="85200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ce7324b9d1_1_51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39996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e7324b9d1_1_54"/>
          <p:cNvSpPr txBox="1">
            <a:spLocks noGrp="1"/>
          </p:cNvSpPr>
          <p:nvPr>
            <p:ph type="title"/>
          </p:nvPr>
        </p:nvSpPr>
        <p:spPr>
          <a:xfrm>
            <a:off x="311760" y="391320"/>
            <a:ext cx="85200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ce7324b9d1_1_5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19515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ce7324b9d1_1_54"/>
          <p:cNvSpPr txBox="1">
            <a:spLocks noGrp="1"/>
          </p:cNvSpPr>
          <p:nvPr>
            <p:ph type="body" idx="2"/>
          </p:nvPr>
        </p:nvSpPr>
        <p:spPr>
          <a:xfrm>
            <a:off x="2361240" y="1152360"/>
            <a:ext cx="19515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ce7324b9d1_1_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gce7324b9d1_1_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ce7324b9d1_1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ce7324b9d1_1_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ce7324b9d1_1_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e7324b9d1_1_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e7324b9d1_1_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gce7324b9d1_1_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gce7324b9d1_1_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e7324b9d1_1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e7324b9d1_1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e7324b9d1_1_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gce7324b9d1_1_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gce7324b9d1_1_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e7324b9d1_1_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gce7324b9d1_1_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e7324b9d1_1_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ce7324b9d1_1_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gce7324b9d1_1_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gce7324b9d1_1_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ce7324b9d1_1_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e7324b9d1_1_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ce7324b9d1_1_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e7324b9d1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e7324b9d1_1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ce7324b9d1_1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6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ogaz.com/www/3/nakweb.nsf/Open_Document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pl.dsp.gov:ua/haz-u-pobu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ce7324b9d1_1_1"/>
          <p:cNvPicPr preferRelativeResize="0"/>
          <p:nvPr/>
        </p:nvPicPr>
        <p:blipFill>
          <a:blip r:embed="rId4">
            <a:alphaModFix amt="97000"/>
          </a:blip>
          <a:stretch>
            <a:fillRect/>
          </a:stretch>
        </p:blipFill>
        <p:spPr>
          <a:xfrm>
            <a:off x="688393" y="0"/>
            <a:ext cx="7497575" cy="50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ce7324b9d1_1_1"/>
          <p:cNvSpPr txBox="1"/>
          <p:nvPr/>
        </p:nvSpPr>
        <p:spPr>
          <a:xfrm>
            <a:off x="2003555" y="402924"/>
            <a:ext cx="5836800" cy="21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9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 ПРОЦЕСУ ЗАКИПАННЯ ВОДИ ТА ЕКОНОМІЇ</a:t>
            </a:r>
            <a:br>
              <a:rPr lang="ru" sz="18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9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ЕНЕРГОРЕСУРСІВ</a:t>
            </a:r>
            <a:br>
              <a:rPr lang="ru" sz="1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gce7324b9d1_1_1"/>
          <p:cNvSpPr txBox="1"/>
          <p:nvPr/>
        </p:nvSpPr>
        <p:spPr>
          <a:xfrm>
            <a:off x="130872" y="2827697"/>
            <a:ext cx="888225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Автор: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Тоцький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Арсеній Олександрович</a:t>
            </a:r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9 класу комунального закладу «Рубіжанська загальноосвітня школа №8 I-III ступенів Рубіжанської міської ради»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слухач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Соавтор: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Петров Нікіта Віталійович,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 9 класу комунального закладу «Рубіжанська загальноосвітня школа №8 I-III ступенів Рубіжанської міської ради»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слухач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Науковий керівник: Ревека Валерій Ігорович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секції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 закладу «Луганська обласна мала академія наук учнівської молоді»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/>
        </p:nvSpPr>
        <p:spPr>
          <a:xfrm>
            <a:off x="312010" y="272920"/>
            <a:ext cx="8520000" cy="6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Аналіз графіків</a:t>
            </a: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274673" y="950535"/>
            <a:ext cx="8520000" cy="341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цьому випадку, чим більше відношення Vг.</a:t>
            </a:r>
            <a:r>
              <a:rPr lang="ru" sz="1700" b="1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Vв., тим менше ККД і навпаки. З представлених залежностей можна зробити наступні висновки:</a:t>
            </a:r>
            <a:endParaRPr sz="17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4040" marR="0" lvl="0" indent="-4954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Times New Roman"/>
              <a:buChar char="-"/>
            </a:pP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зі збільшенням обсягу води, що нагрівається при одних і тих же витратах газу ефективність нагрівання збільшується приблизно в </a:t>
            </a:r>
            <a:r>
              <a:rPr lang="ru" sz="17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рази, що можна пояснити зменшенням теплових втрат.</a:t>
            </a:r>
            <a:endParaRPr sz="17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4040" marR="0" lvl="0" indent="-4954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Times New Roman"/>
              <a:buChar char="-"/>
            </a:pP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роботи пальника при збільшенні витрати газу (інтенсивності горіння) скорочує час нагрівання, але не призводить до істотної зміни ефективності (ККД). Очевидно це пояснюється додатковими тепловими втратами і зниженням ефективності згоряння газу, на що вказує червонуватий колір полум'я.</a:t>
            </a:r>
            <a:endParaRPr sz="17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4040" marR="0" lvl="0" indent="-4954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Times New Roman"/>
              <a:buChar char="-"/>
            </a:pP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найбільше ККД пальника було виявлено при використанні полусферического чайника. При цьому спостерігається досить істотне    зростання ефективності зі збільшенням обсягу нагріву води майже в </a:t>
            </a:r>
            <a:r>
              <a:rPr lang="ru" sz="17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</a:t>
            </a:r>
            <a:r>
              <a:rPr lang="ru" sz="17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рази. Це пояснюється сферичної форми судини. З геометричних міркувань в циліндрі на один і той же обсяг припадає більш велика площа бічної поверхні через яку власне і відбувається теплопередача.</a:t>
            </a:r>
            <a:endParaRPr sz="17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222125" y="66600"/>
            <a:ext cx="5416800" cy="1053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Розрахунок теплового балансу</a:t>
            </a:r>
            <a:endParaRPr sz="3200" b="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0" y="1086850"/>
            <a:ext cx="8520000" cy="394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Розрахунок теплового балансу нагрівання води проводився за такими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параметрами(деякі з розрахунків були спрощені для покразення розумінн</a:t>
            </a:r>
            <a:r>
              <a:rPr lang="ru" sz="13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</a:t>
            </a:r>
            <a:endParaRPr sz="13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пересічними споживачами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4040" marR="0" lvl="0" indent="-4700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Font typeface="Times New Roman"/>
              <a:buChar char="●"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ru" sz="1300" strike="noStrike" baseline="-25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газ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Vгq, де q = 31.8 МДж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м3, Vг = обсяг витрат газу при закипанні 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води. 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4040" marR="0" lvl="0" indent="-4700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Font typeface="Times New Roman"/>
              <a:buChar char="●"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Qнагр = cвmвΔt где Δt = 88С різниця температур від початкової 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до закипання, cв = 4200Дж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кг*С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4040" marR="0" lvl="0" indent="-4700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Font typeface="Times New Roman"/>
              <a:buChar char="●"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тепловід. - визначалося за графіками охолодження води 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4040" marR="0" lvl="0" indent="-4700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Font typeface="Times New Roman"/>
              <a:buChar char="●"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Qпар.  - визначалося з розрахунку середній обсяг пара в 1 літр під кришкою каструлі і щільності приблизно 300г/м3, за  формулою - Qпар. =  mпар.r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4040" marR="0" lvl="0" indent="-4700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Font typeface="Times New Roman"/>
              <a:buChar char="●"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ru" sz="1300" strike="noStrike" baseline="-25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каст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c</a:t>
            </a:r>
            <a:r>
              <a:rPr lang="ru" sz="1300" strike="noStrike" baseline="-25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mΔt, де с</a:t>
            </a:r>
            <a:r>
              <a:rPr lang="ru" sz="1300" strike="noStrike" baseline="-25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920Дж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кг*С, m = 0,3кг,  Δt = 88С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наведених даних випливає, що для нагрівання одного і того ж кількості води до кипіння, існує найбільш оптимальний вибір режима газового пальника з певним витратою газу. Як видно з представлених результатів, найбільша ефективність досягала на даній пальнику при середньому вогні, тобто витрата газу - 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1,8 л / хв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Маса води, що нагрівається також впливає на ефективність нагрівання, в обох випадках при витратах газу по 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3,3л / хв і 1,8 л / хв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ККД пальника збільшувалася зі збільшенням маси води. У першому випадку збільшення склало 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29%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в другому </a:t>
            </a:r>
            <a:r>
              <a:rPr lang="ru" sz="1300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Заслуговує на увагу той факт, що ефективність на «великому» вогні була більше коли нагрівалися 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0,5 і 1 л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води, а при нагріванні </a:t>
            </a:r>
            <a:r>
              <a:rPr lang="ru" sz="1300" b="1" u="sng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 і 2 л</a:t>
            </a:r>
            <a:r>
              <a:rPr lang="ru" sz="1300" b="1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300" strike="noStrik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трохи більше стала ефективність нагрівання «середнім» вогнем.</a:t>
            </a:r>
            <a:endParaRPr sz="1300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550" y="0"/>
            <a:ext cx="3610439" cy="270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348840" y="-103680"/>
            <a:ext cx="8520000" cy="48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Рекомендації </a:t>
            </a:r>
            <a:endParaRPr sz="3200" b="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510079" y="271780"/>
            <a:ext cx="8520000" cy="488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вище перерахованого слідує: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-вибравши 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оптимальний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режим горіння певної маси води, можна 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добитися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економії витрат газу до </a:t>
            </a:r>
            <a:r>
              <a:rPr lang="ru" sz="11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30%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-замінив стандартну циліндричну каструлю на сферичну можна   отримувати до </a:t>
            </a:r>
            <a:r>
              <a:rPr lang="ru" sz="11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  <a:r>
              <a:rPr lang="ru" sz="1100" b="1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економії газу;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вже згадувалося вище, при середньому расході газу на готування їжі в одній родині витрачається в середньому від 20 до 30 м3 газу, при цьому на сам нагрів води доводиться приблизно </a:t>
            </a:r>
            <a:r>
              <a:rPr lang="ru" sz="11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 цієї кількості. Розрахунки робляться з того, що при подальшому приготуванні їжі, коли вода кипить на малому вогні, витрата газу не перевищує </a:t>
            </a:r>
            <a:r>
              <a:rPr lang="ru" sz="11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0.1 - 0.2л / хв</a:t>
            </a:r>
            <a:r>
              <a:rPr lang="ru" sz="1100" b="0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залежності від посуду.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Звідси наші рекомендації: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-використовуючи результати охолодження води можна порахувати теплопередачу в залежності від р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зниц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температур води і повітря;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-споживачам, що вже експлуатують газові плити, спробувати знайти найбільш ефективний режим горіння пальників, користуючись, наприклад, нашою методикою;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-виробникам газових плит робити можливим фіксувати витрата газу, випускати певний набір каструль до даних плит та інструкцію щодо їх застосування при 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кип'ятінні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води;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-виробникам каструль переходити від звичної циліндричної форми до форми приблизною до півсфері.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Окремо до учбового процессу.  Можно проводити: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-дослідження швидкості нагрівання води при різних розходів палива;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-дослідження швидкості тепловіддачі води залежно від її маси та форми посуду;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-дослідження  ефективності праці газового пальника або іншого нагрівача;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-перевірки у згідності тепловіддачі з  </a:t>
            </a:r>
            <a:r>
              <a:rPr lang="ru" sz="11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теорією</a:t>
            </a: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(формула Фурье);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-определения коефіцієнта тепловіддачі згідно з  графіками охолодження води.</a:t>
            </a:r>
            <a:endParaRPr sz="1100" b="0" strike="noStrike" dirty="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5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/>
        </p:nvSpPr>
        <p:spPr>
          <a:xfrm>
            <a:off x="259920" y="547560"/>
            <a:ext cx="8520120" cy="432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 dirty="0"/>
            </a:br>
            <a:r>
              <a:rPr lang="ru" sz="1800" dirty="0">
                <a:solidFill>
                  <a:srgbClr val="EFEFEF"/>
                </a:solidFill>
              </a:rPr>
              <a:t>	</a:t>
            </a: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Актуалізовані питання економії	енергоресурсів,	зокрема природного газу, щосталоособливо важливим	останнім	часом.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Розглянено процес закипання води та його параметри. Показана їх залежність в зовнішніх	факторів.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Описано процеси, що протікають в полум'ї газового пальника і показана залежність енергоємності природного газу від його складу.	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Розроблено методику експериментального дослідження, яку можна використовувати в навчальних аудиторіях і побутових умовах.	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Отримані експериментальні результати дозволяють визначати найбільш ефективний режим закипання води. При цьому економія витрат природного газу може становить </a:t>
            </a:r>
            <a:r>
              <a:rPr lang="ru" sz="1600" b="1" u="sng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20-30%</a:t>
            </a: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Показаний більш простий розрахунок визначення енергоефективності газового пальника.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Проведено розрахунок теплового балансу розходу газу при </a:t>
            </a:r>
            <a: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режимах горіння і мас води, що нагріваються	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Дани рекомендації для побутових користувачів, а також виробників газових плит та кухонного посуду.</a:t>
            </a:r>
            <a:b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Дана</a:t>
            </a: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експериментальна</a:t>
            </a:r>
            <a:r>
              <a:rPr lang="ru" sz="16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методика, запропонована для використання в навчальному процесі (лабораторні та експериментальні роботи, творчі проекти, тощо).</a:t>
            </a:r>
            <a:endParaRPr sz="16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1224149" y="133300"/>
            <a:ext cx="6695700" cy="96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В</a:t>
            </a:r>
            <a:r>
              <a:rPr lang="ru" sz="3200" b="1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исновки</a:t>
            </a:r>
            <a:endParaRPr sz="3200" b="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2F478-0B1B-4C96-A718-E3BAA448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20000" cy="1352420"/>
          </a:xfrm>
        </p:spPr>
        <p:txBody>
          <a:bodyPr/>
          <a:lstStyle/>
          <a:p>
            <a:pPr lvl="3" algn="ctr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584291-8FC3-4FB2-950A-AC320A26A20E}"/>
              </a:ext>
            </a:extLst>
          </p:cNvPr>
          <p:cNvSpPr/>
          <p:nvPr/>
        </p:nvSpPr>
        <p:spPr>
          <a:xfrm>
            <a:off x="359679" y="678924"/>
            <a:ext cx="8784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Вакуленко М.О.,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фізики /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поліграфічний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2008.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Журнал «Популярная механика» /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серпень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стр. 118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Исаченко В. П., Осипова В. А.,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С.,  Теплопередача. Энергия / 1969г.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М.А. Приходько,  Г.Г. Герасимов, «Термодинамика и теплопередача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НУВГП, 2008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с.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Тидеман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Г.,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Сциборский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Б., Химия горения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Вікіпедія. Вільна енциклопедія.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Природний_газ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02.09.2020)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“Нафтогазу”: URL: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https://www.naftogaz.com/www/3/nakweb.nsf/Open_Document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“Газ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URL: </a:t>
            </a:r>
            <a:r>
              <a:rPr lang="ru-RU" sz="1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Pl.dsp.gov:ua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-u-</a:t>
            </a:r>
            <a:r>
              <a:rPr lang="ru-RU" sz="1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pobuti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11.10.2020)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URL: T-Z-n.ru/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prehme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/boieing.pdf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244225" y="177625"/>
            <a:ext cx="8431200" cy="28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</a:t>
            </a:r>
            <a:r>
              <a:rPr lang="ru" sz="180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800" i="0" u="none" strike="noStrike" cap="none">
                <a:solidFill>
                  <a:srgbClr val="FF52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економія і збереження енергоресурсів в світовому масштабі - проблема, яку активно розв’язують майже всі держави вже </a:t>
            </a:r>
            <a:r>
              <a:rPr lang="ru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півстоліття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Так, було відкрито багато альтернативних джерел енергії, але мало хто знає, скільки теплових і газових ресурсів витрачається на побутовому рівні за один день.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роботи</a:t>
            </a:r>
            <a:r>
              <a:rPr lang="ru" sz="180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дослідити процес закипання води на газовій конфорці і визначити умови, за яких витрати тепла і газу будуть найменші, а також, виявити можливість використання отриманих результатів в учнівському процесі.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Об'єкт дослідження</a:t>
            </a:r>
            <a:r>
              <a:rPr lang="ru" sz="180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процес закипання води у побутових умовах залежно від маси води, витрати газу, швидкість нагріву й форми каструлі.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5846225" y="3171550"/>
            <a:ext cx="3101450" cy="1856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" name="Google Shape;7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93500"/>
            <a:ext cx="2849175" cy="189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311823" y="176695"/>
            <a:ext cx="8520000" cy="6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Склад газу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348760" y="900735"/>
            <a:ext cx="8520000" cy="341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Основну частину природного газу складає метан (CH4) - від 70 до 98%. До складу природного газу можуть входити більш важкі вуглеводні - гомологи метану: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 (C2H6),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пропан (C3H8),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бутан (C4H10),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пенттан (C5H12).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Природний газ містить також інші речовини, які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є вуглеводнями:	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водень (H2),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сірководень (H2S),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азот (N2),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Times New Roman"/>
              <a:buChar char="●"/>
            </a:pPr>
            <a:r>
              <a:rPr lang="ru" sz="18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гелій (He).</a:t>
            </a:r>
            <a:endParaRPr sz="18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t="-8750" b="8749"/>
          <a:stretch/>
        </p:blipFill>
        <p:spPr>
          <a:xfrm>
            <a:off x="5715950" y="2397825"/>
            <a:ext cx="3337150" cy="2537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311948" y="125295"/>
            <a:ext cx="8520000" cy="62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Характеристики природного газу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85650" y="839400"/>
            <a:ext cx="8229300" cy="398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Чистий природний газ не має кольору і запаху. Для полегшення можливості визначення витоку газу в нього в невеликій кількості додають </a:t>
            </a: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одоранти</a:t>
            </a: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речовини, що мають різкий неприємний запах (гнилої капусти, прілого сіна, тухлих яєць).</a:t>
            </a:r>
            <a:endParaRPr sz="15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Побутовим газом називають газ, що використовується в побуті для опалення, підігріву води і приготування їжі. При подачі газу по газопроводу використовується, як правило, метан; як балонного газу – пропан.</a:t>
            </a:r>
            <a:endParaRPr sz="15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Калорійність газу (теплота згоряння, теплотворна здатність газу) - </a:t>
            </a: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кількість тепла, що виділяється при згорянні </a:t>
            </a:r>
            <a:endParaRPr sz="1500" b="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одиниці об'єму газу з повітрям в стандартних умовах, з урахуванням</a:t>
            </a:r>
            <a:endParaRPr sz="1500" b="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конденсації водяної пари, що утворився в процесі горіння, або з </a:t>
            </a:r>
            <a:endParaRPr sz="1500" b="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урахуванням збереження</a:t>
            </a: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 в пароподібному стані. Калорійність</a:t>
            </a:r>
            <a:endParaRPr sz="1500" b="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одним з основних показників якості газу.</a:t>
            </a:r>
            <a:endParaRPr sz="15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Якість природного газу – це відповідність значень</a:t>
            </a: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 фізико-хімічних показників встановленим нормативними </a:t>
            </a:r>
            <a:endParaRPr sz="1500" b="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документами. Одн</a:t>
            </a: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ією з ознак неякісного згоряння газу </a:t>
            </a: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червонуватість його полум’я.</a:t>
            </a:r>
            <a:endParaRPr sz="1500">
              <a:solidFill>
                <a:srgbClr val="EFEFE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275" y="2703893"/>
            <a:ext cx="2726050" cy="20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263625" y="1242625"/>
            <a:ext cx="8520000" cy="312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досліджень залежності процесу закипання води в побутових умовах використовувалося наступне обладнання: побутова газова плита з фіксованим надходженням газу для горіння, термометр зі шкалою вимірювання від 0С до 100С, секундомір, мірний посуд, газовий лічильник, побутова каструля, півсферичний чайник.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експерименту полягала в вимірюванні температури нагрівання води кожні 0,5 хв., При певному режимі горіння пальника витрата газу контролювався по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газовому лічильнику. Щоб зменшити похибку при вимірюванні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температури, яка неминуче виникне внаслідок конвекційних потоків виникають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його нагріванні, термометр поміщали посередині налитої рідини, що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дозволяло усереднювати вимірювану температуру. </a:t>
            </a:r>
            <a:r>
              <a:rPr lang="ru" sz="15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Вимірювання</a:t>
            </a: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проводилося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12С (температура водопровідної води) до 100С.  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 проводили з обсягами води: 0,5 л, 1,0 л, 1,5 л, 2л. Вибір даної 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кількості води визначався побутовими потребами при приготуванні їжі.</a:t>
            </a: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Кожна серія дослідів повторювалася не менше 3-х разів з метою</a:t>
            </a:r>
            <a:endParaRPr sz="15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0" u="none" strike="noStrike" cap="none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усереднення результату, що зменшувало помилку експермента.</a:t>
            </a:r>
            <a:endParaRPr sz="1500" i="0" u="none" strike="noStrike" cap="non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1992900" y="94150"/>
            <a:ext cx="5158200" cy="64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Методика експерименту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924" y="12"/>
            <a:ext cx="1119075" cy="11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1119075" cy="12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5">
            <a:alphaModFix/>
          </a:blip>
          <a:srcRect l="4776" t="4437" r="8538" b="9400"/>
          <a:stretch/>
        </p:blipFill>
        <p:spPr>
          <a:xfrm>
            <a:off x="6977775" y="2483075"/>
            <a:ext cx="2007396" cy="266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8525" y="1487550"/>
            <a:ext cx="5285474" cy="32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2434850" y="0"/>
            <a:ext cx="8521200" cy="101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i="0" u="none" strike="noStrike" cap="non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Графіки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59750" cy="250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44925"/>
            <a:ext cx="3522749" cy="24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Аналіз графіків</a:t>
            </a:r>
            <a:br>
              <a:rPr lang="ru" sz="3200"/>
            </a:b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графіків можемо спостерігати, що в процесі нагрівання швидкість нагрівання води з ростом її температури зменшується, що більш наочно підтверджується графіком залежності швидкості нагріву від температури. Це пояснюється підвищеною тепловіддачею в навколишнє середовище при збільшенні різниці температур вода-повітря.</a:t>
            </a:r>
            <a:endParaRPr sz="15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більшої наочності був побудований графік зміни швидкості нагріву води від температури і часу її нагрівання, що дозволяє простежити  не тільки якісно, але і кількісно описати динаміку тепловіддачі, зіставити експериментальні дані з теорією (формула Фур'є).</a:t>
            </a:r>
            <a:endParaRPr sz="15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визначення найбільш ефективного режиму нагрівання води (т. т. ККД) замість традиційної формули:</a:t>
            </a:r>
            <a:endParaRPr sz="15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ККД = Qкор.</a:t>
            </a:r>
            <a:r>
              <a:rPr lang="ru" sz="1500" b="1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Qвик. = сmв. Δt</a:t>
            </a:r>
            <a:r>
              <a:rPr lang="ru" sz="1500" b="1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mпал.q</a:t>
            </a:r>
            <a:endParaRPr sz="15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Було запропоновано метод порівняння залежності відносини витрати газу, до обсягу води Vг</a:t>
            </a:r>
            <a:r>
              <a:rPr lang="ru" sz="1500" b="1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./</a:t>
            </a: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Vв, що нагрівається, від обсягу води Vв., як нам </a:t>
            </a:r>
            <a:r>
              <a:rPr lang="ru" sz="15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здається</a:t>
            </a:r>
            <a:r>
              <a:rPr lang="ru" sz="1500" strike="noStrike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є більш простим і наочним. </a:t>
            </a:r>
            <a:endParaRPr sz="1500" strike="noStrike" dirty="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/>
        </p:nvSpPr>
        <p:spPr>
          <a:xfrm>
            <a:off x="311760" y="39132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680" y="0"/>
            <a:ext cx="9229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1861</Words>
  <Application>Microsoft Office PowerPoint</Application>
  <PresentationFormat>Экран (16:9)</PresentationFormat>
  <Paragraphs>95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Playfair Display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Элла Белоус</cp:lastModifiedBy>
  <cp:revision>11</cp:revision>
  <dcterms:modified xsi:type="dcterms:W3CDTF">2021-04-23T11:53:54Z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Экран (16:9)</vt:lpwstr>
  </property>
  <property fmtid="{D5CDD505-2E9C-101B-9397-08002B2CF9AE}" pid="4" name="Slides">
    <vt:i4>13</vt:i4>
  </property>
</Properties>
</file>