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68" r:id="rId1"/>
  </p:sldMasterIdLst>
  <p:notesMasterIdLst>
    <p:notesMasterId r:id="rId23"/>
  </p:notesMasterIdLst>
  <p:sldIdLst>
    <p:sldId id="256" r:id="rId2"/>
    <p:sldId id="274" r:id="rId3"/>
    <p:sldId id="282" r:id="rId4"/>
    <p:sldId id="283" r:id="rId5"/>
    <p:sldId id="275" r:id="rId6"/>
    <p:sldId id="258" r:id="rId7"/>
    <p:sldId id="260" r:id="rId8"/>
    <p:sldId id="261" r:id="rId9"/>
    <p:sldId id="273" r:id="rId10"/>
    <p:sldId id="271" r:id="rId11"/>
    <p:sldId id="278" r:id="rId12"/>
    <p:sldId id="265" r:id="rId13"/>
    <p:sldId id="269" r:id="rId14"/>
    <p:sldId id="264" r:id="rId15"/>
    <p:sldId id="277" r:id="rId16"/>
    <p:sldId id="270" r:id="rId17"/>
    <p:sldId id="279" r:id="rId18"/>
    <p:sldId id="266" r:id="rId19"/>
    <p:sldId id="262" r:id="rId20"/>
    <p:sldId id="276" r:id="rId21"/>
    <p:sldId id="25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0E7E4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245C1-36C9-4790-9046-88C563277225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7233E-E2C1-4FB8-BDA0-18853533AB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57233E-E2C1-4FB8-BDA0-18853533ABF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8105-1BE3-4C46-975B-CE50C158C48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D2E2C2E-42F0-4123-AE54-99639E4CF1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8105-1BE3-4C46-975B-CE50C158C48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2C2E-42F0-4123-AE54-99639E4CF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3D2E2C2E-42F0-4123-AE54-99639E4CF1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8105-1BE3-4C46-975B-CE50C158C48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8105-1BE3-4C46-975B-CE50C158C48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3D2E2C2E-42F0-4123-AE54-99639E4CF1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8105-1BE3-4C46-975B-CE50C158C48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D2E2C2E-42F0-4123-AE54-99639E4CF1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5298105-1BE3-4C46-975B-CE50C158C48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2C2E-42F0-4123-AE54-99639E4CF1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8105-1BE3-4C46-975B-CE50C158C48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3D2E2C2E-42F0-4123-AE54-99639E4CF1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8105-1BE3-4C46-975B-CE50C158C48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3D2E2C2E-42F0-4123-AE54-99639E4CF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8105-1BE3-4C46-975B-CE50C158C48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D2E2C2E-42F0-4123-AE54-99639E4CF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D2E2C2E-42F0-4123-AE54-99639E4CF1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98105-1BE3-4C46-975B-CE50C158C48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3D2E2C2E-42F0-4123-AE54-99639E4CF1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5298105-1BE3-4C46-975B-CE50C158C48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5298105-1BE3-4C46-975B-CE50C158C483}" type="datetimeFigureOut">
              <a:rPr lang="ru-RU" smtClean="0"/>
              <a:pPr/>
              <a:t>06.04.2021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D2E2C2E-42F0-4123-AE54-99639E4CF1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dn.gov.ua/ua/news/na-donechchini-vshanuvali-pamyat-ukrayinciv-zhertv-primusovoyi-deportaciyi" TargetMode="External"/><Relationship Id="rId3" Type="http://schemas.openxmlformats.org/officeDocument/2006/relationships/hyperlink" Target="http://cdvr.org.ua/28749/2021/02/15/" TargetMode="External"/><Relationship Id="rId7" Type="http://schemas.openxmlformats.org/officeDocument/2006/relationships/hyperlink" Target="http://irbis-nbuv.gov.ua/cgi-bin/ua/elib.exe?Z21ID=&amp;I21DBN=UKRLIB&amp;P21DBN=UKRLIB&amp;S21STN=1&amp;S21REF=10&amp;S21FMT=online_book&amp;C21COM=S&amp;S21CNR=20&amp;S21P01=0&amp;S21P02=0&amp;S21P03=FF=&amp;S21STR=ukr0001317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adiosvoboda.org/a/news-aktsia-51-arkhiv/31104336.html" TargetMode="External"/><Relationship Id="rId5" Type="http://schemas.openxmlformats.org/officeDocument/2006/relationships/hyperlink" Target="https://krystynopol.info/yak-polshha-i-srsr-obminyalysya-terytoriyamy-u-1951-rotsi/" TargetMode="External"/><Relationship Id="rId4" Type="http://schemas.openxmlformats.org/officeDocument/2006/relationships/hyperlink" Target="https://tsn.ua/blogi/themes/politics/vignannya-sche-odin-zlochin-komunistiv-suproti-ukrayinciv-1408704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 l="29792" r="29921" b="42966"/>
          <a:stretch>
            <a:fillRect/>
          </a:stretch>
        </p:blipFill>
        <p:spPr bwMode="auto">
          <a:xfrm>
            <a:off x="0" y="0"/>
            <a:ext cx="75243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-468560" y="188640"/>
            <a:ext cx="91450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0641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z-Cyrl-AZ" sz="14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Всеукраїнський інтерактивний конкурс </a:t>
            </a:r>
            <a:r>
              <a:rPr lang="ru-RU" sz="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az-Cyrl-AZ" sz="14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«МАН-Юніор Дослідник»</a:t>
            </a:r>
            <a:endParaRPr kumimoji="0" lang="az-Cyrl-AZ" sz="1800" b="1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76672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Е</a:t>
            </a:r>
            <a:r>
              <a:rPr lang="uk-UA" b="1" dirty="0" err="1" smtClean="0">
                <a:solidFill>
                  <a:srgbClr val="0033CC"/>
                </a:solidFill>
              </a:rPr>
              <a:t>кскурсійний</a:t>
            </a:r>
            <a:r>
              <a:rPr lang="uk-UA" b="1" dirty="0" smtClean="0">
                <a:solidFill>
                  <a:srgbClr val="0033CC"/>
                </a:solidFill>
              </a:rPr>
              <a:t> маршрут з елементами </a:t>
            </a:r>
          </a:p>
          <a:p>
            <a:pPr algn="ctr"/>
            <a:r>
              <a:rPr lang="uk-UA" b="1" dirty="0" smtClean="0">
                <a:solidFill>
                  <a:srgbClr val="0033CC"/>
                </a:solidFill>
              </a:rPr>
              <a:t>                 власного дослідження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8064" y="1916832"/>
            <a:ext cx="3888432" cy="324036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sz="73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70 </a:t>
            </a:r>
            <a:br>
              <a:rPr lang="uk-UA" sz="73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73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років рідної чужини</a:t>
            </a:r>
            <a:r>
              <a:rPr lang="uk-UA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100" b="1" dirty="0">
              <a:ln w="1905"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5229200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60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АКЦІЯ- 51 </a:t>
            </a:r>
            <a:endParaRPr lang="ru-RU" sz="6000" b="1" cap="all" dirty="0">
              <a:ln w="0">
                <a:solidFill>
                  <a:schemeClr val="tx1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085056" y="4869160"/>
            <a:ext cx="297075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i="1" dirty="0" smtClean="0">
                <a:solidFill>
                  <a:srgbClr val="000000"/>
                </a:solidFill>
                <a:latin typeface="Arial Narrow" pitchFamily="34" charset="0"/>
              </a:rPr>
              <a:t>                                    Авторка роботи</a:t>
            </a:r>
            <a:endParaRPr lang="en-US" sz="1400" b="1" i="1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i="1" dirty="0" err="1" smtClean="0">
                <a:solidFill>
                  <a:srgbClr val="000000"/>
                </a:solidFill>
                <a:latin typeface="Arial Narrow" pitchFamily="34" charset="0"/>
              </a:rPr>
              <a:t>ТертичнаТаміла</a:t>
            </a:r>
            <a:endParaRPr lang="uk-UA" sz="1400" b="1" i="1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i="1" dirty="0" smtClean="0">
                <a:solidFill>
                  <a:srgbClr val="000000"/>
                </a:solidFill>
                <a:latin typeface="Arial Narrow" pitchFamily="34" charset="0"/>
              </a:rPr>
              <a:t>                   учениця 9 класу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i="1" dirty="0" smtClean="0">
                <a:solidFill>
                  <a:srgbClr val="000000"/>
                </a:solidFill>
                <a:latin typeface="Arial Narrow" pitchFamily="34" charset="0"/>
              </a:rPr>
              <a:t>                   </a:t>
            </a:r>
            <a:r>
              <a:rPr lang="uk-UA" sz="1400" b="1" i="1" dirty="0" err="1" smtClean="0">
                <a:solidFill>
                  <a:srgbClr val="000000"/>
                </a:solidFill>
                <a:latin typeface="Arial Narrow" pitchFamily="34" charset="0"/>
              </a:rPr>
              <a:t>Рибинської</a:t>
            </a:r>
            <a:r>
              <a:rPr lang="uk-UA" sz="1400" b="1" i="1" dirty="0" smtClean="0">
                <a:solidFill>
                  <a:srgbClr val="000000"/>
                </a:solidFill>
                <a:latin typeface="Arial Narrow" pitchFamily="34" charset="0"/>
              </a:rPr>
              <a:t>  ЗОШ I-III ст.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i="1" dirty="0" smtClean="0">
                <a:solidFill>
                  <a:srgbClr val="000000"/>
                </a:solidFill>
                <a:latin typeface="Arial Narrow" pitchFamily="34" charset="0"/>
              </a:rPr>
              <a:t>                   Волноваського р-на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i="1" dirty="0" smtClean="0">
                <a:solidFill>
                  <a:srgbClr val="000000"/>
                </a:solidFill>
                <a:latin typeface="Arial Narrow" pitchFamily="34" charset="0"/>
              </a:rPr>
              <a:t>                   Донецької області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uk-UA" sz="1400" b="1" i="1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i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uk-UA" sz="1400" b="1" i="1" dirty="0" err="1" smtClean="0">
                <a:solidFill>
                  <a:srgbClr val="000000"/>
                </a:solidFill>
                <a:latin typeface="Arial Narrow" pitchFamily="34" charset="0"/>
              </a:rPr>
              <a:t>Баган</a:t>
            </a:r>
            <a:r>
              <a:rPr lang="uk-UA" sz="1400" b="1" i="1" dirty="0" smtClean="0">
                <a:solidFill>
                  <a:srgbClr val="000000"/>
                </a:solidFill>
                <a:latin typeface="Arial Narrow" pitchFamily="34" charset="0"/>
              </a:rPr>
              <a:t> Ірина Володимирівна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i="1" dirty="0" smtClean="0">
                <a:solidFill>
                  <a:srgbClr val="000000"/>
                </a:solidFill>
                <a:latin typeface="Arial Narrow" pitchFamily="34" charset="0"/>
              </a:rPr>
              <a:t>вчитель історії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uk-UA" sz="1400" b="1" i="1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835696" y="890643"/>
            <a:ext cx="705678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Після смерті Сталіна, </a:t>
            </a: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деякі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сім’ї спромоглися чудом повернутися додому, на захід. Батьки залишились тут,   тяжко </a:t>
            </a: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працювали. Зате навчили місцевих обробляти землю. Тут такі великі степи, а</a:t>
            </a: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спеціалістів не </a:t>
            </a: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вистачало. Мати розповідала, що на батьківщині все вирощували самі, були </a:t>
            </a: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дуже працьовиті.   Голоду</a:t>
            </a:r>
            <a:r>
              <a:rPr kumimoji="0" lang="uk-UA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не знали, бо були під Польщею. </a:t>
            </a: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Людей  годував і ліс.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Начальство у</a:t>
            </a:r>
            <a:r>
              <a:rPr kumimoji="0" lang="uk-UA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Краснівці</a:t>
            </a:r>
            <a:r>
              <a:rPr kumimoji="0" lang="uk-UA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було місцеве,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радянське, наших на керівні посади не ставили. І в загалі, переселенці виконували саму тяжку роботу.  А ще, пам’ятаю, що за хату повинні були заплатити по 2, 5 тис. рублів, приходили додому й вимагали гроші. У</a:t>
            </a:r>
            <a:r>
              <a:rPr kumimoji="0" lang="uk-UA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переселенців довго н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е було паспортів, видавали у сільраді </a:t>
            </a: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довідки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Мама рано почала хворіти, бо до Рябого часто приходили бандити (бувші в’язні, кримінальні</a:t>
            </a:r>
            <a:r>
              <a:rPr kumimoji="0" lang="uk-UA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елементи),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навіть знущалися з місцевих. Ці банди нічого не робили,грабували мешканців. Ті, хто не допомагав їжею,  одягом стріляли або вішали, страшно було. Коли їх повбивала радянська влада, на їх трупи люди ходили подивитись та плювали.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uk-UA" sz="1400" b="1" dirty="0" smtClean="0"/>
              <a:t> 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32577" t="8820" r="56443" b="73502"/>
          <a:stretch>
            <a:fillRect/>
          </a:stretch>
        </p:blipFill>
        <p:spPr bwMode="auto">
          <a:xfrm>
            <a:off x="251520" y="476672"/>
            <a:ext cx="1512168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221088"/>
            <a:ext cx="3240360" cy="243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339752" y="5877272"/>
            <a:ext cx="1512168" cy="664012"/>
          </a:xfrm>
          <a:prstGeom prst="wedgeRoundRectCallout">
            <a:avLst>
              <a:gd name="adj1" fmla="val 51616"/>
              <a:gd name="adj2" fmla="val -75777"/>
              <a:gd name="adj3" fmla="val 16667"/>
            </a:avLst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100" b="1" dirty="0" smtClean="0"/>
              <a:t>На фото Шевчик М.І., 1986 р.</a:t>
            </a:r>
            <a:endParaRPr lang="ru-RU" sz="11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16632"/>
            <a:ext cx="87849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907704" y="332656"/>
            <a:ext cx="70666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Згадує Шевчик Михайло Іванович, 1949 </a:t>
            </a:r>
            <a:r>
              <a:rPr lang="uk-UA" sz="2800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р.н</a:t>
            </a:r>
            <a:r>
              <a:rPr lang="uk-UA" sz="28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800" dirty="0"/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 l="4485" t="6043" r="16229" b="2213"/>
          <a:stretch>
            <a:fillRect/>
          </a:stretch>
        </p:blipFill>
        <p:spPr bwMode="auto">
          <a:xfrm rot="5400000">
            <a:off x="5345597" y="4239579"/>
            <a:ext cx="262926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668344" y="3933056"/>
            <a:ext cx="13316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У переселенців довго не було паспортів, за потреби видавали у сільраді  довідки.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80112" y="6237312"/>
            <a:ext cx="225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“</a:t>
            </a:r>
            <a:r>
              <a:rPr lang="ru-RU" sz="1000" b="1" dirty="0" err="1" smtClean="0"/>
              <a:t>Непаспортизированная</a:t>
            </a:r>
            <a:r>
              <a:rPr lang="ru-RU" sz="1000" b="1" dirty="0" smtClean="0"/>
              <a:t> личность”</a:t>
            </a:r>
            <a:endParaRPr lang="ru-RU" sz="1000" b="1" dirty="0"/>
          </a:p>
        </p:txBody>
      </p:sp>
      <p:pic>
        <p:nvPicPr>
          <p:cNvPr id="12" name="Рисунок 11"/>
          <p:cNvPicPr/>
          <p:nvPr/>
        </p:nvPicPr>
        <p:blipFill>
          <a:blip r:embed="rId5" cstate="print"/>
          <a:srcRect l="11072" t="21755" r="28992" b="24210"/>
          <a:stretch>
            <a:fillRect/>
          </a:stretch>
        </p:blipFill>
        <p:spPr bwMode="auto">
          <a:xfrm rot="5400000">
            <a:off x="-242081" y="4354648"/>
            <a:ext cx="278740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668344" y="5805264"/>
            <a:ext cx="1296144" cy="953453"/>
          </a:xfrm>
          <a:prstGeom prst="wedgeRoundRectCallout">
            <a:avLst>
              <a:gd name="adj1" fmla="val -129400"/>
              <a:gd name="adj2" fmla="val -7071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1000" b="1" dirty="0" smtClean="0"/>
              <a:t>Довідка </a:t>
            </a:r>
            <a:r>
              <a:rPr lang="uk-UA" sz="1000" b="1" dirty="0" err="1" smtClean="0"/>
              <a:t>зберіглась</a:t>
            </a:r>
            <a:r>
              <a:rPr lang="uk-UA" sz="1000" b="1" dirty="0" smtClean="0"/>
              <a:t> від друга-переселенця </a:t>
            </a:r>
            <a:r>
              <a:rPr lang="uk-UA" sz="1000" b="1" dirty="0" err="1" smtClean="0"/>
              <a:t>Богана</a:t>
            </a:r>
            <a:r>
              <a:rPr lang="uk-UA" sz="1000" b="1" dirty="0" smtClean="0"/>
              <a:t> Є.М.</a:t>
            </a:r>
            <a:endParaRPr lang="ru-RU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36900" b="42798"/>
          <a:stretch>
            <a:fillRect/>
          </a:stretch>
        </p:blipFill>
        <p:spPr bwMode="auto">
          <a:xfrm>
            <a:off x="179512" y="3284984"/>
            <a:ext cx="878497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692696"/>
            <a:ext cx="856895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>
                <a:latin typeface="Arial Narrow" pitchFamily="34" charset="0"/>
              </a:rPr>
              <a:t>   Були і </a:t>
            </a:r>
            <a:r>
              <a:rPr lang="uk-UA" sz="1400" b="1" dirty="0" err="1" smtClean="0">
                <a:latin typeface="Arial Narrow" pitchFamily="34" charset="0"/>
              </a:rPr>
              <a:t>подлі</a:t>
            </a:r>
            <a:r>
              <a:rPr lang="uk-UA" sz="1400" b="1" dirty="0" smtClean="0">
                <a:latin typeface="Arial Narrow" pitchFamily="34" charset="0"/>
              </a:rPr>
              <a:t> люди, постійно писали доноси. Написали донос і на батька. Його ледь не посадили, але голова сільради у </a:t>
            </a:r>
            <a:r>
              <a:rPr lang="uk-UA" sz="1400" b="1" dirty="0" err="1" smtClean="0">
                <a:latin typeface="Arial Narrow" pitchFamily="34" charset="0"/>
              </a:rPr>
              <a:t>с.Рябому</a:t>
            </a:r>
            <a:r>
              <a:rPr lang="uk-UA" sz="1400" b="1" dirty="0" smtClean="0">
                <a:latin typeface="Arial Narrow" pitchFamily="34" charset="0"/>
              </a:rPr>
              <a:t> відмовився ставити підпис, сказав що батько гарна людина і  підписувати </a:t>
            </a:r>
            <a:r>
              <a:rPr lang="uk-UA" sz="1400" b="1" dirty="0" err="1" smtClean="0">
                <a:latin typeface="Arial Narrow" pitchFamily="34" charset="0"/>
              </a:rPr>
              <a:t>бумагу</a:t>
            </a:r>
            <a:r>
              <a:rPr lang="uk-UA" sz="1400" b="1" dirty="0" smtClean="0">
                <a:latin typeface="Arial Narrow" pitchFamily="34" charset="0"/>
              </a:rPr>
              <a:t> про арешт не буде. Ось так ми і опинилася у списку переселенців.</a:t>
            </a:r>
            <a:endParaRPr lang="ru-RU" sz="1400" b="1" dirty="0" smtClean="0">
              <a:latin typeface="Arial Narrow" pitchFamily="34" charset="0"/>
            </a:endParaRPr>
          </a:p>
          <a:p>
            <a:r>
              <a:rPr lang="uk-UA" sz="1400" b="1" dirty="0" smtClean="0">
                <a:latin typeface="Arial Narrow" pitchFamily="34" charset="0"/>
              </a:rPr>
              <a:t>   Мама згадувала, що люди їхали на схід та брали з собою худобу. Були вагони поруч з сіном, але воно кудись поділось, чи то охоронці продали, чи то загубили по дорозі, але худоба почала дохнути. По дорозі зникав і матеріал на будівництво домів. </a:t>
            </a:r>
            <a:endParaRPr lang="ru-RU" sz="1400" b="1" dirty="0" smtClean="0">
              <a:latin typeface="Arial Narrow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600" b="1" i="1" dirty="0" smtClean="0">
              <a:solidFill>
                <a:srgbClr val="0033CC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i="1" dirty="0" smtClean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 є ще у селі  нащадки переселенців?</a:t>
            </a:r>
            <a:endParaRPr lang="ru-RU" sz="1600" i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Так, але залишилось мабуть 8 - 9 чоловік і все. Багато померло вже, інші роз’їхалися хто куди. Знаю, що в селі живуть крім нас ще </a:t>
            </a:r>
            <a:r>
              <a:rPr lang="uk-UA" sz="1400" b="1" dirty="0" smtClean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 Жуковський Михайло, </a:t>
            </a:r>
            <a:r>
              <a:rPr lang="uk-UA" sz="1400" b="1" dirty="0" err="1" smtClean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Кошелець</a:t>
            </a:r>
            <a:r>
              <a:rPr lang="uk-UA" sz="1400" b="1" dirty="0" smtClean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Стефанія Іванівна, Шевчук Іван Миколайович (але він після інсульту), </a:t>
            </a:r>
            <a:r>
              <a:rPr lang="uk-UA" sz="1400" b="1" dirty="0" err="1" smtClean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Габуда</a:t>
            </a:r>
            <a:r>
              <a:rPr lang="uk-UA" sz="1400" b="1" dirty="0" smtClean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Михайло, Новицька Ганна Миколаївна.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04664"/>
            <a:ext cx="4598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Згадує Шевчик Михайло Іванович, 1949 </a:t>
            </a:r>
            <a:r>
              <a:rPr lang="uk-UA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р.н</a:t>
            </a:r>
            <a:r>
              <a:rPr lang="uk-UA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6021288"/>
            <a:ext cx="766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200" b="1" dirty="0" smtClean="0"/>
              <a:t>Фото с. </a:t>
            </a:r>
            <a:r>
              <a:rPr lang="uk-UA" sz="1200" b="1" dirty="0" err="1" smtClean="0"/>
              <a:t>Краснівка</a:t>
            </a:r>
            <a:r>
              <a:rPr lang="uk-UA" sz="1200" b="1" dirty="0" smtClean="0"/>
              <a:t>. Березень ,2021р.  За останні роки село Сонячне (</a:t>
            </a:r>
            <a:r>
              <a:rPr lang="uk-UA" sz="1200" b="1" dirty="0" err="1" smtClean="0"/>
              <a:t>Краснівка</a:t>
            </a:r>
            <a:r>
              <a:rPr lang="uk-UA" sz="1200" b="1" dirty="0" smtClean="0"/>
              <a:t>) занепадає, </a:t>
            </a:r>
          </a:p>
          <a:p>
            <a:pPr algn="ctr"/>
            <a:r>
              <a:rPr lang="uk-UA" sz="1200" b="1" dirty="0" smtClean="0"/>
              <a:t>виїхало дуже багато людей.</a:t>
            </a:r>
            <a:endParaRPr lang="ru-RU" sz="1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16632"/>
            <a:ext cx="87849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051720" y="404664"/>
            <a:ext cx="684076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Згадує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Прихотько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(Шевчик)  Наталія Іванівна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Батько після війни у селі Рябе працював бригадиром. Це було небезпечно, тому що з ранку – радянська влада, а з вечора – підпільники. Одного разу його попередили, що вночі прийдуть на розмову. Дивом вдалося вибігти з вікна. Так залишився живим. </a:t>
            </a:r>
            <a:endParaRPr kumimoji="0" lang="ru-RU" sz="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Пам’ятаю з розповіді батька, що з фронту привіз дві шинелі. Хтось доніс до НКВС, що батько спілкується з підпільниками (таке було, а спробуй не дати чогось… ось і віддав одну шинель). </a:t>
            </a:r>
            <a:r>
              <a:rPr kumimoji="0" lang="uk-UA" sz="14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НКВСшники</a:t>
            </a:r>
            <a:r>
              <a:rPr kumimoji="0" lang="uk-UA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прийшли з обшуком, а в нього шинель є (тоді не можна було мати дві шинелі). Так все і обійшлося.</a:t>
            </a:r>
            <a:endParaRPr kumimoji="0" lang="ru-RU" sz="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Мама розповідала, що після переїзду до </a:t>
            </a:r>
            <a:r>
              <a:rPr kumimoji="0" lang="uk-UA" sz="14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Краснівки</a:t>
            </a:r>
            <a:r>
              <a:rPr kumimoji="0" lang="uk-UA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, вони хоч спати змогли спокійно. Але переїзд дався тяжко. Довезли до станції </a:t>
            </a:r>
            <a:r>
              <a:rPr kumimoji="0" lang="uk-UA" sz="14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Хлібодарівка</a:t>
            </a: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, викинули у степу. До села забрали тільки через 3 дні. </a:t>
            </a:r>
            <a:r>
              <a:rPr kumimoji="0" lang="uk-UA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uk-UA" sz="14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Краснівці</a:t>
            </a:r>
            <a:r>
              <a:rPr kumimoji="0" lang="uk-UA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на всіх хат не вистачало, а ті що були навіть важко назвати хатами. Декілька років жили у злиднях. </a:t>
            </a:r>
            <a:endParaRPr kumimoji="0" lang="uk-UA" sz="1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21826" t="22359" r="19595" b="47051"/>
          <a:stretch>
            <a:fillRect/>
          </a:stretch>
        </p:blipFill>
        <p:spPr bwMode="auto">
          <a:xfrm>
            <a:off x="2915816" y="3645024"/>
            <a:ext cx="6067797" cy="298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22340" t="18519" r="15141" b="38134"/>
          <a:stretch>
            <a:fillRect/>
          </a:stretch>
        </p:blipFill>
        <p:spPr bwMode="auto">
          <a:xfrm>
            <a:off x="251520" y="3284984"/>
            <a:ext cx="38884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16016" y="3356992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smtClean="0"/>
              <a:t>     На околиці села </a:t>
            </a:r>
            <a:r>
              <a:rPr lang="uk-UA" sz="1200" b="1" i="1" dirty="0" err="1" smtClean="0"/>
              <a:t>Краснівка</a:t>
            </a:r>
            <a:r>
              <a:rPr lang="uk-UA" sz="1200" b="1" i="1" dirty="0" smtClean="0"/>
              <a:t> знайшли руїни хат, які будувались після заселення переселенців. Також на фото видно матеріал (</a:t>
            </a:r>
            <a:r>
              <a:rPr lang="uk-UA" sz="1200" b="1" i="1" dirty="0" err="1" smtClean="0"/>
              <a:t>шлаконаливні</a:t>
            </a:r>
            <a:r>
              <a:rPr lang="uk-UA" sz="1200" b="1" i="1" dirty="0" smtClean="0"/>
              <a:t>),  який використовували  при будівництві житла.</a:t>
            </a:r>
            <a:endParaRPr lang="ru-RU" sz="1200" b="1" i="1" dirty="0"/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lum bright="10000" contrast="20000"/>
          </a:blip>
          <a:srcRect l="23466" t="28269" r="43915" b="42375"/>
          <a:stretch>
            <a:fillRect/>
          </a:stretch>
        </p:blipFill>
        <p:spPr bwMode="auto">
          <a:xfrm>
            <a:off x="251520" y="548680"/>
            <a:ext cx="1702919" cy="2048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79512" y="116632"/>
            <a:ext cx="87849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-37836"/>
            <a:ext cx="8712968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600" b="1" i="1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Як місцеві жителі відносилися до переселенців?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Прихотько</a:t>
            </a:r>
            <a:r>
              <a:rPr lang="uk-UA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(Шевчик)  Наталія Іванівна, 1951  </a:t>
            </a:r>
            <a:r>
              <a:rPr lang="uk-UA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р.н</a:t>
            </a:r>
            <a:r>
              <a:rPr lang="uk-UA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В моєму житті був один неприємний випадок. Я з колегою йшла на роботу (працювали на фермі), а вона мені каже, що ви переселенці-бандерівці і ще чогось неприємного наговорила. Я їй відповіла: « Тобі чоловік одне око вибив, я зараз виб’ю друге за такі слова!». З тих часів більше ніколи нічого поганого я не чула. І у школі ніколи не ображали.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За часів вже незалежної України, ми їздили у Львівську область до родичів, так вони нас вважають «москалями»!</a:t>
            </a:r>
            <a:r>
              <a:rPr lang="ru-RU" sz="600" dirty="0" smtClean="0">
                <a:latin typeface="Arial Narrow" pitchFamily="34" charset="0"/>
                <a:cs typeface="Arial" pitchFamily="34" charset="0"/>
              </a:rPr>
              <a:t>  </a:t>
            </a:r>
            <a:r>
              <a:rPr kumimoji="0" lang="uk-UA" sz="1400" b="1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Так і живемо вже 70 років на рідній чужині…</a:t>
            </a:r>
            <a:endParaRPr kumimoji="0" lang="ru-RU" sz="1400" b="0" u="none" strike="noStrike" cap="none" normalizeH="0" baseline="0" dirty="0" smtClean="0">
              <a:ln>
                <a:noFill/>
              </a:ln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4008" y="4869160"/>
            <a:ext cx="4176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i="1" dirty="0" smtClean="0">
                <a:solidFill>
                  <a:srgbClr val="0033CC"/>
                </a:solidFill>
              </a:rPr>
              <a:t>Наталія Іванівна дуже бережно відноситься до історії свого роду. Вона нам із захопленням показала вишиванку та фартух вишитий її матір’ю, коли   Катерині Федорівні було 15-16 років.</a:t>
            </a:r>
            <a:endParaRPr lang="ru-RU" sz="1400" b="1" i="1" dirty="0">
              <a:solidFill>
                <a:srgbClr val="0033CC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t="9602" b="26337"/>
          <a:stretch>
            <a:fillRect/>
          </a:stretch>
        </p:blipFill>
        <p:spPr bwMode="auto">
          <a:xfrm>
            <a:off x="899592" y="2636912"/>
            <a:ext cx="2808312" cy="15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4221" t="15912" b="18900"/>
          <a:stretch>
            <a:fillRect/>
          </a:stretch>
        </p:blipFill>
        <p:spPr bwMode="auto">
          <a:xfrm>
            <a:off x="4427984" y="2564904"/>
            <a:ext cx="418998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 t="31413" b="11660"/>
          <a:stretch>
            <a:fillRect/>
          </a:stretch>
        </p:blipFill>
        <p:spPr bwMode="auto">
          <a:xfrm>
            <a:off x="539552" y="4437112"/>
            <a:ext cx="352839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116632"/>
            <a:ext cx="87849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9184" y="783867"/>
            <a:ext cx="7344816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Батько , після звільнення Західної України від німців у 1944 році,  став бійцем Червоної армії,</a:t>
            </a:r>
            <a:r>
              <a:rPr kumimoji="0" lang="uk-UA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має нагороди.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Мама розповідала, що у них у селі Рябе був новий кам’яний будинок (стару дерев’яну хату спалив сусід, не поділили межу). А в 1951 році всіх мешканців зігнали на станцію, завантажили до вагонів  разом з худобою та повезли на Донеччину, тоді  Сталінська область. Там їх розселили до села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Краснівка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(зараз Сонячне). Важко тоді було усім і прибулим, і місцевим.      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Під час війни над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Краснівкою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був повітряний бій. З 180 хат залишилось всього 7. Під час бою, населення села вигнали до балки на розстріл, але не пам’ятаю чому всі залишились живими. 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Після війни треба було відновлювати господарство. Хати будували переважно з </a:t>
            </a: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шлаку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та якоїсь суміші.  Переселенцям пообіцяли компенсацію за втрачене майно, але ніхто нічого не надав.</a:t>
            </a:r>
            <a:r>
              <a:rPr lang="ru-RU" sz="14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Після переселення батько працював </a:t>
            </a: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теслею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, а мама  в городній бригаді.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7704" y="332656"/>
            <a:ext cx="68937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Згадує </a:t>
            </a:r>
            <a:r>
              <a:rPr lang="uk-UA" sz="2400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Цуріна</a:t>
            </a:r>
            <a:r>
              <a:rPr lang="uk-UA" sz="24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(Шевчик) Поліна Іванівна, 1955  </a:t>
            </a:r>
            <a:r>
              <a:rPr lang="uk-UA" sz="2400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р.н</a:t>
            </a:r>
            <a:r>
              <a:rPr lang="uk-UA" sz="24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 r="18432" b="12647"/>
          <a:stretch>
            <a:fillRect/>
          </a:stretch>
        </p:blipFill>
        <p:spPr bwMode="auto">
          <a:xfrm>
            <a:off x="251520" y="476672"/>
            <a:ext cx="1454214" cy="207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3" cstate="print"/>
          <a:srcRect l="16456" t="47143" r="21227"/>
          <a:stretch>
            <a:fillRect/>
          </a:stretch>
        </p:blipFill>
        <p:spPr bwMode="auto">
          <a:xfrm>
            <a:off x="251520" y="4365104"/>
            <a:ext cx="3816424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11960" y="616530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 Narrow" pitchFamily="34" charset="0"/>
              </a:rPr>
              <a:t> Фото 1976 р.(</a:t>
            </a:r>
            <a:r>
              <a:rPr lang="ru-RU" sz="1400" b="1" dirty="0" err="1" smtClean="0">
                <a:latin typeface="Arial Narrow" pitchFamily="34" charset="0"/>
              </a:rPr>
              <a:t>з</a:t>
            </a:r>
            <a:r>
              <a:rPr lang="ru-RU" sz="1400" b="1" dirty="0" smtClean="0">
                <a:latin typeface="Arial Narrow" pitchFamily="34" charset="0"/>
              </a:rPr>
              <a:t> </a:t>
            </a:r>
            <a:r>
              <a:rPr lang="ru-RU" sz="1400" b="1" dirty="0" err="1" smtClean="0">
                <a:latin typeface="Arial Narrow" pitchFamily="34" charset="0"/>
              </a:rPr>
              <a:t>ліва</a:t>
            </a:r>
            <a:r>
              <a:rPr lang="ru-RU" sz="1400" b="1" dirty="0" smtClean="0">
                <a:latin typeface="Arial Narrow" pitchFamily="34" charset="0"/>
              </a:rPr>
              <a:t> </a:t>
            </a:r>
            <a:r>
              <a:rPr lang="ru-RU" sz="1400" b="1" dirty="0" smtClean="0">
                <a:latin typeface="Arial Narrow" pitchFamily="34" charset="0"/>
              </a:rPr>
              <a:t>на право) </a:t>
            </a:r>
          </a:p>
          <a:p>
            <a:r>
              <a:rPr lang="ru-RU" sz="1400" b="1" dirty="0" err="1" smtClean="0">
                <a:latin typeface="Arial Narrow" pitchFamily="34" charset="0"/>
              </a:rPr>
              <a:t>Лідія</a:t>
            </a:r>
            <a:r>
              <a:rPr lang="ru-RU" sz="1400" b="1" dirty="0" smtClean="0">
                <a:latin typeface="Arial Narrow" pitchFamily="34" charset="0"/>
              </a:rPr>
              <a:t>, </a:t>
            </a:r>
            <a:r>
              <a:rPr lang="ru-RU" sz="1400" b="1" dirty="0" err="1" smtClean="0">
                <a:latin typeface="Arial Narrow" pitchFamily="34" charset="0"/>
              </a:rPr>
              <a:t>Поліна</a:t>
            </a:r>
            <a:r>
              <a:rPr lang="ru-RU" sz="1400" b="1" dirty="0" smtClean="0">
                <a:latin typeface="Arial Narrow" pitchFamily="34" charset="0"/>
              </a:rPr>
              <a:t>, </a:t>
            </a:r>
            <a:r>
              <a:rPr lang="ru-RU" sz="1400" b="1" dirty="0" err="1" smtClean="0">
                <a:latin typeface="Arial Narrow" pitchFamily="34" charset="0"/>
              </a:rPr>
              <a:t>Наталія</a:t>
            </a:r>
            <a:r>
              <a:rPr lang="ru-RU" sz="1400" b="1" dirty="0" smtClean="0">
                <a:latin typeface="Arial Narrow" pitchFamily="34" charset="0"/>
              </a:rPr>
              <a:t>, Ганна</a:t>
            </a:r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9952" y="4221088"/>
            <a:ext cx="4752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i="1" dirty="0" smtClean="0"/>
              <a:t>Сестри відмовилися надавати сучасні фото. Кажуть, що хочуть аби їх запам’ятали молодими та красивими.</a:t>
            </a:r>
            <a:endParaRPr lang="ru-RU" sz="14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16632"/>
            <a:ext cx="87849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139952" y="5085184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1200" b="1" i="1" dirty="0" smtClean="0">
                <a:solidFill>
                  <a:srgbClr val="C00000"/>
                </a:solidFill>
              </a:rPr>
              <a:t>Шевчик  М.І., Шевчик Н.І., Шевчик П.І. на даний час проживають у с. Сонячне (</a:t>
            </a:r>
            <a:r>
              <a:rPr lang="uk-UA" sz="1200" b="1" i="1" dirty="0" err="1" smtClean="0">
                <a:solidFill>
                  <a:srgbClr val="C00000"/>
                </a:solidFill>
              </a:rPr>
              <a:t>Краснівка</a:t>
            </a:r>
            <a:r>
              <a:rPr lang="uk-UA" sz="1200" b="1" i="1" dirty="0" smtClean="0">
                <a:solidFill>
                  <a:srgbClr val="C00000"/>
                </a:solidFill>
              </a:rPr>
              <a:t>)</a:t>
            </a:r>
          </a:p>
          <a:p>
            <a:pPr>
              <a:buFont typeface="Wingdings" pitchFamily="2" charset="2"/>
              <a:buChar char="ü"/>
            </a:pPr>
            <a:r>
              <a:rPr lang="uk-UA" sz="1200" b="1" i="1" dirty="0" smtClean="0">
                <a:solidFill>
                  <a:srgbClr val="C00000"/>
                </a:solidFill>
              </a:rPr>
              <a:t>Шевчик Л.І. живе у Донецьку (не вдалося зв’язатися)</a:t>
            </a:r>
          </a:p>
          <a:p>
            <a:pPr>
              <a:buFont typeface="Wingdings" pitchFamily="2" charset="2"/>
              <a:buChar char="ü"/>
            </a:pPr>
            <a:r>
              <a:rPr lang="uk-UA" sz="1200" b="1" i="1" dirty="0" smtClean="0">
                <a:solidFill>
                  <a:srgbClr val="C00000"/>
                </a:solidFill>
              </a:rPr>
              <a:t>Шевчик Г.І. померла у 2005 р.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3284984"/>
            <a:ext cx="85689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solidFill>
                  <a:srgbClr val="0033CC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Як місцеві жителі відносилися до переселенців?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latin typeface="Arial Narrow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Нормально. Нас не ображали. Було між собою називали «бандерівці», але за рамки  </a:t>
            </a:r>
            <a:r>
              <a:rPr lang="uk-UA" sz="1400" b="1" dirty="0" err="1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“приличия”</a:t>
            </a:r>
            <a:r>
              <a:rPr lang="uk-UA" sz="14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не доходило.</a:t>
            </a:r>
            <a:endParaRPr lang="uk-UA" sz="1400" b="1" dirty="0" smtClean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4077072"/>
            <a:ext cx="878497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3321" t="9158" r="70680" b="15018"/>
          <a:stretch>
            <a:fillRect/>
          </a:stretch>
        </p:blipFill>
        <p:spPr bwMode="auto">
          <a:xfrm>
            <a:off x="3347864" y="476672"/>
            <a:ext cx="259228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 l="5141" t="15018" r="70693" b="15385"/>
          <a:stretch>
            <a:fillRect/>
          </a:stretch>
        </p:blipFill>
        <p:spPr bwMode="auto">
          <a:xfrm>
            <a:off x="6372200" y="476672"/>
            <a:ext cx="252028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 cstate="print">
            <a:lum contrast="20000"/>
          </a:blip>
          <a:srcRect l="26385" r="18468"/>
          <a:stretch>
            <a:fillRect/>
          </a:stretch>
        </p:blipFill>
        <p:spPr bwMode="auto">
          <a:xfrm>
            <a:off x="395536" y="332656"/>
            <a:ext cx="259228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3568" y="3573016"/>
            <a:ext cx="2232248" cy="919401"/>
          </a:xfrm>
          <a:prstGeom prst="wedgeRoundRectCallout">
            <a:avLst>
              <a:gd name="adj1" fmla="val 8923"/>
              <a:gd name="adj2" fmla="val -87622"/>
              <a:gd name="adj3" fmla="val 16667"/>
            </a:avLst>
          </a:prstGeom>
          <a:solidFill>
            <a:srgbClr val="F0E7E4"/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200" b="1" dirty="0" smtClean="0">
                <a:latin typeface="Arial Narrow" pitchFamily="34" charset="0"/>
              </a:rPr>
              <a:t>Батько завжди на День Перемоги з гордістю надівав свої нагороди і для нього це було свято!</a:t>
            </a:r>
            <a:endParaRPr lang="ru-RU" sz="1200" b="1" dirty="0"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3140968"/>
            <a:ext cx="136815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200" b="1" dirty="0" smtClean="0"/>
              <a:t>09.05.1979 р.</a:t>
            </a:r>
            <a:endParaRPr lang="ru-RU" sz="1200" b="1" dirty="0"/>
          </a:p>
        </p:txBody>
      </p:sp>
      <p:pic>
        <p:nvPicPr>
          <p:cNvPr id="7" name="Рисунок 6"/>
          <p:cNvPicPr/>
          <p:nvPr/>
        </p:nvPicPr>
        <p:blipFill>
          <a:blip r:embed="rId5" cstate="print"/>
          <a:srcRect l="24000" t="26601" r="38000" b="40938"/>
          <a:stretch>
            <a:fillRect/>
          </a:stretch>
        </p:blipFill>
        <p:spPr bwMode="auto">
          <a:xfrm>
            <a:off x="6444208" y="4653136"/>
            <a:ext cx="237626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04248" y="6237312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/>
              <a:t>Пам’ятник Перемоги у </a:t>
            </a:r>
          </a:p>
          <a:p>
            <a:r>
              <a:rPr lang="uk-UA" sz="1200" b="1" dirty="0" smtClean="0"/>
              <a:t>с. </a:t>
            </a:r>
            <a:r>
              <a:rPr lang="uk-UA" sz="1200" b="1" dirty="0" err="1" smtClean="0"/>
              <a:t>Краснівка</a:t>
            </a:r>
            <a:r>
              <a:rPr lang="uk-UA" sz="1200" b="1" dirty="0" smtClean="0"/>
              <a:t>, 2021 р.</a:t>
            </a:r>
            <a:endParaRPr lang="ru-RU" sz="1200" b="1" dirty="0"/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 l="50034" t="17399" r="23404" b="63323"/>
          <a:stretch>
            <a:fillRect/>
          </a:stretch>
        </p:blipFill>
        <p:spPr bwMode="auto">
          <a:xfrm>
            <a:off x="539552" y="4653136"/>
            <a:ext cx="5616624" cy="204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79512" y="116632"/>
            <a:ext cx="87849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75168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Прихотько</a:t>
            </a:r>
            <a:r>
              <a:rPr lang="uk-UA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(Шевчик)  Наталія Іванівна і </a:t>
            </a:r>
            <a:r>
              <a:rPr lang="uk-UA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Цуріна</a:t>
            </a:r>
            <a:r>
              <a:rPr lang="uk-UA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(Шевчик) Поліна Іванівна  </a:t>
            </a:r>
          </a:p>
          <a:p>
            <a:pPr algn="ctr"/>
            <a:r>
              <a:rPr lang="uk-UA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продовжують традицію </a:t>
            </a:r>
            <a:r>
              <a:rPr lang="uk-UA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бойківців</a:t>
            </a:r>
            <a:r>
              <a:rPr lang="uk-UA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– вишивання.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24744"/>
            <a:ext cx="3816424" cy="267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20162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 t="28121" b="16049"/>
          <a:stretch>
            <a:fillRect/>
          </a:stretch>
        </p:blipFill>
        <p:spPr bwMode="auto">
          <a:xfrm>
            <a:off x="1403648" y="4005064"/>
            <a:ext cx="61926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 l="2208" t="5674" r="10410" b="9220"/>
          <a:stretch>
            <a:fillRect/>
          </a:stretch>
        </p:blipFill>
        <p:spPr bwMode="auto">
          <a:xfrm>
            <a:off x="6804248" y="1124744"/>
            <a:ext cx="208823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188640"/>
            <a:ext cx="87849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040" y="26064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33CC"/>
                </a:solidFill>
                <a:latin typeface="Bahnschrift Condensed" pitchFamily="34" charset="0"/>
              </a:rPr>
              <a:t>Було у Вас бажання повернутися на батьківщину?</a:t>
            </a:r>
            <a:endParaRPr lang="uk-UA" sz="3200" b="1" dirty="0">
              <a:solidFill>
                <a:srgbClr val="0033CC"/>
              </a:solidFill>
              <a:latin typeface="Bahnschrift Condensed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6632"/>
            <a:ext cx="87849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836712"/>
            <a:ext cx="4536504" cy="2123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Прихотько</a:t>
            </a:r>
            <a:r>
              <a:rPr lang="uk-UA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(Шевчик)  Наталія Іванівна</a:t>
            </a:r>
          </a:p>
          <a:p>
            <a:r>
              <a:rPr lang="uk-UA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6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Мама часто згадувала про </a:t>
            </a:r>
            <a:r>
              <a:rPr lang="uk-UA" sz="1600" b="1" dirty="0" err="1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Бойківщину</a:t>
            </a:r>
            <a:r>
              <a:rPr lang="uk-UA" sz="16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, про природу, ліс. Дуже хотіла повернутися. Ми виросли вже тут, в </a:t>
            </a:r>
            <a:r>
              <a:rPr lang="uk-UA" sz="1600" b="1" dirty="0" err="1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Краснівці</a:t>
            </a:r>
            <a:r>
              <a:rPr lang="uk-UA" sz="16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, і є, звісно, бажання ще раз подивитись на батьківщину, як там все виглядає.  </a:t>
            </a:r>
          </a:p>
          <a:p>
            <a:r>
              <a:rPr lang="uk-UA" sz="16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 Зараз вже я нікуди не поїду, в мене тут діти, онуки. Я їм розповідала звідки ми родом, може вони колись і поїдуть.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836712"/>
            <a:ext cx="3744416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Шевчик Михайло Іванович</a:t>
            </a:r>
          </a:p>
          <a:p>
            <a:r>
              <a:rPr lang="uk-UA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uk-UA" sz="16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Коли був молодим, то хотілося,дуже хотілося, але не мали змоги. Щоб переїхати, потрібні гроші, а нас у батьків було п’ятеро дітей, всіх треба було на ноги піднімати. Батьки жалілися, що на заході у них були дуже добрі умови життя, а тут злидні. Сумували за домівкою.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3501008"/>
            <a:ext cx="7992888" cy="261610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b="1" dirty="0" err="1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Цуріна</a:t>
            </a:r>
            <a:r>
              <a:rPr lang="uk-UA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(Шевчик) Поліна Іванівна</a:t>
            </a:r>
          </a:p>
          <a:p>
            <a:r>
              <a:rPr lang="uk-UA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6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Так, дуже хотілося повернутися! Мама з батьком часто згадували свою домівку, сумували. Мама співала пісні, але ми були малі та не запам’ятали. </a:t>
            </a:r>
          </a:p>
          <a:p>
            <a:r>
              <a:rPr lang="uk-UA" sz="16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 Згодом батьки  перестали розповідати про горян, мабуть, звикли вже до нових умов життя. Однак видно було, що до кінця так і не прийняли нового життя.</a:t>
            </a:r>
          </a:p>
          <a:p>
            <a:r>
              <a:rPr lang="uk-UA" sz="16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 Батьки були віруючими греко-католиками, а в радянській </a:t>
            </a:r>
            <a:r>
              <a:rPr lang="uk-UA" sz="1600" b="1" dirty="0" err="1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Краснівці</a:t>
            </a:r>
            <a:r>
              <a:rPr lang="uk-UA" sz="16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церква була взагалі забороненою. Треба було приховувати своє віросповідання. Тільки в незалежній Україні побудували церкву, але вона православна. </a:t>
            </a:r>
          </a:p>
          <a:p>
            <a:r>
              <a:rPr lang="uk-UA" sz="16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Зараз вже нікуди я не поїду. Хотілося б подивитися на батьківщину, але вік та здоров’я вже не ті…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212976"/>
            <a:ext cx="878497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 b="24359"/>
          <a:stretch>
            <a:fillRect/>
          </a:stretch>
        </p:blipFill>
        <p:spPr bwMode="auto">
          <a:xfrm>
            <a:off x="323528" y="3429000"/>
            <a:ext cx="3384376" cy="308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 b="17241"/>
          <a:stretch>
            <a:fillRect/>
          </a:stretch>
        </p:blipFill>
        <p:spPr bwMode="auto">
          <a:xfrm>
            <a:off x="4860032" y="908720"/>
            <a:ext cx="381642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71600" y="6453336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/>
              <a:t>Церква у с. Сонячне, 2021 р.</a:t>
            </a:r>
            <a:endParaRPr lang="ru-RU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32040" y="908720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/>
              <a:t>Школа с. Сонячне, 2021 р.</a:t>
            </a:r>
            <a:endParaRPr lang="ru-RU" sz="1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16632"/>
            <a:ext cx="87849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51920" y="3356992"/>
            <a:ext cx="496855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smtClean="0">
                <a:solidFill>
                  <a:srgbClr val="C00000"/>
                </a:solidFill>
              </a:rPr>
              <a:t>Дацун  </a:t>
            </a:r>
            <a:r>
              <a:rPr lang="uk-UA" sz="1400" b="1" dirty="0" smtClean="0">
                <a:solidFill>
                  <a:srgbClr val="C00000"/>
                </a:solidFill>
              </a:rPr>
              <a:t>Тамара Андріївна, 1942 </a:t>
            </a:r>
            <a:r>
              <a:rPr lang="uk-UA" sz="1400" b="1" dirty="0" err="1" smtClean="0">
                <a:solidFill>
                  <a:srgbClr val="C00000"/>
                </a:solidFill>
              </a:rPr>
              <a:t>р.н</a:t>
            </a:r>
            <a:r>
              <a:rPr lang="uk-UA" sz="1400" b="1" dirty="0" smtClean="0">
                <a:solidFill>
                  <a:srgbClr val="C00000"/>
                </a:solidFill>
              </a:rPr>
              <a:t>.</a:t>
            </a:r>
            <a:endParaRPr lang="ru-RU" sz="1400" dirty="0" smtClean="0">
              <a:solidFill>
                <a:srgbClr val="C00000"/>
              </a:solidFill>
            </a:endParaRPr>
          </a:p>
          <a:p>
            <a:pPr algn="just"/>
            <a:r>
              <a:rPr lang="uk-UA" dirty="0" smtClean="0"/>
              <a:t>   </a:t>
            </a:r>
            <a:r>
              <a:rPr lang="uk-UA" sz="1400" b="1" dirty="0" smtClean="0">
                <a:latin typeface="Arial Narrow" pitchFamily="34" charset="0"/>
              </a:rPr>
              <a:t>Пам’ятаю, що приїхало дуже багато людей. Переселенців не боялися. Моїми сусідами були переселенці і ми з дітьми дружили.</a:t>
            </a:r>
            <a:endParaRPr lang="ru-RU" sz="1400" b="1" dirty="0" smtClean="0">
              <a:latin typeface="Arial Narrow" pitchFamily="34" charset="0"/>
            </a:endParaRPr>
          </a:p>
          <a:p>
            <a:pPr algn="just"/>
            <a:r>
              <a:rPr lang="uk-UA" sz="1400" b="1" dirty="0" smtClean="0">
                <a:latin typeface="Arial Narrow" pitchFamily="34" charset="0"/>
              </a:rPr>
              <a:t>    Одного разу переселенці нас дуже налякали, коли між ними почалася сварка, яка переросла у бійку. Дуже билися, палиці з забору видирали. Було страшно, а так нічого, все було гаразд.</a:t>
            </a:r>
            <a:endParaRPr lang="ru-RU" sz="1400" b="1" dirty="0" smtClean="0">
              <a:latin typeface="Arial Narrow" pitchFamily="34" charset="0"/>
            </a:endParaRPr>
          </a:p>
          <a:p>
            <a:pPr algn="just"/>
            <a:r>
              <a:rPr lang="uk-UA" sz="1400" b="1" dirty="0" smtClean="0">
                <a:latin typeface="Arial Narrow" pitchFamily="34" charset="0"/>
              </a:rPr>
              <a:t>   Згадую дуже кумедний випадок. Мені було десь 14 років, мама попросила змазати долівку (підлогу). Робили змазку з кінського навозу та соломи. Заходить сусід (переселенець) і каже: </a:t>
            </a:r>
            <a:r>
              <a:rPr lang="uk-UA" sz="1400" b="1" dirty="0" err="1" smtClean="0">
                <a:latin typeface="Arial Narrow" pitchFamily="34" charset="0"/>
              </a:rPr>
              <a:t>“Що</a:t>
            </a:r>
            <a:r>
              <a:rPr lang="uk-UA" sz="1400" b="1" dirty="0" smtClean="0">
                <a:latin typeface="Arial Narrow" pitchFamily="34" charset="0"/>
              </a:rPr>
              <a:t>, підлога пукає?” Я не зрозуміла що він каже, подумала насміхається. Потім з’ясувалося, що </a:t>
            </a:r>
            <a:r>
              <a:rPr lang="uk-UA" sz="1400" b="1" dirty="0" err="1" smtClean="0">
                <a:latin typeface="Arial Narrow" pitchFamily="34" charset="0"/>
              </a:rPr>
              <a:t>“підлога</a:t>
            </a:r>
            <a:r>
              <a:rPr lang="uk-UA" sz="1400" b="1" dirty="0" smtClean="0">
                <a:latin typeface="Arial Narrow" pitchFamily="34" charset="0"/>
              </a:rPr>
              <a:t> </a:t>
            </a:r>
            <a:r>
              <a:rPr lang="uk-UA" sz="1400" b="1" dirty="0" err="1" smtClean="0">
                <a:latin typeface="Arial Narrow" pitchFamily="34" charset="0"/>
              </a:rPr>
              <a:t>пукає”-</a:t>
            </a:r>
            <a:r>
              <a:rPr lang="uk-UA" sz="1400" b="1" dirty="0" smtClean="0">
                <a:latin typeface="Arial Narrow" pitchFamily="34" charset="0"/>
              </a:rPr>
              <a:t> це тріскається!. Часто згадували цей момент та  сміялися. </a:t>
            </a:r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908720"/>
            <a:ext cx="432048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rgbClr val="C00000"/>
                </a:solidFill>
              </a:rPr>
              <a:t>Спинка Катерина Іванівна, 1949 </a:t>
            </a:r>
            <a:r>
              <a:rPr lang="uk-UA" sz="1400" b="1" dirty="0" err="1" smtClean="0">
                <a:solidFill>
                  <a:srgbClr val="C00000"/>
                </a:solidFill>
              </a:rPr>
              <a:t>р.н</a:t>
            </a:r>
            <a:r>
              <a:rPr lang="uk-UA" sz="1400" b="1" dirty="0" smtClean="0">
                <a:solidFill>
                  <a:srgbClr val="C00000"/>
                </a:solidFill>
              </a:rPr>
              <a:t>. </a:t>
            </a:r>
          </a:p>
          <a:p>
            <a:endParaRPr lang="ru-RU" sz="1200" b="1" dirty="0" smtClean="0"/>
          </a:p>
          <a:p>
            <a:pPr algn="just"/>
            <a:r>
              <a:rPr lang="uk-UA" sz="1400" b="1" dirty="0" smtClean="0"/>
              <a:t> </a:t>
            </a:r>
            <a:r>
              <a:rPr lang="uk-UA" sz="1400" b="1" dirty="0" smtClean="0">
                <a:latin typeface="Arial Narrow" pitchFamily="34" charset="0"/>
              </a:rPr>
              <a:t>Місцеві мешканці самі були бідними, але всіляко допомагали прибулим  одягом, взуттям, їжею. Для переселенців дуже дивним були наші плодові дерева, вони ніколи не бачили абрикос. </a:t>
            </a:r>
            <a:endParaRPr lang="ru-RU" sz="1400" b="1" dirty="0" smtClean="0">
              <a:latin typeface="Arial Narrow" pitchFamily="34" charset="0"/>
            </a:endParaRPr>
          </a:p>
          <a:p>
            <a:pPr algn="just"/>
            <a:r>
              <a:rPr lang="uk-UA" sz="1400" b="1" dirty="0" smtClean="0">
                <a:latin typeface="Arial Narrow" pitchFamily="34" charset="0"/>
              </a:rPr>
              <a:t> Держава надавала їм певні пільги (безкоштовний проїзд, продовольчий пайок). Хати будували по спеціальному проекту – п’ятистінка. Дуже слідкували за тим, щоб місцеві не ображали переселенців. За порядком слідкувала і школа.</a:t>
            </a:r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60648"/>
            <a:ext cx="87129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Bahnschrift SemiBold Condensed" pitchFamily="34" charset="0"/>
                <a:cs typeface="Times New Roman" pitchFamily="18" charset="0"/>
              </a:rPr>
              <a:t>Спогади жителів с. </a:t>
            </a:r>
            <a:r>
              <a:rPr lang="uk-UA" sz="40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Bahnschrift SemiBold Condensed" pitchFamily="34" charset="0"/>
                <a:cs typeface="Times New Roman" pitchFamily="18" charset="0"/>
              </a:rPr>
              <a:t>Краснівка</a:t>
            </a:r>
            <a:r>
              <a:rPr lang="uk-UA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Bahnschrift SemiBold Condensed" pitchFamily="34" charset="0"/>
                <a:cs typeface="Times New Roman" pitchFamily="18" charset="0"/>
              </a:rPr>
              <a:t> (Сонячне)</a:t>
            </a:r>
            <a:endParaRPr lang="ru-RU" sz="4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effectLst/>
              <a:latin typeface="Bahnschrift SemiBold Condens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260648"/>
            <a:ext cx="4914900" cy="368617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76056" y="836712"/>
            <a:ext cx="370790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Відзначення 69-річчя з дня переселення людей внаслідок обміну територій між Радянським союзом та Польщею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(село Сонячне, 12.09.2019р.)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6632"/>
            <a:ext cx="87849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dn.gov.ua/storage/app/thumbnails/1c9/041/7ce/XT3F2994_820x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89040"/>
            <a:ext cx="4320480" cy="2876808"/>
          </a:xfrm>
          <a:prstGeom prst="rect">
            <a:avLst/>
          </a:prstGeom>
          <a:noFill/>
        </p:spPr>
      </p:pic>
      <p:pic>
        <p:nvPicPr>
          <p:cNvPr id="3076" name="Picture 4" descr="https://dn.gov.ua/storage/app/thumbnails/092/a1f/f23/P3090172_820x3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140968"/>
            <a:ext cx="4104456" cy="3078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75656" y="116632"/>
            <a:ext cx="59218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uk-UA" sz="4800" b="1" i="0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latin typeface="Bahnschrift SemiBold Condensed" pitchFamily="34" charset="0"/>
                <a:ea typeface="Calibri" pitchFamily="34" charset="0"/>
                <a:cs typeface="Times New Roman" pitchFamily="18" charset="0"/>
              </a:rPr>
              <a:t>Актуальність вибраної теми</a:t>
            </a:r>
            <a:endParaRPr lang="ru-RU" sz="4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effectLst/>
              <a:latin typeface="Bahnschrift SemiBold Condensed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0"/>
            <a:ext cx="87849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51520" y="836712"/>
            <a:ext cx="8568952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Тема дослідження є актуальною і по сьогодення. Довгий час на узбіччі історії залишалися події 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депортаційних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процесів повоєнних років як військово-політичні акції комуністичної влади та злочин проти українців.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У 2021 році Україна відзначає 70-роковини трагедії депортації українців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0033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Бойківщини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під назвою «Акція-51».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Акція розпочалася 13 червня 1951 р. і тривала 126 днів.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Раптова зміна місця мешкання і звичного оточення назавжди стала для населення стресом, лихом, горем і унеможливило повернення на батьківщину.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Виселення  з подальшим розселенням у східних та південних  областях України, віддалених від місць колишнього мешкання, призвело до незворотної втрати багатьох елементів неповторної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субетнічної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культури.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Зі смертю старших людей зникають образи, особливості ландшафту, побуту, які горянин століттями опоетизовували у своєму фольклорі. Відходять у небуття традиції, обряди, говірка мешканців західної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Бойківщини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, що за своєю архаїчністю та розмаїтістю є безцінним скарбом.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latin typeface="Arial Narrow" pitchFamily="34" charset="0"/>
              </a:rPr>
              <a:t>Саме тому актуальність обраної теми полягає в спробі об’єктивно, не заангажовано дослідити дії радянських керманичів та наслідки тодішніх рішень щодо переселення людей.</a:t>
            </a:r>
            <a:endParaRPr lang="ru-RU" sz="2000" b="1" dirty="0" smtClean="0">
              <a:latin typeface="Arial Narrow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4737" b="23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7504" y="764704"/>
            <a:ext cx="889349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uk-UA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Працюючи над темою,  передовсім хотіли  представити не лише  картину виселення і її наслідки, але й погляди нащадків переселенців на те, як вони оцінюють подію, що 70 років тому докорінно змінила їхнє життя.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Переселення жителів  </a:t>
            </a:r>
            <a:r>
              <a:rPr kumimoji="0" lang="uk-UA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Дрогобиччини</a:t>
            </a:r>
            <a:r>
              <a:rPr kumimoji="0" lang="uk-UA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у 1951 році обернулося для них великою трагедією. Людей зривали зі своїх споконвічних, обжитих місць і вивозили в несприятливі для горян спекотні райони південно-східних областей.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Більшість людей залишалася вкрай незадоволеною переселенням. Вони висловлювали обурення, впадали у відчай. Після усвідомлення невідворотності виселення,  люди не полишали надії, що ще повернуться в рідні села. Спогади свідчать, що ця думка була чи не єдиною, яка ще могла підбадьорити.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Не менш вражаючою є бездушність і черствість у ставленні до людей, яка </a:t>
            </a:r>
            <a:r>
              <a:rPr kumimoji="0" lang="uk-UA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прослідковується</a:t>
            </a:r>
            <a:r>
              <a:rPr kumimoji="0" lang="uk-UA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в усьому комплексі </a:t>
            </a:r>
            <a:r>
              <a:rPr kumimoji="0" lang="uk-UA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депортаційних</a:t>
            </a:r>
            <a:r>
              <a:rPr kumimoji="0" lang="uk-UA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заходів.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Незважаючи на всі тяготи , переселенцям вдалося адаптуватися в нових умовах, виховати дітей. З часом чужа земля стала рідною,   але на сході країни вони залишаються «</a:t>
            </a:r>
            <a:r>
              <a:rPr kumimoji="0" lang="uk-UA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западенці</a:t>
            </a:r>
            <a:r>
              <a:rPr kumimoji="0" lang="uk-UA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», а на заході  - «москалі». </a:t>
            </a:r>
            <a:r>
              <a:rPr lang="uk-UA" b="1" i="1" dirty="0" smtClean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Так і живуть вже 70 років на рідній чужині…</a:t>
            </a:r>
            <a:endParaRPr kumimoji="0" lang="uk-UA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59832" y="188640"/>
            <a:ext cx="306205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uk-UA" sz="4800" b="1" i="0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  <a:latin typeface="Bahnschrift SemiBold Condensed" pitchFamily="34" charset="0"/>
                <a:ea typeface="Calibri" pitchFamily="34" charset="0"/>
                <a:cs typeface="Times New Roman" pitchFamily="18" charset="0"/>
              </a:rPr>
              <a:t>ВИСНОВОК</a:t>
            </a:r>
            <a:endParaRPr lang="ru-RU" sz="4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effectLst/>
              <a:latin typeface="Bahnschrift SemiBold Condensed" pitchFamily="34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5400000">
            <a:off x="7946664" y="1710520"/>
            <a:ext cx="50405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5400000">
            <a:off x="8018672" y="2934656"/>
            <a:ext cx="50405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8090680" y="4230800"/>
            <a:ext cx="50405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8090680" y="5166904"/>
            <a:ext cx="50405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 descr="https://krystynopol.info/wp-content/uploads/2020/02/85093193_2457120617874936_674189834020978688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3005209" cy="439117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419872" y="5661248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1400" dirty="0" smtClean="0"/>
              <a:t>Електронний ресурс: </a:t>
            </a:r>
            <a:r>
              <a:rPr lang="ru-RU" sz="1400" dirty="0" err="1" smtClean="0">
                <a:hlinkClick r:id="rId3"/>
              </a:rPr>
              <a:t>Сім</a:t>
            </a:r>
            <a:r>
              <a:rPr lang="ru-RU" sz="1400" dirty="0" smtClean="0">
                <a:hlinkClick r:id="rId3"/>
              </a:rPr>
              <a:t> </a:t>
            </a:r>
            <a:r>
              <a:rPr lang="ru-RU" sz="1400" dirty="0" err="1" smtClean="0">
                <a:hlinkClick r:id="rId3"/>
              </a:rPr>
              <a:t>тисяч</a:t>
            </a:r>
            <a:r>
              <a:rPr lang="ru-RU" sz="1400" dirty="0" smtClean="0">
                <a:hlinkClick r:id="rId3"/>
              </a:rPr>
              <a:t> </a:t>
            </a:r>
            <a:r>
              <a:rPr lang="ru-RU" sz="1400" dirty="0" err="1" smtClean="0">
                <a:hlinkClick r:id="rId3"/>
              </a:rPr>
              <a:t>депортованих</a:t>
            </a:r>
            <a:r>
              <a:rPr lang="ru-RU" sz="1400" dirty="0" smtClean="0">
                <a:hlinkClick r:id="rId3"/>
              </a:rPr>
              <a:t> родин: </a:t>
            </a:r>
            <a:r>
              <a:rPr lang="ru-RU" sz="1400" dirty="0" err="1" smtClean="0">
                <a:hlinkClick r:id="rId3"/>
              </a:rPr>
              <a:t>опублікували</a:t>
            </a:r>
            <a:r>
              <a:rPr lang="ru-RU" sz="1400" dirty="0" smtClean="0">
                <a:hlinkClick r:id="rId3"/>
              </a:rPr>
              <a:t> </a:t>
            </a:r>
            <a:r>
              <a:rPr lang="ru-RU" sz="1400" dirty="0" err="1" smtClean="0">
                <a:hlinkClick r:id="rId3"/>
              </a:rPr>
              <a:t>документи</a:t>
            </a:r>
            <a:r>
              <a:rPr lang="ru-RU" sz="1400" dirty="0" smtClean="0">
                <a:hlinkClick r:id="rId3"/>
              </a:rPr>
              <a:t> про «Акцію-51» (</a:t>
            </a:r>
            <a:r>
              <a:rPr lang="ru-RU" sz="1400" dirty="0" err="1" smtClean="0">
                <a:hlinkClick r:id="rId3"/>
              </a:rPr>
              <a:t>cdvr.org.ua</a:t>
            </a:r>
            <a:r>
              <a:rPr lang="ru-RU" sz="1400" dirty="0" smtClean="0">
                <a:hlinkClick r:id="rId3"/>
              </a:rPr>
              <a:t>)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4005064"/>
            <a:ext cx="55446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1400" dirty="0" smtClean="0"/>
              <a:t>Електронний ресурс: </a:t>
            </a:r>
            <a:r>
              <a:rPr lang="ru-RU" sz="1400" dirty="0" err="1" smtClean="0">
                <a:hlinkClick r:id="rId4"/>
              </a:rPr>
              <a:t>Депортація</a:t>
            </a:r>
            <a:r>
              <a:rPr lang="ru-RU" sz="1400" dirty="0" smtClean="0">
                <a:hlinkClick r:id="rId4"/>
              </a:rPr>
              <a:t> </a:t>
            </a:r>
            <a:r>
              <a:rPr lang="ru-RU" sz="1400" dirty="0" err="1" smtClean="0">
                <a:hlinkClick r:id="rId4"/>
              </a:rPr>
              <a:t>західних</a:t>
            </a:r>
            <a:r>
              <a:rPr lang="ru-RU" sz="1400" dirty="0" smtClean="0">
                <a:hlinkClick r:id="rId4"/>
              </a:rPr>
              <a:t> </a:t>
            </a:r>
            <a:r>
              <a:rPr lang="ru-RU" sz="1400" dirty="0" err="1" smtClean="0">
                <a:hlinkClick r:id="rId4"/>
              </a:rPr>
              <a:t>українців</a:t>
            </a:r>
            <a:r>
              <a:rPr lang="ru-RU" sz="1400" dirty="0" smtClean="0">
                <a:hlinkClick r:id="rId4"/>
              </a:rPr>
              <a:t> — </a:t>
            </a:r>
            <a:r>
              <a:rPr lang="ru-RU" sz="1400" dirty="0" err="1" smtClean="0">
                <a:hlinkClick r:id="rId4"/>
              </a:rPr>
              <a:t>сімсот</a:t>
            </a:r>
            <a:r>
              <a:rPr lang="ru-RU" sz="1400" dirty="0" smtClean="0">
                <a:hlinkClick r:id="rId4"/>
              </a:rPr>
              <a:t> </a:t>
            </a:r>
            <a:r>
              <a:rPr lang="ru-RU" sz="1400" dirty="0" err="1" smtClean="0">
                <a:hlinkClick r:id="rId4"/>
              </a:rPr>
              <a:t>тисяч</a:t>
            </a:r>
            <a:r>
              <a:rPr lang="ru-RU" sz="1400" dirty="0" smtClean="0">
                <a:hlinkClick r:id="rId4"/>
              </a:rPr>
              <a:t> </a:t>
            </a:r>
            <a:r>
              <a:rPr lang="ru-RU" sz="1400" dirty="0" err="1" smtClean="0">
                <a:hlinkClick r:id="rId4"/>
              </a:rPr>
              <a:t>українців</a:t>
            </a:r>
            <a:r>
              <a:rPr lang="ru-RU" sz="1400" dirty="0" smtClean="0">
                <a:hlinkClick r:id="rId4"/>
              </a:rPr>
              <a:t> </a:t>
            </a:r>
            <a:r>
              <a:rPr lang="ru-RU" sz="1400" dirty="0" err="1" smtClean="0">
                <a:hlinkClick r:id="rId4"/>
              </a:rPr>
              <a:t>позбавили</a:t>
            </a:r>
            <a:r>
              <a:rPr lang="ru-RU" sz="1400" dirty="0" smtClean="0">
                <a:hlinkClick r:id="rId4"/>
              </a:rPr>
              <a:t> </a:t>
            </a:r>
            <a:r>
              <a:rPr lang="ru-RU" sz="1400" dirty="0" err="1" smtClean="0">
                <a:hlinkClick r:id="rId4"/>
              </a:rPr>
              <a:t>домівок</a:t>
            </a:r>
            <a:r>
              <a:rPr lang="ru-RU" sz="1400" dirty="0" smtClean="0">
                <a:hlinkClick r:id="rId4"/>
              </a:rPr>
              <a:t> — </a:t>
            </a:r>
            <a:r>
              <a:rPr lang="ru-RU" sz="1400" dirty="0" err="1" smtClean="0">
                <a:hlinkClick r:id="rId4"/>
              </a:rPr>
              <a:t>В’ятрович</a:t>
            </a:r>
            <a:r>
              <a:rPr lang="ru-RU" sz="1400" dirty="0" smtClean="0">
                <a:hlinkClick r:id="rId4"/>
              </a:rPr>
              <a:t> - </a:t>
            </a:r>
            <a:r>
              <a:rPr lang="ru-RU" sz="1400" dirty="0" err="1" smtClean="0">
                <a:hlinkClick r:id="rId4"/>
              </a:rPr>
              <a:t>Політика</a:t>
            </a:r>
            <a:r>
              <a:rPr lang="ru-RU" sz="1400" dirty="0" smtClean="0">
                <a:hlinkClick r:id="rId4"/>
              </a:rPr>
              <a:t> - </a:t>
            </a:r>
            <a:r>
              <a:rPr lang="en-US" sz="1400" dirty="0" smtClean="0">
                <a:hlinkClick r:id="rId4"/>
              </a:rPr>
              <a:t>TCH.ua (tsn.ua)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19872" y="4797152"/>
            <a:ext cx="55446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1400" dirty="0" smtClean="0"/>
              <a:t>Електронний ресурс: </a:t>
            </a:r>
            <a:r>
              <a:rPr lang="ru-RU" sz="1400" dirty="0" smtClean="0">
                <a:hlinkClick r:id="rId5"/>
              </a:rPr>
              <a:t>Як </a:t>
            </a:r>
            <a:r>
              <a:rPr lang="ru-RU" sz="1400" dirty="0" err="1" smtClean="0">
                <a:hlinkClick r:id="rId5"/>
              </a:rPr>
              <a:t>Польща</a:t>
            </a:r>
            <a:r>
              <a:rPr lang="ru-RU" sz="1400" dirty="0" smtClean="0">
                <a:hlinkClick r:id="rId5"/>
              </a:rPr>
              <a:t> </a:t>
            </a:r>
            <a:r>
              <a:rPr lang="ru-RU" sz="1400" dirty="0" err="1" smtClean="0">
                <a:hlinkClick r:id="rId5"/>
              </a:rPr>
              <a:t>і</a:t>
            </a:r>
            <a:r>
              <a:rPr lang="ru-RU" sz="1400" dirty="0" smtClean="0">
                <a:hlinkClick r:id="rId5"/>
              </a:rPr>
              <a:t> СРСР </a:t>
            </a:r>
            <a:r>
              <a:rPr lang="ru-RU" sz="1400" dirty="0" err="1" smtClean="0">
                <a:hlinkClick r:id="rId5"/>
              </a:rPr>
              <a:t>обмінялися</a:t>
            </a:r>
            <a:r>
              <a:rPr lang="ru-RU" sz="1400" dirty="0" smtClean="0">
                <a:hlinkClick r:id="rId5"/>
              </a:rPr>
              <a:t> </a:t>
            </a:r>
            <a:r>
              <a:rPr lang="ru-RU" sz="1400" dirty="0" err="1" smtClean="0">
                <a:hlinkClick r:id="rId5"/>
              </a:rPr>
              <a:t>територіями</a:t>
            </a:r>
            <a:r>
              <a:rPr lang="ru-RU" sz="1400" dirty="0" smtClean="0">
                <a:hlinkClick r:id="rId5"/>
              </a:rPr>
              <a:t> у 1951 </a:t>
            </a:r>
            <a:r>
              <a:rPr lang="ru-RU" sz="1400" dirty="0" err="1" smtClean="0">
                <a:hlinkClick r:id="rId5"/>
              </a:rPr>
              <a:t>році</a:t>
            </a:r>
            <a:r>
              <a:rPr lang="ru-RU" sz="1400" dirty="0" smtClean="0">
                <a:hlinkClick r:id="rId5"/>
              </a:rPr>
              <a:t> – </a:t>
            </a:r>
            <a:r>
              <a:rPr lang="ru-RU" sz="1400" dirty="0" err="1" smtClean="0">
                <a:hlinkClick r:id="rId5"/>
              </a:rPr>
              <a:t>Туристичний</a:t>
            </a:r>
            <a:r>
              <a:rPr lang="ru-RU" sz="1400" dirty="0" smtClean="0">
                <a:hlinkClick r:id="rId5"/>
              </a:rPr>
              <a:t> портал Червонограда (</a:t>
            </a:r>
            <a:r>
              <a:rPr lang="ru-RU" sz="1400" dirty="0" err="1" smtClean="0">
                <a:hlinkClick r:id="rId5"/>
              </a:rPr>
              <a:t>krystynopol.info</a:t>
            </a:r>
            <a:r>
              <a:rPr lang="ru-RU" sz="1400" dirty="0" smtClean="0">
                <a:hlinkClick r:id="rId5"/>
              </a:rPr>
              <a:t>)</a:t>
            </a:r>
            <a:endParaRPr lang="ru-RU" sz="1400" dirty="0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419872" y="3249270"/>
            <a:ext cx="54726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uk-UA" sz="1400" dirty="0" smtClean="0"/>
              <a:t>Дані про понад 7000 депортованих родин із Польщі під час «Акції-51»/Електронний ресурс: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6"/>
              </a:rPr>
              <a:t>https://www.radiosvoboda.org/a/news-aktsia-51-arkhiv/31104336.html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347864" y="1052736"/>
            <a:ext cx="56521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200" dirty="0" err="1" smtClean="0"/>
              <a:t>Кляшторна</a:t>
            </a:r>
            <a:r>
              <a:rPr lang="ru-RU" sz="1200" dirty="0" smtClean="0"/>
              <a:t>, Наталя </a:t>
            </a:r>
            <a:r>
              <a:rPr lang="ru-RU" sz="1200" dirty="0" err="1" smtClean="0"/>
              <a:t>Онуфріївна</a:t>
            </a:r>
            <a:r>
              <a:rPr lang="ru-RU" sz="1200" dirty="0" smtClean="0"/>
              <a:t>.</a:t>
            </a:r>
          </a:p>
          <a:p>
            <a:r>
              <a:rPr lang="ru-RU" sz="1200" b="1" dirty="0" smtClean="0"/>
              <a:t>Акція-51. </a:t>
            </a:r>
            <a:r>
              <a:rPr lang="ru-RU" sz="1200" b="1" dirty="0" err="1" smtClean="0"/>
              <a:t>Останні</a:t>
            </a:r>
            <a:r>
              <a:rPr lang="ru-RU" sz="1200" b="1" dirty="0" smtClean="0"/>
              <a:t> </a:t>
            </a:r>
            <a:r>
              <a:rPr lang="ru-RU" sz="1200" b="1" dirty="0" err="1" smtClean="0"/>
              <a:t>свідки</a:t>
            </a:r>
            <a:r>
              <a:rPr lang="ru-RU" sz="1200" dirty="0" smtClean="0"/>
              <a:t> / Наталя </a:t>
            </a:r>
            <a:r>
              <a:rPr lang="ru-RU" sz="1200" dirty="0" err="1" smtClean="0"/>
              <a:t>Кляшторна</a:t>
            </a:r>
            <a:r>
              <a:rPr lang="ru-RU" sz="1200" dirty="0" smtClean="0"/>
              <a:t>. – </a:t>
            </a:r>
            <a:r>
              <a:rPr lang="ru-RU" sz="1200" dirty="0" err="1" smtClean="0"/>
              <a:t>Вінниця</a:t>
            </a:r>
            <a:r>
              <a:rPr lang="ru-RU" sz="1200" dirty="0" smtClean="0"/>
              <a:t>: ДП "ДКФ", </a:t>
            </a:r>
            <a:r>
              <a:rPr lang="ru-RU" sz="1200" b="1" dirty="0" smtClean="0"/>
              <a:t>2006</a:t>
            </a:r>
            <a:r>
              <a:rPr lang="ru-RU" sz="1200" dirty="0" smtClean="0"/>
              <a:t>. – 231 </a:t>
            </a:r>
            <a:r>
              <a:rPr lang="ru-RU" sz="1200" dirty="0" err="1" smtClean="0"/>
              <a:t>c</a:t>
            </a:r>
            <a:r>
              <a:rPr lang="ru-RU" sz="1200" dirty="0" smtClean="0"/>
              <a:t>. : </a:t>
            </a:r>
            <a:r>
              <a:rPr lang="ru-RU" sz="1200" dirty="0" err="1" smtClean="0"/>
              <a:t>іл</a:t>
            </a:r>
            <a:r>
              <a:rPr lang="ru-RU" sz="1200" dirty="0" smtClean="0"/>
              <a:t>.</a:t>
            </a:r>
            <a:r>
              <a:rPr lang="uk-UA" sz="1200" dirty="0" smtClean="0"/>
              <a:t> /Електронний ресурс: </a:t>
            </a:r>
            <a:endParaRPr lang="ru-RU" sz="120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7"/>
              </a:rPr>
              <a:t>http://irbis-nbuv.gov.ua/cgi-bin/ua/elib.exe?Z21ID=&amp;I21DBN=UKRLIB&amp;P21DBN=UKRLIB&amp;S21STN=1&amp;S21REF=10&amp;S21FMT=online_book&amp;C21COM=S&amp;S21CNR=20&amp;S21P01=0&amp;S21P02=0&amp;S21P03=FF=&amp;S21STR=ukr0001317</a:t>
            </a:r>
            <a:endParaRPr kumimoji="0" lang="uk-UA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88640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Bahnschrift SemiBold Condensed" pitchFamily="34" charset="0"/>
                <a:cs typeface="Times New Roman" pitchFamily="18" charset="0"/>
              </a:rPr>
              <a:t>Список використаних ресурсів</a:t>
            </a:r>
            <a:endParaRPr lang="ru-RU" sz="4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  <a:effectLst/>
              <a:latin typeface="Bahnschrift SemiBold Condensed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9872" y="2492896"/>
            <a:ext cx="55446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uk-UA" sz="1400" dirty="0" smtClean="0"/>
              <a:t>Електронний ресурс: </a:t>
            </a:r>
            <a:r>
              <a:rPr lang="ru-RU" sz="1400" dirty="0" smtClean="0">
                <a:hlinkClick r:id="rId8"/>
              </a:rPr>
              <a:t>На </a:t>
            </a:r>
            <a:r>
              <a:rPr lang="ru-RU" sz="1400" dirty="0" err="1" smtClean="0">
                <a:hlinkClick r:id="rId8"/>
              </a:rPr>
              <a:t>Донеччині</a:t>
            </a:r>
            <a:r>
              <a:rPr lang="ru-RU" sz="1400" dirty="0" smtClean="0">
                <a:hlinkClick r:id="rId8"/>
              </a:rPr>
              <a:t> </a:t>
            </a:r>
            <a:r>
              <a:rPr lang="ru-RU" sz="1400" dirty="0" err="1" smtClean="0">
                <a:hlinkClick r:id="rId8"/>
              </a:rPr>
              <a:t>вшанували</a:t>
            </a:r>
            <a:r>
              <a:rPr lang="ru-RU" sz="1400" dirty="0" smtClean="0">
                <a:hlinkClick r:id="rId8"/>
              </a:rPr>
              <a:t> </a:t>
            </a:r>
            <a:r>
              <a:rPr lang="ru-RU" sz="1400" dirty="0" err="1" smtClean="0">
                <a:hlinkClick r:id="rId8"/>
              </a:rPr>
              <a:t>пам’ять</a:t>
            </a:r>
            <a:r>
              <a:rPr lang="ru-RU" sz="1400" dirty="0" smtClean="0">
                <a:hlinkClick r:id="rId8"/>
              </a:rPr>
              <a:t> </a:t>
            </a:r>
            <a:r>
              <a:rPr lang="ru-RU" sz="1400" dirty="0" err="1" smtClean="0">
                <a:hlinkClick r:id="rId8"/>
              </a:rPr>
              <a:t>українців-жертв</a:t>
            </a:r>
            <a:r>
              <a:rPr lang="ru-RU" sz="1400" dirty="0" smtClean="0">
                <a:hlinkClick r:id="rId8"/>
              </a:rPr>
              <a:t> </a:t>
            </a:r>
            <a:r>
              <a:rPr lang="ru-RU" sz="1400" dirty="0" err="1" smtClean="0">
                <a:hlinkClick r:id="rId8"/>
              </a:rPr>
              <a:t>примусової</a:t>
            </a:r>
            <a:r>
              <a:rPr lang="ru-RU" sz="1400" dirty="0" smtClean="0">
                <a:hlinkClick r:id="rId8"/>
              </a:rPr>
              <a:t> </a:t>
            </a:r>
            <a:r>
              <a:rPr lang="ru-RU" sz="1400" dirty="0" err="1" smtClean="0">
                <a:hlinkClick r:id="rId8"/>
              </a:rPr>
              <a:t>депортації</a:t>
            </a:r>
            <a:r>
              <a:rPr lang="ru-RU" sz="1400" dirty="0" smtClean="0">
                <a:hlinkClick r:id="rId8"/>
              </a:rPr>
              <a:t> | </a:t>
            </a:r>
            <a:r>
              <a:rPr lang="ru-RU" sz="1400" dirty="0" err="1" smtClean="0">
                <a:hlinkClick r:id="rId8"/>
              </a:rPr>
              <a:t>Донецька</a:t>
            </a:r>
            <a:r>
              <a:rPr lang="ru-RU" sz="1400" dirty="0" smtClean="0">
                <a:hlinkClick r:id="rId8"/>
              </a:rPr>
              <a:t> </a:t>
            </a:r>
            <a:r>
              <a:rPr lang="ru-RU" sz="1400" dirty="0" err="1" smtClean="0">
                <a:hlinkClick r:id="rId8"/>
              </a:rPr>
              <a:t>Обласна</a:t>
            </a:r>
            <a:r>
              <a:rPr lang="ru-RU" sz="1400" dirty="0" smtClean="0">
                <a:hlinkClick r:id="rId8"/>
              </a:rPr>
              <a:t> </a:t>
            </a:r>
            <a:r>
              <a:rPr lang="ru-RU" sz="1400" dirty="0" err="1" smtClean="0">
                <a:hlinkClick r:id="rId8"/>
              </a:rPr>
              <a:t>Державна</a:t>
            </a:r>
            <a:r>
              <a:rPr lang="ru-RU" sz="1400" dirty="0" smtClean="0">
                <a:hlinkClick r:id="rId8"/>
              </a:rPr>
              <a:t> </a:t>
            </a:r>
            <a:r>
              <a:rPr lang="ru-RU" sz="1400" dirty="0" err="1" smtClean="0">
                <a:hlinkClick r:id="rId8"/>
              </a:rPr>
              <a:t>адміністрація</a:t>
            </a:r>
            <a:r>
              <a:rPr lang="ru-RU" sz="1400" dirty="0" smtClean="0">
                <a:hlinkClick r:id="rId8"/>
              </a:rPr>
              <a:t> (</a:t>
            </a:r>
            <a:r>
              <a:rPr lang="en-US" sz="1400" dirty="0" smtClean="0">
                <a:hlinkClick r:id="rId8"/>
              </a:rPr>
              <a:t>dn.gov.ua)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sz="half" idx="1"/>
          </p:nvPr>
        </p:nvSpPr>
        <p:spPr bwMode="auto">
          <a:xfrm>
            <a:off x="251520" y="1484784"/>
            <a:ext cx="419824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дізнатися та задокументувати факти про депортацію західних українців, умови життя в місцях</a:t>
            </a:r>
            <a:r>
              <a:rPr kumimoji="0" lang="uk-UA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переселення, цікаві подробиці  із життя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департованих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з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Бойківщини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, в наслідок проведеної «Акції -51», взявши за основу формат інтерв’ю з нащадками  тієї епохи.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Респонденти: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Шевчик Михайло Іванович (1949 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р.н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.),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Приходько (Шевчик) Наталія Іванівна (1951 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р.н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.),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Цуріна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(Шевчик) Поліна Іванівна           (1955 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р.н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.)</a:t>
            </a:r>
            <a:endParaRPr kumimoji="0" lang="uk-UA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sz="half" idx="2"/>
          </p:nvPr>
        </p:nvSpPr>
        <p:spPr bwMode="auto">
          <a:xfrm>
            <a:off x="4800600" y="1357973"/>
            <a:ext cx="40386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відновити історичні події на прикладі  спогадів сім’ї Шевчик;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зібрати інформацію про маловідому сторінку історії депортації у 1951 р.;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з’ясувати, як адаптувалися люди в суспільстві протилежної ментальності;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вшанувати культурну спадщину депортованих українців.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  <a:latin typeface="Arial Narrow" pitchFamily="34" charset="0"/>
              </a:rPr>
              <a:t>Мета                     Завдання</a:t>
            </a:r>
            <a:endParaRPr lang="ru-RU" sz="44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052736"/>
            <a:ext cx="2362200" cy="4144963"/>
          </a:xfrm>
        </p:spPr>
        <p:txBody>
          <a:bodyPr>
            <a:normAutofit fontScale="77500" lnSpcReduction="20000"/>
          </a:bodyPr>
          <a:lstStyle/>
          <a:p>
            <a:pPr fontAlgn="t"/>
            <a:r>
              <a:rPr lang="uk-UA" sz="2600" b="1" dirty="0" err="1" smtClean="0">
                <a:solidFill>
                  <a:schemeClr val="tx1"/>
                </a:solidFill>
                <a:latin typeface="Arial Narrow" pitchFamily="34" charset="0"/>
              </a:rPr>
              <a:t>“Вирівнювання”</a:t>
            </a:r>
            <a:r>
              <a:rPr lang="uk-UA" sz="2600" b="1" dirty="0" smtClean="0">
                <a:solidFill>
                  <a:schemeClr val="tx1"/>
                </a:solidFill>
                <a:latin typeface="Arial Narrow" pitchFamily="34" charset="0"/>
              </a:rPr>
              <a:t> державного кордону між СРСР і РП: </a:t>
            </a:r>
          </a:p>
          <a:p>
            <a:pPr fontAlgn="t">
              <a:buFont typeface="Wingdings" pitchFamily="2" charset="2"/>
              <a:buChar char="Ø"/>
            </a:pPr>
            <a:r>
              <a:rPr lang="uk-UA" sz="2100" b="1" dirty="0" smtClean="0">
                <a:solidFill>
                  <a:schemeClr val="tx1"/>
                </a:solidFill>
                <a:latin typeface="Arial Narrow" pitchFamily="34" charset="0"/>
              </a:rPr>
              <a:t>більшість сіл </a:t>
            </a:r>
            <a:r>
              <a:rPr lang="uk-UA" sz="2100" b="1" dirty="0" err="1" smtClean="0">
                <a:solidFill>
                  <a:schemeClr val="tx1"/>
                </a:solidFill>
                <a:latin typeface="Arial Narrow" pitchFamily="34" charset="0"/>
              </a:rPr>
              <a:t>Нижньоустрицького</a:t>
            </a:r>
            <a:r>
              <a:rPr lang="uk-UA" sz="2100" b="1" dirty="0" smtClean="0">
                <a:solidFill>
                  <a:schemeClr val="tx1"/>
                </a:solidFill>
                <a:latin typeface="Arial Narrow" pitchFamily="34" charset="0"/>
              </a:rPr>
              <a:t>, частина Хирівського, </a:t>
            </a:r>
            <a:r>
              <a:rPr lang="uk-UA" sz="2100" b="1" dirty="0" err="1" smtClean="0">
                <a:solidFill>
                  <a:schemeClr val="tx1"/>
                </a:solidFill>
                <a:latin typeface="Arial Narrow" pitchFamily="34" charset="0"/>
              </a:rPr>
              <a:t>Стрілківського</a:t>
            </a:r>
            <a:r>
              <a:rPr lang="uk-UA" sz="2100" b="1" dirty="0" smtClean="0">
                <a:solidFill>
                  <a:schemeClr val="tx1"/>
                </a:solidFill>
                <a:latin typeface="Arial Narrow" pitchFamily="34" charset="0"/>
              </a:rPr>
              <a:t> районів і містечка Нижні </a:t>
            </a:r>
            <a:r>
              <a:rPr lang="uk-UA" sz="2100" b="1" dirty="0" err="1" smtClean="0">
                <a:solidFill>
                  <a:schemeClr val="tx1"/>
                </a:solidFill>
                <a:latin typeface="Arial Narrow" pitchFamily="34" charset="0"/>
              </a:rPr>
              <a:t>Устрики</a:t>
            </a:r>
            <a:r>
              <a:rPr lang="uk-UA" sz="2100" b="1" dirty="0" smtClean="0">
                <a:solidFill>
                  <a:schemeClr val="tx1"/>
                </a:solidFill>
                <a:latin typeface="Arial Narrow" pitchFamily="34" charset="0"/>
              </a:rPr>
              <a:t> Дрогобицької області були виселені  у колгоспи Миколаївської, Одеської,                      Сталінської (Донецької) та Херсонської областей .  </a:t>
            </a:r>
          </a:p>
          <a:p>
            <a:pPr algn="ctr" fontAlgn="t">
              <a:buFont typeface="Wingdings" pitchFamily="2" charset="2"/>
              <a:buChar char="Ø"/>
            </a:pPr>
            <a:r>
              <a:rPr lang="uk-UA" sz="2100" b="1" dirty="0" smtClean="0">
                <a:solidFill>
                  <a:schemeClr val="tx1"/>
                </a:solidFill>
                <a:latin typeface="Arial Narrow" pitchFamily="34" charset="0"/>
              </a:rPr>
              <a:t>Загальна кількість </a:t>
            </a:r>
            <a:r>
              <a:rPr lang="uk-UA" sz="2100" b="1" dirty="0" err="1" smtClean="0">
                <a:solidFill>
                  <a:schemeClr val="tx1"/>
                </a:solidFill>
                <a:latin typeface="Arial Narrow" pitchFamily="34" charset="0"/>
              </a:rPr>
              <a:t>департованих</a:t>
            </a:r>
            <a:r>
              <a:rPr lang="uk-UA" sz="2100" b="1" dirty="0" smtClean="0">
                <a:solidFill>
                  <a:schemeClr val="tx1"/>
                </a:solidFill>
                <a:latin typeface="Arial Narrow" pitchFamily="34" charset="0"/>
              </a:rPr>
              <a:t> складає                33  тисячі людей.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3131840" y="1556792"/>
            <a:ext cx="5638800" cy="4536504"/>
          </a:xfrm>
        </p:spPr>
        <p:txBody>
          <a:bodyPr/>
          <a:lstStyle/>
          <a:p>
            <a:pPr lvl="0"/>
            <a:r>
              <a:rPr lang="uk-UA" sz="28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15 лютого 1951 року Радянський Союз та Польська Народна Республіка уклали договір про обмін прикордонними територіями. </a:t>
            </a:r>
          </a:p>
          <a:p>
            <a:pPr lvl="0"/>
            <a:r>
              <a:rPr lang="uk-UA" sz="2800" b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Таке рішення аргументували економічними інтересами двох держав: Польща потребувала територій із запасами нафти та газу, СРСР – вугільних родовищ. </a:t>
            </a:r>
            <a:endParaRPr lang="uk-UA" sz="3600" b="1" dirty="0" smtClean="0">
              <a:latin typeface="Arial Narrow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347864" y="332656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60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АКЦІЯ- 51 </a:t>
            </a:r>
            <a:endParaRPr lang="ru-RU" sz="6000" b="1" cap="all" dirty="0">
              <a:ln w="0">
                <a:solidFill>
                  <a:schemeClr val="tx1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b="2345"/>
          <a:stretch>
            <a:fillRect/>
          </a:stretch>
        </p:blipFill>
        <p:spPr bwMode="auto">
          <a:xfrm>
            <a:off x="179512" y="5157192"/>
            <a:ext cx="273630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31893" t="32200" r="34639" b="24401"/>
          <a:stretch>
            <a:fillRect/>
          </a:stretch>
        </p:blipFill>
        <p:spPr bwMode="auto">
          <a:xfrm>
            <a:off x="179512" y="116632"/>
            <a:ext cx="8784976" cy="629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539552" y="2492896"/>
            <a:ext cx="360040" cy="3600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7596336" y="400506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092280" y="4581128"/>
            <a:ext cx="1656184" cy="408623"/>
          </a:xfrm>
          <a:prstGeom prst="wedgeRoundRectCallout">
            <a:avLst>
              <a:gd name="adj1" fmla="val -10936"/>
              <a:gd name="adj2" fmla="val -133832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uk-UA" dirty="0" smtClean="0"/>
              <a:t>с. </a:t>
            </a:r>
            <a:r>
              <a:rPr lang="uk-UA" dirty="0" err="1" smtClean="0"/>
              <a:t>Краснівка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7812360" y="3573016"/>
            <a:ext cx="288032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220072" y="4653136"/>
            <a:ext cx="288032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644008" y="4365104"/>
            <a:ext cx="288032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067944" y="4653136"/>
            <a:ext cx="288032" cy="288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13 червня 1951-  16 жовтня 1951 - </a:t>
            </a:r>
            <a:r>
              <a:rPr lang="ru-RU" i="1" dirty="0" smtClean="0"/>
              <a:t> </a:t>
            </a:r>
            <a:r>
              <a:rPr lang="uk-UA" b="1" i="1" dirty="0" smtClean="0"/>
              <a:t>остання </a:t>
            </a:r>
            <a:r>
              <a:rPr lang="uk-UA" b="1" i="1" dirty="0" err="1" smtClean="0"/>
              <a:t>депортаційна</a:t>
            </a:r>
            <a:r>
              <a:rPr lang="uk-UA" b="1" i="1" dirty="0" smtClean="0"/>
              <a:t> операція «обміну населенням» між Польщею та СРСР. </a:t>
            </a:r>
            <a:r>
              <a:rPr lang="uk-UA" b="1" dirty="0" smtClean="0"/>
              <a:t> </a:t>
            </a:r>
          </a:p>
        </p:txBody>
      </p:sp>
      <p:pic>
        <p:nvPicPr>
          <p:cNvPr id="19" name="Рисунок 18"/>
          <p:cNvPicPr/>
          <p:nvPr/>
        </p:nvPicPr>
        <p:blipFill>
          <a:blip r:embed="rId3" cstate="print"/>
          <a:srcRect l="8864" t="16856" r="6932" b="14815"/>
          <a:stretch>
            <a:fillRect/>
          </a:stretch>
        </p:blipFill>
        <p:spPr bwMode="auto">
          <a:xfrm>
            <a:off x="0" y="4941168"/>
            <a:ext cx="91440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5" name="Двойная стрелка влево/вправо 14"/>
          <p:cNvSpPr/>
          <p:nvPr/>
        </p:nvSpPr>
        <p:spPr>
          <a:xfrm rot="720694">
            <a:off x="1215725" y="2906770"/>
            <a:ext cx="6150016" cy="917079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sz="1200" b="1" dirty="0" smtClean="0"/>
              <a:t>    Депортація </a:t>
            </a:r>
            <a:r>
              <a:rPr lang="uk-UA" sz="1200" b="1" dirty="0" smtClean="0"/>
              <a:t>мешканців с. Рябе Дрогобицької області на схід України  у 1951 р. до с. </a:t>
            </a:r>
            <a:r>
              <a:rPr lang="uk-UA" sz="1200" b="1" dirty="0" err="1" smtClean="0"/>
              <a:t>Краснівка</a:t>
            </a:r>
            <a:r>
              <a:rPr lang="uk-UA" sz="1200" b="1" dirty="0" smtClean="0"/>
              <a:t> </a:t>
            </a:r>
            <a:r>
              <a:rPr lang="uk-UA" sz="1200" b="1" dirty="0" smtClean="0"/>
              <a:t>Сталінської (Донецької ) області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23528" y="1916832"/>
            <a:ext cx="1152128" cy="408623"/>
          </a:xfrm>
          <a:prstGeom prst="wedgeRoundRectCallout">
            <a:avLst>
              <a:gd name="adj1" fmla="val -19336"/>
              <a:gd name="adj2" fmla="val 12794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с</a:t>
            </a:r>
            <a:r>
              <a:rPr lang="ru-RU" dirty="0" smtClean="0"/>
              <a:t>. </a:t>
            </a:r>
            <a:r>
              <a:rPr lang="ru-RU" dirty="0" err="1" smtClean="0"/>
              <a:t>Рябе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34029" t="13457" r="31619" b="11207"/>
          <a:stretch>
            <a:fillRect/>
          </a:stretch>
        </p:blipFill>
        <p:spPr bwMode="auto">
          <a:xfrm rot="5400000">
            <a:off x="1196752" y="-1089247"/>
            <a:ext cx="6858001" cy="903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3" name="Овал 2"/>
          <p:cNvSpPr/>
          <p:nvPr/>
        </p:nvSpPr>
        <p:spPr>
          <a:xfrm>
            <a:off x="1115616" y="3573016"/>
            <a:ext cx="648072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04048" y="548680"/>
            <a:ext cx="3817440" cy="3473291"/>
          </a:xfrm>
          <a:prstGeom prst="wedgeRoundRectCallout">
            <a:avLst>
              <a:gd name="adj1" fmla="val -57537"/>
              <a:gd name="adj2" fmla="val 289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   </a:t>
            </a:r>
            <a:r>
              <a:rPr lang="uk-UA" b="1" dirty="0" smtClean="0">
                <a:solidFill>
                  <a:srgbClr val="C00000"/>
                </a:solidFill>
                <a:latin typeface="Arial Narrow" pitchFamily="34" charset="0"/>
              </a:rPr>
              <a:t>село РЯБЕ- </a:t>
            </a:r>
          </a:p>
          <a:p>
            <a:pPr algn="ctr"/>
            <a:r>
              <a:rPr lang="uk-UA" sz="1200" b="1" dirty="0" smtClean="0">
                <a:latin typeface="Bahnschrift Condensed" pitchFamily="34" charset="0"/>
              </a:rPr>
              <a:t>приватне село, засноване, ймовірно, у </a:t>
            </a:r>
            <a:r>
              <a:rPr lang="en-US" sz="1200" b="1" dirty="0" smtClean="0">
                <a:latin typeface="Bahnschrift Condensed" pitchFamily="34" charset="0"/>
              </a:rPr>
              <a:t> XVI</a:t>
            </a:r>
            <a:r>
              <a:rPr lang="uk-UA" sz="1200" b="1" dirty="0" smtClean="0">
                <a:latin typeface="Bahnschrift Condensed" pitchFamily="34" charset="0"/>
              </a:rPr>
              <a:t> ст. За припущеннями, назва походить від слова раби. Татарський наїзд 1672 р. спустошив село, мешканців і священика взято в ясир. 1861 р. постала нова церква, попівства і господарчі споруди, а на </a:t>
            </a:r>
            <a:r>
              <a:rPr lang="uk-UA" sz="1200" b="1" dirty="0" err="1" smtClean="0">
                <a:latin typeface="Bahnschrift Condensed" pitchFamily="34" charset="0"/>
              </a:rPr>
              <a:t>прикінці</a:t>
            </a:r>
            <a:r>
              <a:rPr lang="uk-UA" sz="1200" b="1" dirty="0" smtClean="0">
                <a:latin typeface="Bahnschrift Condensed" pitchFamily="34" charset="0"/>
              </a:rPr>
              <a:t> 30-х рр. – дзвіниця. 1921 р. Рябе налічувало 75 будинків і 462 мешканців: 409 греко-католиків, 53 іудеїв.                                                                                            1929 р. сюди прибуває о. Іван </a:t>
            </a:r>
            <a:r>
              <a:rPr lang="uk-UA" sz="1200" b="1" dirty="0" err="1" smtClean="0">
                <a:latin typeface="Bahnschrift Condensed" pitchFamily="34" charset="0"/>
              </a:rPr>
              <a:t>Шкільник</a:t>
            </a:r>
            <a:r>
              <a:rPr lang="uk-UA" sz="1200" b="1" dirty="0" smtClean="0">
                <a:latin typeface="Bahnschrift Condensed" pitchFamily="34" charset="0"/>
              </a:rPr>
              <a:t> з родиною. За його </a:t>
            </a:r>
            <a:r>
              <a:rPr lang="uk-UA" sz="1200" b="1" dirty="0" err="1" smtClean="0">
                <a:latin typeface="Bahnschrift Condensed" pitchFamily="34" charset="0"/>
              </a:rPr>
              <a:t>душпастерства</a:t>
            </a:r>
            <a:r>
              <a:rPr lang="uk-UA" sz="1200" b="1" dirty="0" smtClean="0">
                <a:latin typeface="Bahnschrift Condensed" pitchFamily="34" charset="0"/>
              </a:rPr>
              <a:t> відремонтовано церкву і збудовано муровану дзвіницю. 1950 р. отця заарештували і присудили 10 років таборів. Через рік він помер від допитів і важких умов. </a:t>
            </a:r>
          </a:p>
          <a:p>
            <a:pPr algn="ctr"/>
            <a:r>
              <a:rPr lang="uk-UA" sz="1200" b="1" dirty="0" smtClean="0">
                <a:latin typeface="Bahnschrift Condensed" pitchFamily="34" charset="0"/>
              </a:rPr>
              <a:t>   У центрі села – дерев’яна філіальна церква святого Миколая, </a:t>
            </a:r>
            <a:r>
              <a:rPr lang="uk-UA" sz="1200" b="1" dirty="0" err="1" smtClean="0">
                <a:latin typeface="Bahnschrift Condensed" pitchFamily="34" charset="0"/>
              </a:rPr>
              <a:t>тризубна</a:t>
            </a:r>
            <a:r>
              <a:rPr lang="uk-UA" sz="1200" b="1" dirty="0" smtClean="0">
                <a:latin typeface="Bahnschrift Condensed" pitchFamily="34" charset="0"/>
              </a:rPr>
              <a:t> та двоярусна, збудована у 1858 році. З 1971 р. служить за костел. У середині частково </a:t>
            </a:r>
            <a:r>
              <a:rPr lang="uk-UA" sz="1200" b="1" dirty="0" err="1" smtClean="0">
                <a:latin typeface="Bahnschrift Condensed" pitchFamily="34" charset="0"/>
              </a:rPr>
              <a:t>розмантований</a:t>
            </a:r>
            <a:r>
              <a:rPr lang="uk-UA" sz="1200" b="1" dirty="0" smtClean="0">
                <a:latin typeface="Bahnschrift Condensed" pitchFamily="34" charset="0"/>
              </a:rPr>
              <a:t> іконостас. Поруч – цвинтар з цікавими надгробниками і старими деревами.</a:t>
            </a:r>
            <a:endParaRPr lang="ru-RU" sz="1200" b="1" dirty="0">
              <a:latin typeface="Bahnschrift Condens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188640"/>
            <a:ext cx="4752528" cy="919401"/>
          </a:xfrm>
          <a:prstGeom prst="wedgeRoundRectCallout">
            <a:avLst>
              <a:gd name="adj1" fmla="val 41503"/>
              <a:gd name="adj2" fmla="val 155977"/>
              <a:gd name="adj3" fmla="val 16667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Narrow" pitchFamily="34" charset="0"/>
              </a:rPr>
              <a:t>Терен, який у 1951 році увійшов до складу Польщі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23528" y="5877272"/>
            <a:ext cx="6768752" cy="715089"/>
          </a:xfrm>
          <a:prstGeom prst="wedgeRoundRectCallout">
            <a:avLst>
              <a:gd name="adj1" fmla="val 43153"/>
              <a:gd name="adj2" fmla="val -31134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Понад 7167 українських сімей зі 44 населених пунктів </a:t>
            </a:r>
            <a:r>
              <a:rPr lang="uk-UA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Бойківщини</a:t>
            </a:r>
            <a:r>
              <a:rPr lang="uk-UA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примусово переселили в степи південної України.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/>
          <a:srcRect l="6695" t="5329" r="7113" b="2665"/>
          <a:stretch>
            <a:fillRect/>
          </a:stretch>
        </p:blipFill>
        <p:spPr bwMode="auto">
          <a:xfrm>
            <a:off x="179512" y="332656"/>
            <a:ext cx="432048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644008" y="332656"/>
            <a:ext cx="4176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Переселили сім’ю Шевчик у колгосп імені </a:t>
            </a:r>
            <a:r>
              <a:rPr lang="uk-UA" b="1" i="1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uk-UA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Хрущова</a:t>
            </a:r>
            <a:r>
              <a:rPr lang="uk-UA" b="1" i="1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uk-UA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село </a:t>
            </a:r>
            <a:r>
              <a:rPr lang="uk-UA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Краснівка</a:t>
            </a:r>
            <a:r>
              <a:rPr lang="uk-UA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Волноваського району Сталінської області                                          (з 2016 р.  село Сонячне). </a:t>
            </a: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даними сільради у                        с. </a:t>
            </a:r>
            <a:r>
              <a:rPr lang="uk-UA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Краснівка</a:t>
            </a:r>
            <a:r>
              <a:rPr lang="uk-UA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переселено 115 сімей, це складало 528 жителів села Рябе.</a:t>
            </a:r>
            <a:endParaRPr lang="uk-UA" sz="2400" b="1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285293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Діти Шевчика Івана </a:t>
            </a:r>
            <a:r>
              <a:rPr lang="uk-UA" b="1" dirty="0" err="1" smtClean="0"/>
              <a:t>Юр’євича</a:t>
            </a:r>
            <a:r>
              <a:rPr lang="uk-UA" b="1" dirty="0" smtClean="0"/>
              <a:t> та Катерини Федорівни й досі живуть у селі Сонячне (</a:t>
            </a:r>
            <a:r>
              <a:rPr lang="uk-UA" b="1" dirty="0" err="1" smtClean="0"/>
              <a:t>Краснівка</a:t>
            </a:r>
            <a:r>
              <a:rPr lang="uk-UA" b="1" dirty="0" smtClean="0"/>
              <a:t> )</a:t>
            </a:r>
            <a:endParaRPr lang="ru-RU" b="1" dirty="0"/>
          </a:p>
        </p:txBody>
      </p:sp>
      <p:pic>
        <p:nvPicPr>
          <p:cNvPr id="5" name="Рисунок 4"/>
          <p:cNvPicPr/>
          <p:nvPr/>
        </p:nvPicPr>
        <p:blipFill>
          <a:blip r:embed="rId4" cstate="print"/>
          <a:srcRect t="10562" b="16187"/>
          <a:stretch>
            <a:fillRect/>
          </a:stretch>
        </p:blipFill>
        <p:spPr bwMode="auto">
          <a:xfrm>
            <a:off x="4427984" y="4005064"/>
            <a:ext cx="4716016" cy="2697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79512" y="6309320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/>
              <a:t>Документ наданий </a:t>
            </a:r>
            <a:r>
              <a:rPr lang="uk-UA" sz="1400" b="1" dirty="0" err="1" smtClean="0"/>
              <a:t>Прихотько</a:t>
            </a:r>
            <a:r>
              <a:rPr lang="uk-UA" sz="1400" b="1" dirty="0" smtClean="0"/>
              <a:t> (Шевчик)  Н.І.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99784" y="6237312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/>
              <a:t>Березень, 2021</a:t>
            </a:r>
            <a:endParaRPr lang="ru-RU" sz="1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0"/>
            <a:ext cx="878497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l="11197" t="15786" r="9975" b="153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/>
          <p:nvPr/>
        </p:nvPicPr>
        <p:blipFill>
          <a:blip r:embed="rId3" cstate="print">
            <a:lum bright="10000"/>
          </a:blip>
          <a:srcRect l="18970"/>
          <a:stretch>
            <a:fillRect/>
          </a:stretch>
        </p:blipFill>
        <p:spPr bwMode="auto">
          <a:xfrm>
            <a:off x="5508104" y="260648"/>
            <a:ext cx="2592288" cy="4339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392378" y="4869160"/>
            <a:ext cx="47516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Шевчик </a:t>
            </a:r>
          </a:p>
          <a:p>
            <a:pPr algn="ctr"/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Катерина Федорівна</a:t>
            </a:r>
          </a:p>
          <a:p>
            <a:pPr algn="ctr"/>
            <a:r>
              <a:rPr lang="uk-UA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(1921-1989 рр.)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print">
            <a:lum bright="20000"/>
          </a:blip>
          <a:srcRect r="15507"/>
          <a:stretch>
            <a:fillRect/>
          </a:stretch>
        </p:blipFill>
        <p:spPr bwMode="auto">
          <a:xfrm>
            <a:off x="827584" y="260648"/>
            <a:ext cx="2736304" cy="431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4797152"/>
            <a:ext cx="4139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Шевчик </a:t>
            </a:r>
          </a:p>
          <a:p>
            <a:pPr algn="ctr"/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Іван Юрійович</a:t>
            </a:r>
          </a:p>
          <a:p>
            <a:pPr algn="ctr"/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(1920-2001 рр.)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0351" t="18717" r="22006" b="72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1573</TotalTime>
  <Words>2670</Words>
  <Application>Microsoft Office PowerPoint</Application>
  <PresentationFormat>Экран (4:3)</PresentationFormat>
  <Paragraphs>157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Официальная</vt:lpstr>
      <vt:lpstr> 70  років рідної чужини </vt:lpstr>
      <vt:lpstr>Слайд 2</vt:lpstr>
      <vt:lpstr>Мета                     Завдання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“Акція 51”</dc:title>
  <dc:creator>Пользователь</dc:creator>
  <cp:lastModifiedBy>Пользователь</cp:lastModifiedBy>
  <cp:revision>158</cp:revision>
  <dcterms:created xsi:type="dcterms:W3CDTF">2021-03-16T11:15:17Z</dcterms:created>
  <dcterms:modified xsi:type="dcterms:W3CDTF">2021-04-06T18:14:34Z</dcterms:modified>
</cp:coreProperties>
</file>