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1" r:id="rId3"/>
    <p:sldId id="293" r:id="rId4"/>
    <p:sldId id="292" r:id="rId5"/>
    <p:sldId id="262" r:id="rId6"/>
    <p:sldId id="296" r:id="rId7"/>
    <p:sldId id="295" r:id="rId8"/>
    <p:sldId id="297" r:id="rId9"/>
    <p:sldId id="298" r:id="rId10"/>
    <p:sldId id="268" r:id="rId11"/>
    <p:sldId id="267" r:id="rId12"/>
    <p:sldId id="270" r:id="rId13"/>
    <p:sldId id="273" r:id="rId14"/>
    <p:sldId id="288" r:id="rId15"/>
    <p:sldId id="28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9-2020\&#1045;&#1082;&#1086;&#1083;&#1086;&#1075;&#1110;&#1095;&#1085;&#1080;&#1081;%20&#1087;&#1088;&#1086;&#1077;&#1082;&#1090;%202\untitled\Tre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9-2020\&#1045;&#1082;&#1086;&#1083;&#1086;&#1075;&#1110;&#1095;&#1085;&#1080;&#1081;%20&#1087;&#1088;&#1086;&#1077;&#1082;&#1090;%202\untitled\Tre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9-2020\&#1045;&#1082;&#1086;&#1083;&#1086;&#1075;&#1110;&#1095;&#1085;&#1080;&#1081;%20&#1087;&#1088;&#1086;&#1077;&#1082;&#1090;%202\untitled\Tre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9-2020\&#1045;&#1082;&#1086;&#1083;&#1086;&#1075;&#1110;&#1095;&#1085;&#1080;&#1081;%20&#1087;&#1088;&#1086;&#1077;&#1082;&#1090;%202\untitled\Tre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9-2020\&#1045;&#1082;&#1086;&#1083;&#1086;&#1075;&#1110;&#1095;&#1085;&#1080;&#1081;%20&#1087;&#1088;&#1086;&#1077;&#1082;&#1090;%202\untitled\Tre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vert="horz"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Кількість дерев</a:t>
            </a:r>
            <a:r>
              <a:rPr lang="ru-RU" baseline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за категоріями стану</a:t>
            </a:r>
            <a:endParaRPr lang="ru-RU" dirty="0"/>
          </a:p>
        </c:rich>
      </c:tx>
      <c:layout>
        <c:manualLayout>
          <c:xMode val="edge"/>
          <c:yMode val="edge"/>
          <c:x val="0.12894384241573764"/>
          <c:y val="9.1324200913242004E-3"/>
        </c:manualLayout>
      </c:layout>
      <c:overlay val="0"/>
      <c:spPr>
        <a:solidFill>
          <a:schemeClr val="lt1"/>
        </a:solidFill>
        <a:ln w="55000" cap="flat" cmpd="thickThin" algn="ctr">
          <a:solidFill>
            <a:schemeClr val="accent4"/>
          </a:solidFill>
          <a:prstDash val="solid"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480314960629922"/>
          <c:y val="0.21043446696822471"/>
          <c:w val="0.85168333688018727"/>
          <c:h val="0.635168369911207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Кількість дерев</c:v>
                </c:pt>
              </c:strCache>
            </c:strRef>
          </c:tx>
          <c:invertIfNegative val="0"/>
          <c:dLbls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Sheet2!$A$2:$A$6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</c:strCache>
            </c:strRef>
          </c:cat>
          <c:val>
            <c:numRef>
              <c:f>Sheet2!$B$2:$B$6</c:f>
              <c:numCache>
                <c:formatCode>General</c:formatCode>
                <c:ptCount val="5"/>
                <c:pt idx="0">
                  <c:v>12</c:v>
                </c:pt>
                <c:pt idx="1">
                  <c:v>16</c:v>
                </c:pt>
                <c:pt idx="2">
                  <c:v>8</c:v>
                </c:pt>
                <c:pt idx="3">
                  <c:v>8</c:v>
                </c:pt>
                <c:pt idx="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C9-4B8B-8110-97A32364A3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977472"/>
        <c:axId val="79341248"/>
      </c:barChart>
      <c:catAx>
        <c:axId val="39977472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uk-UA"/>
                  <a:t>Категорія стану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79341248"/>
        <c:crosses val="autoZero"/>
        <c:auto val="1"/>
        <c:lblAlgn val="ctr"/>
        <c:lblOffset val="100"/>
        <c:noMultiLvlLbl val="0"/>
      </c:catAx>
      <c:valAx>
        <c:axId val="793412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uk-UA"/>
                  <a:t>Кількість дерев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399774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Щільність крони</a:t>
            </a:r>
          </a:p>
        </c:rich>
      </c:tx>
      <c:layout>
        <c:manualLayout>
          <c:xMode val="edge"/>
          <c:yMode val="edge"/>
          <c:x val="0.38830246913580246"/>
          <c:y val="1.122413312352158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Sheet2!$E$1</c:f>
              <c:strCache>
                <c:ptCount val="1"/>
                <c:pt idx="0">
                  <c:v>Середня щільність крони, %</c:v>
                </c:pt>
              </c:strCache>
            </c:strRef>
          </c:tx>
          <c:invertIfNegative val="0"/>
          <c:dLbls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Sheet2!$A$2:$A$6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</c:strCache>
            </c:strRef>
          </c:cat>
          <c:val>
            <c:numRef>
              <c:f>Sheet2!$E$2:$E$6</c:f>
              <c:numCache>
                <c:formatCode>General</c:formatCode>
                <c:ptCount val="5"/>
                <c:pt idx="0">
                  <c:v>76.7</c:v>
                </c:pt>
                <c:pt idx="1">
                  <c:v>46.9</c:v>
                </c:pt>
                <c:pt idx="2">
                  <c:v>17.5</c:v>
                </c:pt>
                <c:pt idx="3">
                  <c:v>15</c:v>
                </c:pt>
                <c:pt idx="4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13-4D60-972A-2F9583E3AB9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980544"/>
        <c:axId val="79345856"/>
      </c:barChart>
      <c:catAx>
        <c:axId val="39980544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uk-UA"/>
                  <a:t>Категорія стану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79345856"/>
        <c:crosses val="autoZero"/>
        <c:auto val="1"/>
        <c:lblAlgn val="ctr"/>
        <c:lblOffset val="100"/>
        <c:noMultiLvlLbl val="0"/>
      </c:catAx>
      <c:valAx>
        <c:axId val="793458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uk-UA"/>
                  <a:t>Середня щільність крони, %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39980544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55000" cap="flat" cmpd="thickThin" algn="ctr">
      <a:solidFill>
        <a:schemeClr val="accent4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Відносна висота крони</a:t>
            </a:r>
          </a:p>
        </c:rich>
      </c:tx>
      <c:layout/>
      <c:overlay val="0"/>
      <c:spPr>
        <a:solidFill>
          <a:schemeClr val="lt1"/>
        </a:solidFill>
        <a:ln w="55000" cap="flat" cmpd="thickThin" algn="ctr">
          <a:solidFill>
            <a:schemeClr val="accent4"/>
          </a:solidFill>
          <a:prstDash val="solid"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Sheet2!$F$1</c:f>
              <c:strCache>
                <c:ptCount val="1"/>
                <c:pt idx="0">
                  <c:v>Середня відносна висота крони, %</c:v>
                </c:pt>
              </c:strCache>
            </c:strRef>
          </c:tx>
          <c:invertIfNegative val="0"/>
          <c:dLbls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Sheet2!$A$2:$A$6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</c:strCache>
            </c:strRef>
          </c:cat>
          <c:val>
            <c:numRef>
              <c:f>Sheet2!$F$2:$F$6</c:f>
              <c:numCache>
                <c:formatCode>General</c:formatCode>
                <c:ptCount val="5"/>
                <c:pt idx="0">
                  <c:v>25</c:v>
                </c:pt>
                <c:pt idx="1">
                  <c:v>17.399999999999999</c:v>
                </c:pt>
                <c:pt idx="2">
                  <c:v>11.9</c:v>
                </c:pt>
                <c:pt idx="3">
                  <c:v>10</c:v>
                </c:pt>
                <c:pt idx="4">
                  <c:v>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45-442C-BF10-58959980B6B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587072"/>
        <c:axId val="43517056"/>
      </c:barChart>
      <c:catAx>
        <c:axId val="43587072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uk-UA"/>
                  <a:t>Категорія стану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43517056"/>
        <c:crosses val="autoZero"/>
        <c:auto val="1"/>
        <c:lblAlgn val="ctr"/>
        <c:lblOffset val="100"/>
        <c:noMultiLvlLbl val="0"/>
      </c:catAx>
      <c:valAx>
        <c:axId val="435170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uk-UA"/>
                  <a:t>Середня відносна висота крони, %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43587072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55000" cap="flat" cmpd="thickThin" algn="ctr">
      <a:solidFill>
        <a:schemeClr val="accent5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uk-UA"/>
              <a:t>Діаметр дерев</a:t>
            </a:r>
            <a:endParaRPr lang="ru-RU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Середній D, см</c:v>
                </c:pt>
              </c:strCache>
            </c:strRef>
          </c:tx>
          <c:invertIfNegative val="0"/>
          <c:dLbls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Sheet2!$A$2:$A$6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</c:strCache>
            </c:strRef>
          </c:cat>
          <c:val>
            <c:numRef>
              <c:f>Sheet2!$C$2:$C$6</c:f>
              <c:numCache>
                <c:formatCode>General</c:formatCode>
                <c:ptCount val="5"/>
                <c:pt idx="0">
                  <c:v>31.9</c:v>
                </c:pt>
                <c:pt idx="1">
                  <c:v>29.4</c:v>
                </c:pt>
                <c:pt idx="2">
                  <c:v>25</c:v>
                </c:pt>
                <c:pt idx="3">
                  <c:v>24.2</c:v>
                </c:pt>
                <c:pt idx="4">
                  <c:v>25.1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BD-4982-B93C-DFF588CCBF6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588608"/>
        <c:axId val="43519936"/>
      </c:barChart>
      <c:catAx>
        <c:axId val="4358860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uk-UA"/>
                  <a:t>Категорія стану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43519936"/>
        <c:crosses val="autoZero"/>
        <c:auto val="1"/>
        <c:lblAlgn val="ctr"/>
        <c:lblOffset val="100"/>
        <c:noMultiLvlLbl val="0"/>
      </c:catAx>
      <c:valAx>
        <c:axId val="435199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uk-UA"/>
                  <a:t>Середній </a:t>
                </a:r>
                <a:r>
                  <a:rPr lang="en-US"/>
                  <a:t>D, </a:t>
                </a:r>
                <a:r>
                  <a:rPr lang="uk-UA"/>
                  <a:t>см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43588608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55000" cap="flat" cmpd="thickThin" algn="ctr">
      <a:solidFill>
        <a:schemeClr val="accent4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Площа перерізів дерев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2230374612264378E-2"/>
          <c:y val="0.37737149809063569"/>
          <c:w val="0.85132068718682896"/>
          <c:h val="0.518873306072792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Sheet2!$G$1</c:f>
              <c:strCache>
                <c:ptCount val="1"/>
                <c:pt idx="0">
                  <c:v>Середня S, см2</c:v>
                </c:pt>
              </c:strCache>
            </c:strRef>
          </c:tx>
          <c:invertIfNegative val="0"/>
          <c:dLbls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Sheet2!$A$2:$A$6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</c:strCache>
            </c:strRef>
          </c:cat>
          <c:val>
            <c:numRef>
              <c:f>Sheet2!$G$2:$G$6</c:f>
              <c:numCache>
                <c:formatCode>General</c:formatCode>
                <c:ptCount val="5"/>
                <c:pt idx="0">
                  <c:v>800.6</c:v>
                </c:pt>
                <c:pt idx="1">
                  <c:v>677.2</c:v>
                </c:pt>
                <c:pt idx="2">
                  <c:v>491.4</c:v>
                </c:pt>
                <c:pt idx="3">
                  <c:v>458.7</c:v>
                </c:pt>
                <c:pt idx="4">
                  <c:v>493.4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57-49AA-9193-9A42B528B61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589120"/>
        <c:axId val="43521664"/>
      </c:barChart>
      <c:catAx>
        <c:axId val="4358912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uk-UA"/>
                  <a:t>Категорія стану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43521664"/>
        <c:crosses val="autoZero"/>
        <c:auto val="1"/>
        <c:lblAlgn val="ctr"/>
        <c:lblOffset val="100"/>
        <c:noMultiLvlLbl val="0"/>
      </c:catAx>
      <c:valAx>
        <c:axId val="435216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uk-UA"/>
                  <a:t>Середня </a:t>
                </a:r>
                <a:r>
                  <a:rPr lang="en-US"/>
                  <a:t>S, </a:t>
                </a:r>
                <a:r>
                  <a:rPr lang="uk-UA"/>
                  <a:t>см2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43589120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55000" cap="flat" cmpd="thickThin" algn="ctr">
      <a:solidFill>
        <a:schemeClr val="accent4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4/21/2021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28194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/>
            </a:r>
            <a:br>
              <a:rPr lang="en-US" sz="3200" dirty="0" smtClean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uk-UA" sz="4000" dirty="0" smtClean="0">
                <a:solidFill>
                  <a:srgbClr val="00B050"/>
                </a:solidFill>
                <a:effectLst/>
              </a:rPr>
              <a:t>Стан </a:t>
            </a:r>
            <a:r>
              <a:rPr lang="uk-UA" sz="4000" dirty="0">
                <a:solidFill>
                  <a:srgbClr val="00B050"/>
                </a:solidFill>
                <a:effectLst/>
              </a:rPr>
              <a:t>соснових насаджень</a:t>
            </a:r>
            <a:r>
              <a:rPr lang="en-US" sz="4000" dirty="0">
                <a:solidFill>
                  <a:srgbClr val="00B050"/>
                </a:solidFill>
                <a:effectLst/>
              </a:rPr>
              <a:t/>
            </a:r>
            <a:br>
              <a:rPr lang="en-US" sz="4000" dirty="0">
                <a:solidFill>
                  <a:srgbClr val="00B050"/>
                </a:solidFill>
                <a:effectLst/>
              </a:rPr>
            </a:br>
            <a:r>
              <a:rPr lang="uk-UA" sz="4000" dirty="0">
                <a:solidFill>
                  <a:srgbClr val="00B050"/>
                </a:solidFill>
                <a:effectLst/>
              </a:rPr>
              <a:t>приміської зони міста Богуслава</a:t>
            </a:r>
            <a:r>
              <a:rPr lang="en-US" sz="4000" dirty="0">
                <a:solidFill>
                  <a:srgbClr val="00B050"/>
                </a:solidFill>
                <a:effectLst/>
              </a:rPr>
              <a:t/>
            </a:r>
            <a:br>
              <a:rPr lang="en-US" sz="4000" dirty="0">
                <a:solidFill>
                  <a:srgbClr val="00B050"/>
                </a:solidFill>
                <a:effectLst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/>
              </a:rPr>
              <a:t/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effectLst/>
              </a:rPr>
            </a:b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2667000"/>
            <a:ext cx="4574849" cy="3810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uk-UA" b="1" i="1" dirty="0">
                <a:solidFill>
                  <a:srgbClr val="002060"/>
                </a:solidFill>
              </a:rPr>
              <a:t>Роботу </a:t>
            </a:r>
            <a:r>
              <a:rPr lang="uk-UA" b="1" i="1" dirty="0" smtClean="0">
                <a:solidFill>
                  <a:srgbClr val="002060"/>
                </a:solidFill>
              </a:rPr>
              <a:t>викона</a:t>
            </a:r>
            <a:r>
              <a:rPr lang="ru-RU" b="1" i="1" dirty="0" smtClean="0">
                <a:solidFill>
                  <a:srgbClr val="002060"/>
                </a:solidFill>
              </a:rPr>
              <a:t>ла</a:t>
            </a:r>
            <a:r>
              <a:rPr lang="uk-UA" b="1" i="1" dirty="0" smtClean="0">
                <a:solidFill>
                  <a:srgbClr val="002060"/>
                </a:solidFill>
              </a:rPr>
              <a:t>:</a:t>
            </a:r>
            <a:endParaRPr lang="en-US" b="1" i="1" dirty="0">
              <a:solidFill>
                <a:srgbClr val="002060"/>
              </a:solidFill>
            </a:endParaRPr>
          </a:p>
          <a:p>
            <a:r>
              <a:rPr lang="uk-UA" b="1" dirty="0" smtClean="0">
                <a:solidFill>
                  <a:srgbClr val="C00000"/>
                </a:solidFill>
              </a:rPr>
              <a:t>Сураєва Ірина Володимирівна</a:t>
            </a:r>
            <a:r>
              <a:rPr lang="uk-UA" dirty="0" smtClean="0">
                <a:solidFill>
                  <a:srgbClr val="002060"/>
                </a:solidFill>
              </a:rPr>
              <a:t>,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uk-UA" dirty="0" smtClean="0">
                <a:solidFill>
                  <a:srgbClr val="002060"/>
                </a:solidFill>
              </a:rPr>
              <a:t>учениця 8 </a:t>
            </a:r>
            <a:r>
              <a:rPr lang="uk-UA" dirty="0">
                <a:solidFill>
                  <a:srgbClr val="002060"/>
                </a:solidFill>
              </a:rPr>
              <a:t>класу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uk-UA" dirty="0">
                <a:solidFill>
                  <a:srgbClr val="002060"/>
                </a:solidFill>
              </a:rPr>
              <a:t>Богуславського НВО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uk-UA" dirty="0">
                <a:solidFill>
                  <a:srgbClr val="002060"/>
                </a:solidFill>
              </a:rPr>
              <a:t>«Ліцей №3–МАН</a:t>
            </a:r>
            <a:r>
              <a:rPr lang="uk-UA" dirty="0" smtClean="0">
                <a:solidFill>
                  <a:srgbClr val="002060"/>
                </a:solidFill>
              </a:rPr>
              <a:t>»</a:t>
            </a:r>
          </a:p>
          <a:p>
            <a:endParaRPr lang="uk-UA" dirty="0" smtClean="0">
              <a:solidFill>
                <a:srgbClr val="002060"/>
              </a:solidFill>
            </a:endParaRPr>
          </a:p>
          <a:p>
            <a:r>
              <a:rPr lang="ru-RU" b="1" i="1" dirty="0">
                <a:solidFill>
                  <a:srgbClr val="002060"/>
                </a:solidFill>
              </a:rPr>
              <a:t>Науковий керівник: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Ковченко Валентина Вікторівна, 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учитель біології 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Богуславського </a:t>
            </a:r>
            <a:r>
              <a:rPr lang="ru-RU" dirty="0" smtClean="0">
                <a:solidFill>
                  <a:srgbClr val="002060"/>
                </a:solidFill>
              </a:rPr>
              <a:t>НВО  </a:t>
            </a:r>
            <a:r>
              <a:rPr lang="ru-RU" dirty="0">
                <a:solidFill>
                  <a:srgbClr val="002060"/>
                </a:solidFill>
              </a:rPr>
              <a:t>«Ліцей №3 – МАН» 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3276600" cy="436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14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778019"/>
              </p:ext>
            </p:extLst>
          </p:nvPr>
        </p:nvGraphicFramePr>
        <p:xfrm>
          <a:off x="381000" y="304800"/>
          <a:ext cx="3886200" cy="22319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70605"/>
                <a:gridCol w="532882"/>
                <a:gridCol w="532882"/>
                <a:gridCol w="438486"/>
                <a:gridCol w="520702"/>
                <a:gridCol w="347135"/>
                <a:gridCol w="543508"/>
              </a:tblGrid>
              <a:tr h="445803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C00000"/>
                          </a:solidFill>
                          <a:effectLst/>
                        </a:rPr>
                        <a:t>Кількість дерев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C00000"/>
                          </a:solidFill>
                          <a:effectLst/>
                        </a:rPr>
                        <a:t>Категорії стану дерев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58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600" b="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94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r>
                        <a:rPr lang="en-US" sz="1600" baseline="-250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r>
                        <a:rPr lang="en-US" sz="1600" baseline="-250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r>
                        <a:rPr lang="en-US" sz="1600" baseline="-250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r>
                        <a:rPr lang="en-US" sz="1600" baseline="-250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r>
                        <a:rPr lang="en-US" sz="1600" baseline="-250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1600" b="0" baseline="-25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580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C00000"/>
                          </a:solidFill>
                          <a:effectLst/>
                        </a:rPr>
                        <a:t>∑ 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024745"/>
              </p:ext>
            </p:extLst>
          </p:nvPr>
        </p:nvGraphicFramePr>
        <p:xfrm>
          <a:off x="685800" y="3962400"/>
          <a:ext cx="7696201" cy="25328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9423"/>
                <a:gridCol w="3240101"/>
                <a:gridCol w="2556677"/>
              </a:tblGrid>
              <a:tr h="4221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400" dirty="0">
                          <a:solidFill>
                            <a:srgbClr val="C00000"/>
                          </a:solidFill>
                          <a:effectLst/>
                        </a:rPr>
                        <a:t>Індекс стану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400" dirty="0">
                          <a:solidFill>
                            <a:srgbClr val="C00000"/>
                          </a:solidFill>
                          <a:effectLst/>
                        </a:rPr>
                        <a:t>Ступінь пошкодження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400" dirty="0">
                          <a:solidFill>
                            <a:srgbClr val="C00000"/>
                          </a:solidFill>
                          <a:effectLst/>
                        </a:rPr>
                        <a:t>Стан насаджень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21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kern="1400" dirty="0">
                          <a:effectLst/>
                        </a:rPr>
                        <a:t>1,00–1,50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kern="1400" dirty="0">
                          <a:effectLst/>
                        </a:rPr>
                        <a:t>відсутнє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kern="1400" dirty="0">
                          <a:effectLst/>
                        </a:rPr>
                        <a:t>здорові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21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kern="1400" dirty="0">
                          <a:effectLst/>
                        </a:rPr>
                        <a:t>1,51–2,50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kern="1400" dirty="0">
                          <a:effectLst/>
                        </a:rPr>
                        <a:t>слабке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kern="1400" dirty="0">
                          <a:effectLst/>
                        </a:rPr>
                        <a:t>ослаблені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21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kern="1400">
                          <a:effectLst/>
                        </a:rPr>
                        <a:t>2,51–3,50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b="1" u="sng" kern="1400" dirty="0">
                          <a:solidFill>
                            <a:srgbClr val="C00000"/>
                          </a:solidFill>
                          <a:effectLst/>
                        </a:rPr>
                        <a:t>середнє</a:t>
                      </a:r>
                      <a:endParaRPr lang="en-US" sz="2000" b="1" u="sng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b="1" u="sng" kern="1400" dirty="0">
                          <a:solidFill>
                            <a:srgbClr val="C00000"/>
                          </a:solidFill>
                          <a:effectLst/>
                        </a:rPr>
                        <a:t>сильно ослаблені</a:t>
                      </a:r>
                      <a:endParaRPr lang="en-US" sz="2000" b="1" u="sng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21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kern="1400">
                          <a:effectLst/>
                        </a:rPr>
                        <a:t>3,51–4,50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kern="1400" dirty="0">
                          <a:effectLst/>
                        </a:rPr>
                        <a:t>сильне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kern="1400" dirty="0">
                          <a:effectLst/>
                        </a:rPr>
                        <a:t>всихаючі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21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kern="1400">
                          <a:effectLst/>
                        </a:rPr>
                        <a:t>4,51–6,00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kern="1400" dirty="0">
                          <a:effectLst/>
                        </a:rPr>
                        <a:t>дуже сильне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kern="1400" dirty="0">
                          <a:effectLst/>
                        </a:rPr>
                        <a:t>загиблі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1580918"/>
              </p:ext>
            </p:extLst>
          </p:nvPr>
        </p:nvGraphicFramePr>
        <p:xfrm>
          <a:off x="4495800" y="304800"/>
          <a:ext cx="4267199" cy="22376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65765"/>
                <a:gridCol w="585125"/>
                <a:gridCol w="585125"/>
                <a:gridCol w="481474"/>
                <a:gridCol w="571751"/>
                <a:gridCol w="381167"/>
                <a:gridCol w="596792"/>
              </a:tblGrid>
              <a:tr h="665071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C00000"/>
                          </a:solidFill>
                          <a:effectLst/>
                        </a:rPr>
                        <a:t>Кількість дерев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C00000"/>
                          </a:solidFill>
                          <a:effectLst/>
                        </a:rPr>
                        <a:t>Категорії стану дерев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26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7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</a:t>
                      </a:r>
                      <a:endParaRPr lang="en-US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26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C00000"/>
                          </a:solidFill>
                          <a:effectLst/>
                        </a:rPr>
                        <a:t>∑ 50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3000" y="2667000"/>
            <a:ext cx="6958956" cy="98488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err="1"/>
              <a:t>Ic</a:t>
            </a:r>
            <a:r>
              <a:rPr lang="en-US" sz="2000" b="1" dirty="0"/>
              <a:t> = </a:t>
            </a:r>
            <a:r>
              <a:rPr lang="uk-UA" sz="2000" b="1" dirty="0"/>
              <a:t>1</a:t>
            </a:r>
            <a:r>
              <a:rPr lang="en-US" sz="2000" b="1" dirty="0"/>
              <a:t>(</a:t>
            </a:r>
            <a:r>
              <a:rPr lang="uk-UA" sz="2000" b="1" dirty="0"/>
              <a:t>12</a:t>
            </a:r>
            <a:r>
              <a:rPr lang="en-US" sz="2000" b="1" dirty="0"/>
              <a:t>) + </a:t>
            </a:r>
            <a:r>
              <a:rPr lang="uk-UA" sz="2000" b="1" dirty="0"/>
              <a:t>2</a:t>
            </a:r>
            <a:r>
              <a:rPr lang="en-US" sz="2000" b="1" dirty="0"/>
              <a:t>(</a:t>
            </a:r>
            <a:r>
              <a:rPr lang="uk-UA" sz="2000" b="1" dirty="0"/>
              <a:t>16</a:t>
            </a:r>
            <a:r>
              <a:rPr lang="en-US" sz="2000" b="1" dirty="0"/>
              <a:t>) + </a:t>
            </a:r>
            <a:r>
              <a:rPr lang="uk-UA" sz="2000" b="1" dirty="0"/>
              <a:t>3</a:t>
            </a:r>
            <a:r>
              <a:rPr lang="en-US" sz="2000" b="1" dirty="0"/>
              <a:t>(</a:t>
            </a:r>
            <a:r>
              <a:rPr lang="uk-UA" sz="2000" b="1" dirty="0"/>
              <a:t>8</a:t>
            </a:r>
            <a:r>
              <a:rPr lang="en-US" sz="2000" b="1" dirty="0"/>
              <a:t>) + </a:t>
            </a:r>
            <a:r>
              <a:rPr lang="uk-UA" sz="2000" b="1" dirty="0"/>
              <a:t>4</a:t>
            </a:r>
            <a:r>
              <a:rPr lang="en-US" sz="2000" b="1" dirty="0"/>
              <a:t>(</a:t>
            </a:r>
            <a:r>
              <a:rPr lang="uk-UA" sz="2000" b="1" dirty="0"/>
              <a:t>8</a:t>
            </a:r>
            <a:r>
              <a:rPr lang="en-US" sz="2000" b="1" dirty="0"/>
              <a:t>) + </a:t>
            </a:r>
            <a:r>
              <a:rPr lang="uk-UA" sz="2000" b="1" dirty="0"/>
              <a:t>5</a:t>
            </a:r>
            <a:r>
              <a:rPr lang="en-US" sz="2000" b="1" dirty="0"/>
              <a:t>(</a:t>
            </a:r>
            <a:r>
              <a:rPr lang="uk-UA" sz="2000" b="1" dirty="0"/>
              <a:t>6</a:t>
            </a:r>
            <a:r>
              <a:rPr lang="en-US" sz="2000" b="1" dirty="0"/>
              <a:t>) + </a:t>
            </a:r>
            <a:r>
              <a:rPr lang="uk-UA" sz="2000" b="1" dirty="0"/>
              <a:t>6</a:t>
            </a:r>
            <a:r>
              <a:rPr lang="en-US" sz="2000" b="1" dirty="0"/>
              <a:t>(</a:t>
            </a:r>
            <a:r>
              <a:rPr lang="uk-UA" sz="2000" b="1" dirty="0"/>
              <a:t>0</a:t>
            </a:r>
            <a:r>
              <a:rPr lang="en-US" sz="2000" b="1" dirty="0"/>
              <a:t>)   </a:t>
            </a:r>
            <a:r>
              <a:rPr lang="uk-UA" sz="2000" b="1" dirty="0"/>
              <a:t>  = 2,6</a:t>
            </a:r>
            <a:endParaRPr lang="en-US" sz="2000" b="1" dirty="0"/>
          </a:p>
          <a:p>
            <a:r>
              <a:rPr lang="en-US" sz="2000" b="1" dirty="0"/>
              <a:t>                                         </a:t>
            </a:r>
            <a:r>
              <a:rPr lang="uk-UA" sz="2000" b="1" dirty="0"/>
              <a:t>50</a:t>
            </a:r>
            <a:endParaRPr lang="en-US" sz="2000" b="1" dirty="0"/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81200" y="2971800"/>
            <a:ext cx="472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10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pPr algn="just"/>
            <a:r>
              <a:rPr lang="uk-UA" dirty="0" smtClean="0"/>
              <a:t>Визначили </a:t>
            </a:r>
            <a:r>
              <a:rPr lang="uk-UA" dirty="0"/>
              <a:t>щ</a:t>
            </a:r>
            <a:r>
              <a:rPr lang="en-US" dirty="0" err="1" smtClean="0"/>
              <a:t>ільність</a:t>
            </a:r>
            <a:r>
              <a:rPr lang="en-US" dirty="0" smtClean="0"/>
              <a:t> </a:t>
            </a:r>
            <a:r>
              <a:rPr lang="en-US" dirty="0" err="1" smtClean="0"/>
              <a:t>крони</a:t>
            </a:r>
            <a:r>
              <a:rPr lang="en-US" dirty="0" smtClean="0"/>
              <a:t>(%) </a:t>
            </a:r>
            <a:r>
              <a:rPr lang="en-US" dirty="0" err="1" smtClean="0"/>
              <a:t>за</a:t>
            </a:r>
            <a:r>
              <a:rPr lang="en-US" dirty="0" smtClean="0"/>
              <a:t> </a:t>
            </a:r>
            <a:r>
              <a:rPr lang="en-US" dirty="0" err="1"/>
              <a:t>допомогою</a:t>
            </a:r>
            <a:r>
              <a:rPr lang="en-US" dirty="0"/>
              <a:t> </a:t>
            </a:r>
            <a:r>
              <a:rPr lang="en-US" dirty="0" err="1"/>
              <a:t>спеціальної</a:t>
            </a:r>
            <a:r>
              <a:rPr lang="en-US" dirty="0"/>
              <a:t> </a:t>
            </a:r>
            <a:r>
              <a:rPr lang="en-US" dirty="0" err="1"/>
              <a:t>еталонної</a:t>
            </a:r>
            <a:r>
              <a:rPr lang="en-US" dirty="0"/>
              <a:t> </a:t>
            </a:r>
            <a:r>
              <a:rPr lang="en-US" dirty="0" err="1"/>
              <a:t>картки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2" y="1066800"/>
            <a:ext cx="3733800" cy="20574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1892226"/>
              </p:ext>
            </p:extLst>
          </p:nvPr>
        </p:nvGraphicFramePr>
        <p:xfrm>
          <a:off x="1981200" y="3276600"/>
          <a:ext cx="6934200" cy="3459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71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effectLst/>
              </a:rPr>
              <a:t>Визначили </a:t>
            </a:r>
            <a:r>
              <a:rPr lang="uk-UA" sz="2800" dirty="0">
                <a:solidFill>
                  <a:schemeClr val="tx1"/>
                </a:solidFill>
                <a:effectLst/>
              </a:rPr>
              <a:t>в</a:t>
            </a:r>
            <a:r>
              <a:rPr lang="en-US" sz="2800" dirty="0" err="1" smtClean="0">
                <a:solidFill>
                  <a:schemeClr val="tx1"/>
                </a:solidFill>
                <a:effectLst/>
              </a:rPr>
              <a:t>ідносну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висоту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/>
              </a:rPr>
              <a:t>крон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дерева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uk-UA" sz="2800" dirty="0" smtClean="0">
                <a:solidFill>
                  <a:schemeClr val="tx1"/>
                </a:solidFill>
                <a:effectLst/>
              </a:rPr>
              <a:t>(</a:t>
            </a:r>
            <a:r>
              <a:rPr lang="en-US" sz="2800" dirty="0" err="1" smtClean="0">
                <a:solidFill>
                  <a:schemeClr val="tx1"/>
                </a:solidFill>
                <a:effectLst/>
              </a:rPr>
              <a:t>визначають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>
                <a:solidFill>
                  <a:schemeClr val="tx1"/>
                </a:solidFill>
                <a:effectLst/>
              </a:rPr>
              <a:t>у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відсотках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протяжності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її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висоти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від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висоти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стовбура</a:t>
            </a:r>
            <a:r>
              <a:rPr lang="en-US" sz="2800" dirty="0">
                <a:solidFill>
                  <a:schemeClr val="tx1"/>
                </a:solidFill>
                <a:effectLst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яку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приймають</a:t>
            </a: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</a:rPr>
              <a:t>за</a:t>
            </a:r>
            <a:r>
              <a:rPr lang="en-US" sz="2800" dirty="0">
                <a:solidFill>
                  <a:schemeClr val="tx1"/>
                </a:solidFill>
                <a:effectLst/>
              </a:rPr>
              <a:t> 100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%</a:t>
            </a:r>
            <a:r>
              <a:rPr lang="uk-UA" sz="2800" dirty="0" smtClean="0">
                <a:solidFill>
                  <a:schemeClr val="tx1"/>
                </a:solidFill>
                <a:effectLst/>
              </a:rPr>
              <a:t>)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4061936" cy="25019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0107496"/>
              </p:ext>
            </p:extLst>
          </p:nvPr>
        </p:nvGraphicFramePr>
        <p:xfrm>
          <a:off x="3048000" y="3962400"/>
          <a:ext cx="5867400" cy="2620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741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7706950"/>
              </p:ext>
            </p:extLst>
          </p:nvPr>
        </p:nvGraphicFramePr>
        <p:xfrm>
          <a:off x="2286000" y="685800"/>
          <a:ext cx="46482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effectLst/>
              </a:rPr>
              <a:t>Визначили діаметр та площу перерізів дерев </a:t>
            </a:r>
            <a:endParaRPr 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2211146"/>
              </p:ext>
            </p:extLst>
          </p:nvPr>
        </p:nvGraphicFramePr>
        <p:xfrm>
          <a:off x="1447800" y="4191000"/>
          <a:ext cx="65532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981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019-2020\Екологічний проект 2\Фото\Короїди\IMG_20191208_130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29" y="2209800"/>
            <a:ext cx="2766167" cy="368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2019-2020\Екологічний проект 2\Фото\Короїди\IMG_20191208_131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6" y="123437"/>
            <a:ext cx="2558041" cy="341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2020-2021\Юніор Дослідник Сураєва\Фото\зображення_viber_2021-04-18_10-53-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94" y="2286000"/>
            <a:ext cx="2914651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2019-2020\Екологічний проект 2\Фото\Короїди\IMG_20191208_1310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98" y="3668995"/>
            <a:ext cx="2399231" cy="31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9601" y="914400"/>
            <a:ext cx="623439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400" dirty="0" smtClean="0"/>
              <a:t>Вражає пошкодження дерев короїдами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59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924" y="609600"/>
            <a:ext cx="9119075" cy="62484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uk-UA" sz="2400" dirty="0"/>
              <a:t>- у результаті  як глобальних чинників – потепління клімату, кислотних дощів, забруднення атмосфери та грунту; так і місцевих – неврегульованого туризму, неналежної організованості масового відпочинку населення лісові природні екосистеми зазнають негативного впливу, що часто призводить до їх трансформації, зниження стійкості та оздоровлювальної привабливості;</a:t>
            </a:r>
            <a:endParaRPr lang="en-US" sz="2400" dirty="0"/>
          </a:p>
          <a:p>
            <a:pPr algn="just"/>
            <a:r>
              <a:rPr lang="uk-UA" sz="2400" dirty="0"/>
              <a:t>- за результатами обстеження соснових дерев на пробній ділянці за шкалою категорій стану дерев обраховано індекс стану рівня пошкодження насадження і виявлено, </a:t>
            </a:r>
            <a:r>
              <a:rPr lang="uk-UA" sz="2400" dirty="0">
                <a:solidFill>
                  <a:srgbClr val="C00000"/>
                </a:solidFill>
              </a:rPr>
              <a:t>що ступінь пошкодження соснового насадження </a:t>
            </a:r>
            <a:r>
              <a:rPr lang="uk-UA" sz="2400" b="1" i="1" dirty="0">
                <a:solidFill>
                  <a:srgbClr val="7030A0"/>
                </a:solidFill>
              </a:rPr>
              <a:t>середній,</a:t>
            </a:r>
            <a:r>
              <a:rPr lang="uk-UA" sz="2400" dirty="0">
                <a:solidFill>
                  <a:srgbClr val="C00000"/>
                </a:solidFill>
              </a:rPr>
              <a:t> а стан насадження </a:t>
            </a:r>
            <a:r>
              <a:rPr lang="uk-UA" sz="2400" b="1" i="1" dirty="0">
                <a:solidFill>
                  <a:srgbClr val="7030A0"/>
                </a:solidFill>
              </a:rPr>
              <a:t>сильно ослаблений;</a:t>
            </a:r>
            <a:endParaRPr lang="en-US" sz="2400" b="1" i="1" dirty="0">
              <a:solidFill>
                <a:srgbClr val="7030A0"/>
              </a:solidFill>
            </a:endParaRPr>
          </a:p>
          <a:p>
            <a:pPr algn="just"/>
            <a:r>
              <a:rPr lang="uk-UA" sz="2400" dirty="0"/>
              <a:t>- важливим чинником ослаблення соснового насадження приміської зони Богуслава є значний антропогенний вплив: пошкодження стовбурів, зрубування стовбурів та гілок, верхівок дерев у молодому віці; випалення трав’янистого покриву в результаті вогнищ, обпалення стовбурів та гілок біля вогнищ; засмічення; витоптування та утрамбовування ділянок біля лісу колесами транспорту;</a:t>
            </a:r>
            <a:endParaRPr lang="en-US" sz="2400" dirty="0"/>
          </a:p>
          <a:p>
            <a:pPr algn="just"/>
            <a:r>
              <a:rPr lang="uk-UA" sz="2400" dirty="0"/>
              <a:t>- результати проведеного дослідження доцільно використовувати на уроках та в позаурочний час для формування екологічної культури  та розвинутої екологічної свідомості учнів різних вікових категорій.</a:t>
            </a:r>
            <a:endParaRPr lang="en-US" sz="2400" dirty="0"/>
          </a:p>
          <a:p>
            <a:pPr algn="just"/>
            <a:endParaRPr lang="en-US" sz="2400" dirty="0"/>
          </a:p>
          <a:p>
            <a:pPr algn="just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</a:rPr>
              <a:t>Висновки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1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637" y="762000"/>
            <a:ext cx="8915400" cy="6019800"/>
          </a:xfrm>
        </p:spPr>
        <p:txBody>
          <a:bodyPr>
            <a:noAutofit/>
          </a:bodyPr>
          <a:lstStyle/>
          <a:p>
            <a:pPr algn="just"/>
            <a:r>
              <a:rPr lang="uk-UA" sz="2400" dirty="0" smtClean="0"/>
              <a:t>Ліс – це джерело </a:t>
            </a:r>
            <a:r>
              <a:rPr lang="uk-UA" sz="2400" dirty="0"/>
              <a:t>чистого повітря, </a:t>
            </a:r>
            <a:r>
              <a:rPr lang="uk-UA" sz="2400" dirty="0" smtClean="0"/>
              <a:t>засіб </a:t>
            </a:r>
            <a:r>
              <a:rPr lang="uk-UA" sz="2400" dirty="0"/>
              <a:t>зберігання вологи, захисту ґрунту від ерозії, полів від вітру, </a:t>
            </a:r>
            <a:r>
              <a:rPr lang="uk-UA" sz="2400" dirty="0" smtClean="0"/>
              <a:t>середовище життя тварин</a:t>
            </a:r>
            <a:r>
              <a:rPr lang="uk-UA" sz="2400" dirty="0"/>
              <a:t>, рослин, грибів і місця для </a:t>
            </a:r>
            <a:r>
              <a:rPr lang="uk-UA" sz="2400" dirty="0" smtClean="0"/>
              <a:t>відпочинку людини.</a:t>
            </a:r>
          </a:p>
          <a:p>
            <a:pPr algn="just"/>
            <a:r>
              <a:rPr lang="uk-UA" sz="2400" dirty="0"/>
              <a:t>Як свідчать висновки Міжнародної науково-практичної конференції «Соснові ліси: сучасний стан, існуючі проблеми та шляхи їх вирішення» (12-13 червня 2019 року,  Київ), в останнє десятиріччя санітарний стан лісів різко погіршився внаслідок негативної дії комплексу факторів, в основному пов’язаних із глобальними змінами </a:t>
            </a:r>
            <a:r>
              <a:rPr lang="uk-UA" sz="2400" dirty="0" smtClean="0"/>
              <a:t>клімату,  </a:t>
            </a:r>
            <a:r>
              <a:rPr lang="uk-UA" sz="2400" dirty="0"/>
              <a:t>що призвело до зростання площ всихаючих насаджень і масового пошкодження їх шкідниками і хворобами. </a:t>
            </a:r>
            <a:r>
              <a:rPr lang="uk-UA" sz="2400" dirty="0" smtClean="0"/>
              <a:t> </a:t>
            </a:r>
            <a:endParaRPr lang="uk-UA" sz="2400" dirty="0"/>
          </a:p>
          <a:p>
            <a:pPr algn="just"/>
            <a:r>
              <a:rPr lang="uk-UA" sz="2400" dirty="0" smtClean="0"/>
              <a:t>Тож </a:t>
            </a:r>
            <a:r>
              <a:rPr lang="uk-UA" sz="2400" dirty="0" smtClean="0">
                <a:solidFill>
                  <a:srgbClr val="C00000"/>
                </a:solidFill>
              </a:rPr>
              <a:t>дослідження стану лісу є актуальною темою, </a:t>
            </a:r>
            <a:r>
              <a:rPr lang="uk-UA" sz="2400" dirty="0" smtClean="0"/>
              <a:t>адже зникнення лісів несе </a:t>
            </a:r>
            <a:r>
              <a:rPr lang="uk-UA" sz="2400" dirty="0"/>
              <a:t>загрозу для існування </a:t>
            </a:r>
            <a:r>
              <a:rPr lang="uk-UA" sz="2400" dirty="0" smtClean="0"/>
              <a:t>людства. 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effectLst/>
              </a:rPr>
              <a:t>Актуальність теми</a:t>
            </a:r>
            <a:endParaRPr lang="en-US" sz="3600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726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457200"/>
            <a:ext cx="8534400" cy="5638800"/>
          </a:xfrm>
        </p:spPr>
        <p:txBody>
          <a:bodyPr/>
          <a:lstStyle/>
          <a:p>
            <a:r>
              <a:rPr lang="uk-UA" b="1" dirty="0">
                <a:solidFill>
                  <a:srgbClr val="00B050"/>
                </a:solidFill>
              </a:rPr>
              <a:t>Об’єкт дослідження.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Соснові насадження. </a:t>
            </a:r>
            <a:endParaRPr lang="en-US" dirty="0"/>
          </a:p>
          <a:p>
            <a:endParaRPr lang="uk-UA" b="1" dirty="0" smtClean="0"/>
          </a:p>
          <a:p>
            <a:pPr algn="just"/>
            <a:r>
              <a:rPr lang="uk-UA" b="1" dirty="0" smtClean="0">
                <a:solidFill>
                  <a:srgbClr val="00B050"/>
                </a:solidFill>
              </a:rPr>
              <a:t>Предмет </a:t>
            </a:r>
            <a:r>
              <a:rPr lang="uk-UA" b="1" dirty="0">
                <a:solidFill>
                  <a:srgbClr val="00B050"/>
                </a:solidFill>
              </a:rPr>
              <a:t>дослідження.</a:t>
            </a: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/>
              <a:t>Стан дерев </a:t>
            </a:r>
            <a:r>
              <a:rPr lang="uk-UA" dirty="0" smtClean="0"/>
              <a:t>Сосни звичайної (</a:t>
            </a:r>
            <a:r>
              <a:rPr lang="uk-UA" i="1" dirty="0" smtClean="0"/>
              <a:t>Pinus sylvestris)</a:t>
            </a:r>
            <a:r>
              <a:rPr lang="uk-UA" dirty="0" smtClean="0"/>
              <a:t> </a:t>
            </a:r>
            <a:r>
              <a:rPr lang="uk-UA" dirty="0"/>
              <a:t>на пробній ділянці приміської зони Богуслава в умовах антропогенного впливу</a:t>
            </a:r>
            <a:endParaRPr lang="en-US" dirty="0"/>
          </a:p>
        </p:txBody>
      </p:sp>
      <p:pic>
        <p:nvPicPr>
          <p:cNvPr id="2050" name="Picture 2" descr="D:\2020-2021\Юніор Дослідник Сураєва\Фото\зображення_viber_2021-04-18_10-53-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124200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25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5638800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з</a:t>
            </a:r>
            <a:r>
              <a:rPr lang="uk-UA" dirty="0" smtClean="0"/>
              <a:t>’ясувати </a:t>
            </a:r>
            <a:r>
              <a:rPr lang="uk-UA" dirty="0"/>
              <a:t>стан ділянки соснового </a:t>
            </a:r>
            <a:r>
              <a:rPr lang="uk-UA" dirty="0" smtClean="0"/>
              <a:t>насадження в приміській зоні Богуслава.</a:t>
            </a:r>
          </a:p>
          <a:p>
            <a:pPr marL="109728" indent="0" algn="ctr">
              <a:buNone/>
            </a:pPr>
            <a:r>
              <a:rPr lang="uk-UA" sz="3600" dirty="0" smtClean="0">
                <a:solidFill>
                  <a:srgbClr val="00B050"/>
                </a:solidFill>
              </a:rPr>
              <a:t>Завдання дослідження</a:t>
            </a:r>
            <a:r>
              <a:rPr lang="uk-UA" sz="2800" dirty="0" smtClean="0">
                <a:solidFill>
                  <a:srgbClr val="00B050"/>
                </a:solidFill>
              </a:rPr>
              <a:t>:</a:t>
            </a:r>
          </a:p>
          <a:p>
            <a:pPr algn="just">
              <a:buFont typeface="Wingdings" pitchFamily="2" charset="2"/>
              <a:buChar char="Ø"/>
            </a:pPr>
            <a:r>
              <a:rPr lang="uk-UA" dirty="0" smtClean="0"/>
              <a:t>простежити вплив людини на лісове насадження;</a:t>
            </a:r>
          </a:p>
          <a:p>
            <a:pPr algn="just">
              <a:buFont typeface="Wingdings" pitchFamily="2" charset="2"/>
              <a:buChar char="Ø"/>
            </a:pPr>
            <a:r>
              <a:rPr lang="uk-UA" dirty="0"/>
              <a:t>ознайомитись та опанувати методами дослідження стану дерев та </a:t>
            </a:r>
            <a:r>
              <a:rPr lang="uk-UA" dirty="0" smtClean="0"/>
              <a:t>рівня пошкодження;</a:t>
            </a:r>
          </a:p>
          <a:p>
            <a:r>
              <a:rPr lang="uk-UA" dirty="0"/>
              <a:t>провести практичне дослідження, математичні обрахунки і зробити висновок про стан соснових насаджень;</a:t>
            </a:r>
            <a:endParaRPr lang="en-US" dirty="0"/>
          </a:p>
          <a:p>
            <a:pPr algn="just"/>
            <a:r>
              <a:rPr lang="uk-UA" dirty="0"/>
              <a:t>висвітлити проведену роботу серед учнів та надати практичні рекомендації щодо збереження лісу.</a:t>
            </a:r>
            <a:endParaRPr lang="en-US" dirty="0"/>
          </a:p>
          <a:p>
            <a:pPr algn="just">
              <a:buFont typeface="Wingdings" pitchFamily="2" charset="2"/>
              <a:buChar char="Ø"/>
            </a:pPr>
            <a:endParaRPr lang="uk-UA" dirty="0" smtClean="0"/>
          </a:p>
          <a:p>
            <a:pPr algn="just">
              <a:buFontTx/>
              <a:buChar char="-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83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rgbClr val="00B050"/>
                </a:solidFill>
                <a:effectLst/>
              </a:rPr>
              <a:t>Мета дослідження:</a:t>
            </a:r>
            <a:endParaRPr lang="en-US" sz="3600" dirty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406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38200"/>
            <a:ext cx="8839200" cy="5638800"/>
          </a:xfrm>
        </p:spPr>
        <p:txBody>
          <a:bodyPr>
            <a:normAutofit/>
          </a:bodyPr>
          <a:lstStyle/>
          <a:p>
            <a:pPr algn="just"/>
            <a:r>
              <a:rPr lang="uk-UA" b="1" i="1" dirty="0">
                <a:solidFill>
                  <a:srgbClr val="00B050"/>
                </a:solidFill>
              </a:rPr>
              <a:t>Теоретичні</a:t>
            </a:r>
            <a:r>
              <a:rPr lang="uk-UA" b="1" dirty="0"/>
              <a:t> </a:t>
            </a:r>
            <a:r>
              <a:rPr lang="uk-UA" dirty="0"/>
              <a:t>(інформаційний пошук, </a:t>
            </a:r>
            <a:r>
              <a:rPr lang="uk-UA" dirty="0" smtClean="0"/>
              <a:t>аналіз) </a:t>
            </a:r>
            <a:r>
              <a:rPr lang="uk-UA" dirty="0"/>
              <a:t>– для дослідження суті науково-практичної проблеми, з’ясування </a:t>
            </a:r>
            <a:r>
              <a:rPr lang="uk-UA" dirty="0" smtClean="0"/>
              <a:t>методів дослідження.</a:t>
            </a:r>
          </a:p>
          <a:p>
            <a:pPr marL="109728" indent="0" algn="just">
              <a:buNone/>
            </a:pPr>
            <a:endParaRPr lang="uk-UA" dirty="0" smtClean="0"/>
          </a:p>
          <a:p>
            <a:pPr algn="just"/>
            <a:r>
              <a:rPr lang="uk-UA" dirty="0" smtClean="0"/>
              <a:t> </a:t>
            </a:r>
            <a:r>
              <a:rPr lang="uk-UA" b="1" i="1" dirty="0" smtClean="0">
                <a:solidFill>
                  <a:srgbClr val="00B050"/>
                </a:solidFill>
              </a:rPr>
              <a:t>Польові </a:t>
            </a:r>
            <a:r>
              <a:rPr lang="uk-UA" dirty="0" smtClean="0"/>
              <a:t>– </a:t>
            </a:r>
            <a:r>
              <a:rPr lang="uk-UA" dirty="0"/>
              <a:t>для вибору характерних об’єктів для дослідження</a:t>
            </a:r>
            <a:r>
              <a:rPr lang="uk-UA" dirty="0" smtClean="0"/>
              <a:t>, характеристики дерев, </a:t>
            </a:r>
            <a:r>
              <a:rPr lang="uk-UA" dirty="0"/>
              <a:t>виявлення </a:t>
            </a:r>
            <a:r>
              <a:rPr lang="uk-UA" dirty="0" smtClean="0"/>
              <a:t>негативного впливу людей  </a:t>
            </a:r>
            <a:r>
              <a:rPr lang="uk-UA" dirty="0"/>
              <a:t>на лісові </a:t>
            </a:r>
            <a:r>
              <a:rPr lang="uk-UA" dirty="0" smtClean="0"/>
              <a:t>екосистеми.</a:t>
            </a:r>
          </a:p>
          <a:p>
            <a:pPr marL="109728" indent="0" algn="just">
              <a:buNone/>
            </a:pPr>
            <a:r>
              <a:rPr lang="uk-UA" dirty="0" smtClean="0"/>
              <a:t> </a:t>
            </a:r>
          </a:p>
          <a:p>
            <a:pPr algn="just"/>
            <a:r>
              <a:rPr lang="uk-UA" b="1" i="1" dirty="0">
                <a:solidFill>
                  <a:srgbClr val="00B050"/>
                </a:solidFill>
              </a:rPr>
              <a:t>Л</a:t>
            </a:r>
            <a:r>
              <a:rPr lang="uk-UA" b="1" i="1" dirty="0" smtClean="0">
                <a:solidFill>
                  <a:srgbClr val="00B050"/>
                </a:solidFill>
              </a:rPr>
              <a:t>абораторні</a:t>
            </a:r>
            <a:r>
              <a:rPr lang="uk-UA" dirty="0" smtClean="0"/>
              <a:t> </a:t>
            </a:r>
            <a:r>
              <a:rPr lang="uk-UA" dirty="0"/>
              <a:t>– математично-статистична  і аналітична обробка даних. </a:t>
            </a:r>
            <a:endParaRPr lang="en-US" dirty="0"/>
          </a:p>
          <a:p>
            <a:pPr algn="just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effectLst/>
              </a:rPr>
              <a:t>Методи дослідження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7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0059" y="343256"/>
            <a:ext cx="8229600" cy="1371600"/>
          </a:xfrm>
        </p:spPr>
        <p:txBody>
          <a:bodyPr>
            <a:normAutofit/>
          </a:bodyPr>
          <a:lstStyle/>
          <a:p>
            <a:pPr algn="ctr"/>
            <a:r>
              <a:rPr lang="uk-UA" sz="2400" dirty="0"/>
              <a:t>Для дослідження була обрана ділянка соснового насадження на заході міста Богуслава біля річки </a:t>
            </a:r>
            <a:r>
              <a:rPr lang="uk-UA" sz="2400" dirty="0" smtClean="0"/>
              <a:t>Рось – місця масового відпочинку людей влітку</a:t>
            </a:r>
            <a:endParaRPr lang="en-US" sz="2400" dirty="0"/>
          </a:p>
        </p:txBody>
      </p:sp>
      <p:pic>
        <p:nvPicPr>
          <p:cNvPr id="2050" name="Picture 2" descr="D:\2019-2020\Екологічний проект 2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752600"/>
            <a:ext cx="7336615" cy="48768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 rot="560847">
            <a:off x="2413011" y="4119543"/>
            <a:ext cx="2010352" cy="921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0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712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effectLst/>
              </a:rPr>
              <a:t>Слід людини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4" name="Picture 3" descr="D:\2019-2020\Екологічний проект 2\Фото\IMG_20191028_15545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49" y="3842897"/>
            <a:ext cx="4114800" cy="27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:\2019-2020\Екологічний проект 2\Фото\IMG_20191028_1600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29" y="887289"/>
            <a:ext cx="3769407" cy="276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2019-2020\Екологічний проект 2\Фото\IMG_20191028_1600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51" y="914400"/>
            <a:ext cx="3886200" cy="2734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2019-2020\Екологічний проект 2\Фото\IMG_20191028_1552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51" y="3792068"/>
            <a:ext cx="4267200" cy="2865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8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2019-2020\Екологічний проект 2\Фото\IMG_20191028_1606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657600"/>
            <a:ext cx="2743200" cy="303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D:\2019-2020\Екологічний проект 2\Фото\IMG_20191028_160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8899"/>
            <a:ext cx="2505075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0"/>
            <a:ext cx="2819400" cy="384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8899"/>
            <a:ext cx="3761460" cy="282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3469017"/>
            <a:ext cx="3270789" cy="229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3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019-2020\Екологічний проект 2\Untitle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0509"/>
            <a:ext cx="2667000" cy="296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162066464"/>
              </p:ext>
            </p:extLst>
          </p:nvPr>
        </p:nvGraphicFramePr>
        <p:xfrm>
          <a:off x="3352800" y="2907147"/>
          <a:ext cx="5880219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83976" y="35840"/>
            <a:ext cx="5821454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Були обстежені 50 дерев за ступенем </a:t>
            </a:r>
          </a:p>
          <a:p>
            <a:pPr algn="ctr"/>
            <a:r>
              <a:rPr lang="uk-UA" sz="2400" dirty="0"/>
              <a:t>п</a:t>
            </a:r>
            <a:r>
              <a:rPr lang="uk-UA" sz="2400" dirty="0" smtClean="0"/>
              <a:t>ошкодження і розподілені за </a:t>
            </a:r>
          </a:p>
          <a:p>
            <a:pPr algn="ctr"/>
            <a:r>
              <a:rPr lang="uk-UA" sz="2400" dirty="0" smtClean="0"/>
              <a:t>категоріями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145" y="4581368"/>
            <a:ext cx="3428999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/>
              <a:t>І – без ознак ослаблення, здорові</a:t>
            </a:r>
            <a:endParaRPr lang="en-US" dirty="0"/>
          </a:p>
          <a:p>
            <a:r>
              <a:rPr lang="uk-UA" dirty="0"/>
              <a:t>ІІ– ослаблені</a:t>
            </a:r>
            <a:endParaRPr lang="en-US" dirty="0"/>
          </a:p>
          <a:p>
            <a:r>
              <a:rPr lang="uk-UA" dirty="0"/>
              <a:t>ІІІ – дуже ослаблені</a:t>
            </a:r>
            <a:endParaRPr lang="en-US" dirty="0"/>
          </a:p>
          <a:p>
            <a:r>
              <a:rPr lang="uk-UA" dirty="0"/>
              <a:t>ІV –відмираючі</a:t>
            </a:r>
          </a:p>
          <a:p>
            <a:r>
              <a:rPr lang="uk-UA" dirty="0"/>
              <a:t>V – свіжий сухостій</a:t>
            </a:r>
            <a:endParaRPr lang="en-US" dirty="0"/>
          </a:p>
          <a:p>
            <a:r>
              <a:rPr lang="uk-UA" dirty="0"/>
              <a:t>VІ- старий сухостій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347529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C00000"/>
                </a:solidFill>
              </a:rPr>
              <a:t>Шкала категорій стану дерев </a:t>
            </a:r>
            <a:br>
              <a:rPr lang="uk-UA" dirty="0">
                <a:solidFill>
                  <a:srgbClr val="C00000"/>
                </a:solidFill>
              </a:rPr>
            </a:br>
            <a:r>
              <a:rPr lang="uk-UA" dirty="0">
                <a:solidFill>
                  <a:srgbClr val="C00000"/>
                </a:solidFill>
              </a:rPr>
              <a:t>(за «Санітарними правилами в лісах України»)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1149" y="1637228"/>
            <a:ext cx="6172199" cy="123110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ru-RU" sz="1400" dirty="0"/>
              <a:t>Посібник з методики досліджень Власенко М.Ю. Науково-дослідна робота з біології  в загальноосвітній школі: Навчально-методичний посібник // М.Ю.Власенко, Г.І. Драган,  С.В. Роговський, О.В.Ткаченко. - Біла Церква: КОІПОПК, 2007 - 344с.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93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912</TotalTime>
  <Words>741</Words>
  <Application>Microsoft Office PowerPoint</Application>
  <PresentationFormat>On-screen Show (4:3)</PresentationFormat>
  <Paragraphs>120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Concourse</vt:lpstr>
      <vt:lpstr> Стан соснових насаджень приміської зони міста Богуслава  </vt:lpstr>
      <vt:lpstr>Актуальність теми</vt:lpstr>
      <vt:lpstr>PowerPoint Presentation</vt:lpstr>
      <vt:lpstr>Мета дослідження:</vt:lpstr>
      <vt:lpstr>Методи дослідження</vt:lpstr>
      <vt:lpstr>PowerPoint Presentation</vt:lpstr>
      <vt:lpstr>Слід людини</vt:lpstr>
      <vt:lpstr>PowerPoint Presentation</vt:lpstr>
      <vt:lpstr>PowerPoint Presentation</vt:lpstr>
      <vt:lpstr>PowerPoint Presentation</vt:lpstr>
      <vt:lpstr>PowerPoint Presentation</vt:lpstr>
      <vt:lpstr>Визначили відносну висоту крон дерева (визначають у відсотках протяжності її висоти від висоти стовбура, яку приймають за 100%) </vt:lpstr>
      <vt:lpstr>Визначили діаметр та площу перерізів дерев </vt:lpstr>
      <vt:lpstr>PowerPoint Presentation</vt:lpstr>
      <vt:lpstr>Висновки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 соснових насаджень приміської зони міста Богуслава в умовах антропогенного впливу </dc:title>
  <dc:creator>Fyrlakith</dc:creator>
  <cp:lastModifiedBy>Fyrlakith</cp:lastModifiedBy>
  <cp:revision>92</cp:revision>
  <dcterms:created xsi:type="dcterms:W3CDTF">2006-08-16T00:00:00Z</dcterms:created>
  <dcterms:modified xsi:type="dcterms:W3CDTF">2021-04-21T09:27:29Z</dcterms:modified>
</cp:coreProperties>
</file>