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1" r:id="rId3"/>
    <p:sldId id="263" r:id="rId4"/>
    <p:sldId id="281" r:id="rId5"/>
    <p:sldId id="287" r:id="rId6"/>
    <p:sldId id="278" r:id="rId7"/>
    <p:sldId id="267" r:id="rId8"/>
    <p:sldId id="271" r:id="rId9"/>
    <p:sldId id="297" r:id="rId10"/>
    <p:sldId id="291" r:id="rId11"/>
    <p:sldId id="300" r:id="rId12"/>
    <p:sldId id="307" r:id="rId13"/>
    <p:sldId id="309" r:id="rId14"/>
    <p:sldId id="305" r:id="rId15"/>
    <p:sldId id="285" r:id="rId16"/>
    <p:sldId id="262" r:id="rId17"/>
  </p:sldIdLst>
  <p:sldSz cx="9144000" cy="6858000" type="screen4x3"/>
  <p:notesSz cx="6888163" cy="10018713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kalibyranna@ukr.net" initials="e" lastIdx="1" clrIdx="0">
    <p:extLst>
      <p:ext uri="{19B8F6BF-5375-455C-9EA6-DF929625EA0E}">
        <p15:presenceInfo xmlns:p15="http://schemas.microsoft.com/office/powerpoint/2012/main" userId="d494a7ecc22ccc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3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98040-9639-4A5E-B4C0-B7308103F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594017-3F10-47DB-9D02-B5EC0181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E0E1-7DF4-417A-87C2-B2876E47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70F19-4A5A-4098-BF51-E77712CD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57B7E-7CFB-485C-8DD1-FAB57EF2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849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2ECF1-CDD1-433C-93BA-3DEAE63C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1A9199-3DBB-45AC-8E8C-43F1E89A7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1F640-B604-4592-A903-91648D3F0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798F26-BD09-4ED9-82F7-A6DF86F3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FB5F7-AC1F-4864-9F5C-A7C1132A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48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3D614C-67A2-4155-9588-AE0E295D3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20AACF-AD20-4B40-B15F-F38718A00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5DD720-1859-45C2-8C6D-F2B830B1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0E615B-55D2-44F4-B46D-0B4B5C21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BB0E50-6EE5-4B2E-8CBC-E9712744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720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62C4A-16F1-4FE9-A499-65BDA7E1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7F627C-5814-4720-A70F-0710727DF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A0E1E1-469F-49B2-81E4-0AFE5F13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E0AC33-2A0C-45B3-BA9B-B7E1DED7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9FA4C-7257-438F-B55B-C29691C6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17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8A9B0-AA6B-4F57-8F51-6687E090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09429B-D1E9-427A-9DB6-C4CC148F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2F768D-CB55-411A-8ACA-9F7D0681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A2EC4-5F95-43F6-916F-03552B78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506091-E9AE-4F58-BCCC-12C49389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422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4FCD9-1485-4DDB-A2A3-09551047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13C9BF-1F95-475E-A601-62E5B8679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8E9EFC-021D-4154-9D6E-A4466EDDA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6E7900-2F8F-427A-A73A-866395C5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42B4FF-515C-437B-9064-671C67EB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E1C67A-0EA0-40CF-BB2B-B27F67E1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3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3F0E0-91CB-4AAF-873C-05FA5B8A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C5FC3-33F2-4F7A-B4C9-1449E39E6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CE8273-7A5A-4AF7-8EC8-6B2488301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B48B27-A746-4F72-B7AC-0E9A88C0C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BD9BAD-B703-4BB1-B4DD-F47A6E19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AD7D60-6BB0-45FA-9841-F6D9ADFD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A3F308-3BE4-4B46-B5F6-95C0B0591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9DAE88-AACA-409C-939A-A2043FE63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01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525B7-7234-4D10-AA54-08B5A9E9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D9EF47-1587-4A77-9899-591CE013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277631-4C55-4598-A779-5E2D46D2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227848-28FC-438F-A1A4-E156596E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584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63F520-462D-41D5-AEB9-73C5D099A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4A7C95-9DE9-48C2-AFF2-6B0B6CAD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37F93D-E9A1-4061-B5EE-99B25E7A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014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DE178-04AF-4B00-B737-AE423E9C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F55BFB-C73D-4680-A962-19AE3F80C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E19BBF-8857-46BC-8197-532CCCDDF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85671C-5FCD-4B11-BDC6-518454D2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C1C3FB-FE5F-4D77-B25A-954B22FE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7A5D14-6FA7-40C7-9466-135EB234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150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5D4B1-D37E-4E8F-9C3F-6E89A44B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8D1D7A-A35B-43D4-9DA4-8E37C0AC4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23B06E-01AD-42F6-AE52-CBD3E65C0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35EF4B-68FD-4C4A-A4FF-FC63876F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265206-EF80-4A3D-B480-6FE66282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D4243B-25CD-4394-8386-680B8992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346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C7139-007D-413A-9A0A-4DB02B1F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70595-DB18-4C47-B766-2983E8625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3EA83-53DB-4E49-873E-3B13ED46C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1D9E-38D4-45DE-8A02-35ABFFEB7833}" type="datetimeFigureOut">
              <a:rPr lang="ru-UA" smtClean="0"/>
              <a:t>13.04.2021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E1C9C-CEE0-4EA3-B74A-B5A5D26EE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19243-5885-4C9A-9879-108759CAA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4753-1487-4CA5-8004-C1919A6CD7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s://www.youtube.com/watch?v=cR1Sl64Y7Mo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ymaps.arcgis.com/stories/e35d3178d6874ed08af405be04a17df4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ecommco.maps.arcgis.com/apps/opsdashboard/index.html?fbclid=IwAR1Yc-oPgQaDKFa8j22nxnYZ-Shh_arjNTXCt8-EyWMgXWMyYRwcGdhjOCY#/e5a135cd845043a1adc54910f1b6fdd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ymaps.arcgis.com/stories/e35d3178d6874ed08af405be04a17df4" TargetMode="External"/><Relationship Id="rId3" Type="http://schemas.openxmlformats.org/officeDocument/2006/relationships/hyperlink" Target="https://nachasi.com/2018/09/04/shho-take-svidoma-moda/" TargetMode="External"/><Relationship Id="rId7" Type="http://schemas.openxmlformats.org/officeDocument/2006/relationships/hyperlink" Target="https://storymaps.arcgis.com/stories/4afaee3159f840df87d28fbf69f88309" TargetMode="External"/><Relationship Id="rId2" Type="http://schemas.openxmlformats.org/officeDocument/2006/relationships/hyperlink" Target="https://www.bbc.com/ukrainian/vert-fut-461164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ywellmag.com/uk/i-ekologichnij-i-masovij-5-vazhlivih-svidomih-initsiativ-h-m-80729/" TargetMode="External"/><Relationship Id="rId5" Type="http://schemas.openxmlformats.org/officeDocument/2006/relationships/hyperlink" Target="https://www.the-village.com.ua/village/service-shopping/style-news/275399-kiyivskiy-h-m-priymatime-nepotribniy-odyag-na-pererobku" TargetMode="External"/><Relationship Id="rId4" Type="http://schemas.openxmlformats.org/officeDocument/2006/relationships/hyperlink" Target="https://lady.tochka.net/ua/88678-10-antitrendov-kotorye-pora-ostavit-v-2020-god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planetamusora.blogspot.com/2016/04/blog-post_62.html" TargetMode="External"/><Relationship Id="rId3" Type="http://schemas.openxmlformats.org/officeDocument/2006/relationships/hyperlink" Target="https://archangel-of-light.org.ua/vryatuyemo-zeleni-legeni-planeti/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.cv.ua/news/storystorynka/tsikavo/vsesvitniy-den-shopingu-scho-svyatkuyut-11-listopada-51484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cR1Sl64Y7Mo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hyperlink" Target="http://wircom.ua/?d_id=2016&amp;var=1&amp;lang=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ymaps.arcgis.com/stories/4afaee3159f840df87d28fbf69f8830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8Xx-QcgEl3E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hyperlink" Target="http://promclothing.ru/" TargetMode="Externa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hochu.ua/cat-fashion/news/article-96571-ekomoda-krupneyshie-fashion-kompanii-dogovorilis-zaschischat-okruzhayuschuyu-sr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cR1Sl64Y7Mo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hyperlink" Target="https://www.buro247.ua/fashion/fashion-and-ecology-future.html" TargetMode="Externa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hyperlink" Target="https://www.the-village.com.ua/village/service-shopping/style-news/275399-kiyivskiy-h-m-priymatime-nepotribniy-odyag-na-pererobk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15D566-E390-4EA1-AAAC-5D9D2FA24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4133"/>
            <a:ext cx="8308621" cy="6176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      </a:t>
            </a:r>
            <a:r>
              <a:rPr lang="ru-RU" dirty="0" err="1">
                <a:solidFill>
                  <a:srgbClr val="0070C0"/>
                </a:solidFill>
                <a:latin typeface="Constantia" panose="02030602050306030303" pitchFamily="18" charset="0"/>
              </a:rPr>
              <a:t>Всеукраїнський</a:t>
            </a: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Constantia" panose="02030602050306030303" pitchFamily="18" charset="0"/>
              </a:rPr>
              <a:t>інтерактивний</a:t>
            </a: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 конкурс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«Ман-</a:t>
            </a:r>
            <a:r>
              <a:rPr lang="ru-RU" dirty="0" err="1">
                <a:solidFill>
                  <a:srgbClr val="0070C0"/>
                </a:solidFill>
                <a:latin typeface="Constantia" panose="02030602050306030303" pitchFamily="18" charset="0"/>
              </a:rPr>
              <a:t>Юніор</a:t>
            </a: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Constantia" panose="02030602050306030303" pitchFamily="18" charset="0"/>
              </a:rPr>
              <a:t>Дослідник</a:t>
            </a: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Номінація «</a:t>
            </a:r>
            <a:r>
              <a:rPr lang="ru-RU" dirty="0" err="1">
                <a:solidFill>
                  <a:srgbClr val="0070C0"/>
                </a:solidFill>
                <a:latin typeface="Constantia" panose="02030602050306030303" pitchFamily="18" charset="0"/>
              </a:rPr>
              <a:t>Еколог</a:t>
            </a: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Constantia" panose="02030602050306030303" pitchFamily="18" charset="0"/>
              </a:rPr>
              <a:t>Юніор</a:t>
            </a:r>
            <a:r>
              <a:rPr lang="ru-RU" dirty="0">
                <a:solidFill>
                  <a:srgbClr val="0070C0"/>
                </a:solidFill>
                <a:latin typeface="Constantia" panose="02030602050306030303" pitchFamily="18" charset="0"/>
              </a:rPr>
              <a:t>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Тема: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«Планета в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небезпеці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ти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занадто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модний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!»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Автор: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Стогова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Ольга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Олексіївна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учениця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7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класу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Закладу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загальної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середньої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освіти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І-ІІІ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ступенів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Коцюбинської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селищної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ради</a:t>
            </a:r>
          </a:p>
          <a:p>
            <a:pPr marL="0" indent="0">
              <a:buNone/>
            </a:pPr>
            <a:r>
              <a:rPr lang="ru-RU" sz="21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Науковий</a:t>
            </a: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керівник</a:t>
            </a: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Мельник В.П.,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вчитель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біології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ЗЗСО КСР</a:t>
            </a:r>
          </a:p>
          <a:p>
            <a:pPr marL="0" indent="0">
              <a:buNone/>
            </a:pPr>
            <a:r>
              <a:rPr lang="uk-UA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Мета</a:t>
            </a: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вивчення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потенційної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небезпеки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людства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викликаної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надмірним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виробництвом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придбанням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одягу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актуалізація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теми «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свідомого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споживання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»,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сортування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сміття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усвідомлення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важливості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ролі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кожного у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впливі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виробництво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одягу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світі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Актуальність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зумовлена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усвідомленням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небезпеки,що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створює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бізнес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модель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Fast </a:t>
            </a:r>
            <a:r>
              <a:rPr lang="en-US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Fasion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uk-UA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необхідністю популяризації теми серед учнівської молоді селища Коцюбинське.</a:t>
            </a:r>
            <a:endParaRPr lang="ru-RU" sz="21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1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Завдання</a:t>
            </a: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запропонувати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шляхи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вирішення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потенційних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екологічних</a:t>
            </a:r>
            <a:r>
              <a:rPr lang="ru-RU" sz="21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проблем.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FC933-1D28-4418-987C-C2DFA53C6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53" y="5893354"/>
            <a:ext cx="1425103" cy="91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9FD96-65C9-4E8F-A1C6-B9E8294B6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" r="50000"/>
          <a:stretch/>
        </p:blipFill>
        <p:spPr>
          <a:xfrm rot="20082477">
            <a:off x="470095" y="181214"/>
            <a:ext cx="1541490" cy="188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933F87-EF27-4F93-B891-B026AEC3E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60" y="846667"/>
            <a:ext cx="1608666" cy="160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663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1D91678-CA28-4FA7-9F82-83D4BBDE0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2" y="409328"/>
            <a:ext cx="79959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     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«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Ідея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–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дати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другий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шанс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одягу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а не </a:t>
            </a:r>
            <a:endParaRPr kumimoji="0" lang="ru-RU" altLang="ru-UA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UA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в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икидати</a:t>
            </a:r>
            <a:r>
              <a:rPr lang="ru-RU" altLang="ru-UA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його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», –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розповіла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Домінік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Фантачино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 </a:t>
            </a:r>
            <a:endParaRPr kumimoji="0" lang="ru-RU" altLang="ru-UA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Речі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стан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яких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дає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можливість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одягнути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їх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ru-RU" altLang="ru-UA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знову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будуть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продані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як секонд-хенд. </a:t>
            </a:r>
            <a:endParaRPr kumimoji="0" lang="ru-RU" altLang="ru-UA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  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Також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одяг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може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бути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використаний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як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вторсировина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для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інших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виробів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або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перероблений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у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текстильні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волокна.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  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Компанія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H&amp;M поставила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собі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ціль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перевести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виробництво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до 2030 року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повністю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відновлювальні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матеріали</a:t>
            </a:r>
            <a:r>
              <a:rPr kumimoji="0" lang="ru-UA" altLang="ru-UA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746060-5F19-4A48-B297-41F2A48B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" y="0"/>
            <a:ext cx="100084" cy="1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D3F6364-A6D8-434B-85A6-2E504379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" y="274638"/>
            <a:ext cx="100084" cy="1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0FBAD4D4-E75B-4011-8CCF-93B781398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737" y="3129801"/>
            <a:ext cx="4628444" cy="2603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AAE57-8F45-42BC-B59F-D548FC86B0A9}"/>
              </a:ext>
            </a:extLst>
          </p:cNvPr>
          <p:cNvSpPr txBox="1"/>
          <p:nvPr/>
        </p:nvSpPr>
        <p:spPr>
          <a:xfrm>
            <a:off x="2551289" y="6231467"/>
            <a:ext cx="4628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https://www.youtube.com/watch?v=cR1Sl64Y7Mo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1225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9B1572-EF6E-416D-84B3-B2C404873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56" y="2833511"/>
            <a:ext cx="7994496" cy="3343451"/>
          </a:xfrm>
        </p:spPr>
        <p:txBody>
          <a:bodyPr>
            <a:normAutofit fontScale="85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Така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ініціатива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діє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у магазинах бренду по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всьому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світу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 </a:t>
            </a:r>
            <a:endParaRPr kumimoji="0" lang="ru-RU" altLang="ru-UA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 моменту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її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старту 2018 року в H&amp;M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зібрали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майже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18 000 тонн текстилю,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що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еквівалентно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89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мільйонам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футболок.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  У 2018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році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H&amp;M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випустила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колекцію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Conscious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Exclusive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з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аксесуарами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із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використаних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свічок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та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сукнями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з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рибальських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сіток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і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нейлонових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відходів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Колекція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Conscious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буде представлена в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київському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ru-UA" altLang="ru-UA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магазині</a:t>
            </a:r>
            <a:r>
              <a:rPr kumimoji="0" lang="ru-UA" altLang="ru-UA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H&amp;M.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773C4-F7BB-45C5-8AAC-7576B181A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55" y="338578"/>
            <a:ext cx="2519056" cy="168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5448039C-D718-4E7D-B88B-459C7FA8B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201267"/>
            <a:ext cx="4189159" cy="235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C1A30-DADB-4734-9E12-BA3404A2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-553156"/>
            <a:ext cx="7567083" cy="2243845"/>
          </a:xfrm>
        </p:spPr>
        <p:txBody>
          <a:bodyPr>
            <a:normAutofit/>
          </a:bodyPr>
          <a:lstStyle/>
          <a:p>
            <a:pPr algn="ctr"/>
            <a:r>
              <a:rPr lang="uk-UA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За допомогою платформи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ArcGis</a:t>
            </a:r>
            <a:r>
              <a:rPr lang="uk-UA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було  проведено анкетування та згенеровано таку  «живу» мапу ТРЦ «</a:t>
            </a:r>
            <a:r>
              <a:rPr lang="uk-UA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Лавіна</a:t>
            </a:r>
            <a:r>
              <a:rPr lang="uk-UA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»</a:t>
            </a:r>
            <a:endParaRPr lang="ru-UA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52B77-6B65-465E-9A68-6F002C4B9C59}"/>
              </a:ext>
            </a:extLst>
          </p:cNvPr>
          <p:cNvSpPr txBox="1"/>
          <p:nvPr/>
        </p:nvSpPr>
        <p:spPr>
          <a:xfrm>
            <a:off x="383822" y="1337561"/>
            <a:ext cx="3138310" cy="423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1.Ваш вік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12-18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18-30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 30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2.Як часто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купуєте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одяг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Щодня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Щотижня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Щомісяця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 на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півроку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3.В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якій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цих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марок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найчастіше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знаходите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себе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підходящу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Zara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HandM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Cotton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DeFacto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 Waikiki</a:t>
            </a:r>
            <a:endParaRPr lang="ru-UA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6A4F3-15C8-48BD-AE2C-D93FE5F413CA}"/>
              </a:ext>
            </a:extLst>
          </p:cNvPr>
          <p:cNvSpPr txBox="1"/>
          <p:nvPr/>
        </p:nvSpPr>
        <p:spPr>
          <a:xfrm>
            <a:off x="3455456" y="824089"/>
            <a:ext cx="5515327" cy="4460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4.Яким тканинам надаєте перевагу?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Натуральним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Штучним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має значення, головне – </a:t>
            </a:r>
            <a:r>
              <a:rPr lang="uk-UA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модно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5.Чим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керуєтеся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покупці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Якість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Ціна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Акція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«Нова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колекція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6.Як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довго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носите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куплену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Вдягаю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раз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Місяць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Півроку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року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1E75A1-7372-41E3-9A61-BFEFADB34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7" r="1934" b="25597"/>
          <a:stretch/>
        </p:blipFill>
        <p:spPr>
          <a:xfrm>
            <a:off x="6268928" y="2505935"/>
            <a:ext cx="2073275" cy="2637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FA24E7-D5CF-4ABE-BF13-B9B0984C8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25657" r="5555" b="9465"/>
          <a:stretch/>
        </p:blipFill>
        <p:spPr>
          <a:xfrm>
            <a:off x="1644082" y="4409455"/>
            <a:ext cx="1579739" cy="23232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F2E4C8-1EAC-4EC3-A972-41C0F8B32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11803" r="8361" b="24773"/>
          <a:stretch/>
        </p:blipFill>
        <p:spPr>
          <a:xfrm>
            <a:off x="110533" y="278145"/>
            <a:ext cx="1365101" cy="109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7AA302-1DDA-4C4D-925B-1C3144140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47737" r="7499" b="27902"/>
          <a:stretch/>
        </p:blipFill>
        <p:spPr>
          <a:xfrm>
            <a:off x="3506960" y="2265030"/>
            <a:ext cx="2568930" cy="12937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09E686-A7EB-4D63-9CF6-50672A2E074A}"/>
              </a:ext>
            </a:extLst>
          </p:cNvPr>
          <p:cNvSpPr txBox="1"/>
          <p:nvPr/>
        </p:nvSpPr>
        <p:spPr>
          <a:xfrm>
            <a:off x="2557670" y="5420139"/>
            <a:ext cx="65863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FF0000"/>
                </a:solidFill>
                <a:latin typeface="Arial Nova" panose="020B0504020202020204" pitchFamily="34" charset="0"/>
              </a:rPr>
              <a:t>           Для більш детальної інформації варто пройти за посиланням!</a:t>
            </a:r>
          </a:p>
          <a:p>
            <a:endParaRPr lang="uk-UA" sz="1400" b="1" dirty="0">
              <a:solidFill>
                <a:srgbClr val="FF0000"/>
              </a:solidFill>
              <a:latin typeface="Arial Nova" panose="020B0504020202020204" pitchFamily="34" charset="0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Arial Nova" panose="020B0504020202020204" pitchFamily="34" charset="0"/>
                <a:hlinkClick r:id="rId6"/>
              </a:rPr>
              <a:t>https://storymaps.arcgis.com/stories/e35d3178d6874ed08af405be04a17df4</a:t>
            </a:r>
            <a:endParaRPr lang="uk-UA" sz="1400" b="1" dirty="0">
              <a:solidFill>
                <a:srgbClr val="FF0000"/>
              </a:solidFill>
              <a:latin typeface="Arial Nova" panose="020B0504020202020204" pitchFamily="34" charset="0"/>
            </a:endParaRPr>
          </a:p>
          <a:p>
            <a:endParaRPr lang="ru-UA" sz="1600" b="1" dirty="0">
              <a:solidFill>
                <a:srgbClr val="FF0000"/>
              </a:solidFill>
              <a:latin typeface="Arial Nova" panose="020B05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FBD738-5ECD-4DD5-AA44-B34981D3CD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0" r="-1336" b="8986"/>
          <a:stretch/>
        </p:blipFill>
        <p:spPr>
          <a:xfrm>
            <a:off x="7415099" y="574660"/>
            <a:ext cx="1555683" cy="19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6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6827FD-2593-4F14-9820-BDA32C76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2" y="-146756"/>
            <a:ext cx="8029928" cy="6323719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07000"/>
              </a:lnSpc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7.Як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утилізуєте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зношену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непотрібну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Накопичую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шафі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Викидаю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смітник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Віддаю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користування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Спалюю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ганчір</a:t>
            </a:r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8.Чи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задумувались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Ви,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станеться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планетою через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надлишок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одягу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планета буде великим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смітником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ваги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сміття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планета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зійде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орбіти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отруяться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задихнуться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смороду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Сміттєпереробні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заводи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проблемою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впораються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9.Що б Ви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зробили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екологічного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стану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планети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Нарешті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навчились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сортувати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сміття</a:t>
            </a: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Менше</a:t>
            </a:r>
            <a:r>
              <a:rPr lang="ru-RU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купували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endParaRPr lang="ru-UA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8303A-908F-4C67-86EE-DA8D641DEADE}"/>
              </a:ext>
            </a:extLst>
          </p:cNvPr>
          <p:cNvSpPr txBox="1"/>
          <p:nvPr/>
        </p:nvSpPr>
        <p:spPr>
          <a:xfrm>
            <a:off x="318053" y="5955960"/>
            <a:ext cx="86679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httpshttps://storymaps.arcgis.com/stories/e35d3178d6874ed08af405be04a17df4://ecommco.maps.arcgis.com/apps/opsdashboard/index.html?fbclid=IwAR1Yc-oPgQaDKFa8j22nxnYZ-Shh_arjNTXCt8-EyWMgXWMyYRwcGdhjOCY#/e5a135cd845043a1adc54910f1b6fdd4</a:t>
            </a:r>
            <a:endParaRPr lang="ru-RU" sz="1400" dirty="0"/>
          </a:p>
          <a:p>
            <a:endParaRPr lang="en-US" sz="1400" dirty="0"/>
          </a:p>
          <a:p>
            <a:endParaRPr lang="ru-UA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A3131B-28E2-467E-889F-E652177E7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47243" r="3909" b="28395"/>
          <a:stretch/>
        </p:blipFill>
        <p:spPr>
          <a:xfrm>
            <a:off x="5529794" y="4629719"/>
            <a:ext cx="2460977" cy="12870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A3980F-CEC7-423E-AA71-2FBBFFD4D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20483" r="5833" b="7729"/>
          <a:stretch/>
        </p:blipFill>
        <p:spPr>
          <a:xfrm>
            <a:off x="7098370" y="1846121"/>
            <a:ext cx="1887586" cy="3098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27A956-7333-4616-B5A2-153C04C81C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41739" r="5942" b="22319"/>
          <a:stretch/>
        </p:blipFill>
        <p:spPr>
          <a:xfrm>
            <a:off x="4138896" y="171938"/>
            <a:ext cx="3070287" cy="24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0B5D4-EC4B-4F17-B785-E84EA130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488" y="365127"/>
            <a:ext cx="5760861" cy="876652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Constantia" panose="02030602050306030303" pitchFamily="18" charset="0"/>
              </a:rPr>
              <a:t>Висновки</a:t>
            </a:r>
            <a:endParaRPr lang="ru-UA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EC535B-0ACC-4FC5-B09C-71A3C181B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1779"/>
            <a:ext cx="7886699" cy="493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В світі виготовляється і купується більше речей ніж нам потрібно.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Бізнес модель </a:t>
            </a: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«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фаст</a:t>
            </a:r>
            <a:r>
              <a:rPr lang="en-US" sz="2000" dirty="0">
                <a:solidFill>
                  <a:srgbClr val="002060"/>
                </a:solidFill>
                <a:latin typeface="Arial Nova" panose="020B0504020202020204" pitchFamily="34" charset="0"/>
              </a:rPr>
              <a:t>-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фешн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»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маніпулює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споживачами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адже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м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ода і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невисока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якість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речей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сприяє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тому,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що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ми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швидко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викидаємо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одяг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і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купуємо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новий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Проте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згідно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нашого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аналізу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термін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«стала мода» і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інші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екологічні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псевдоекологічні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проекти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які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почали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використовувати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популярні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бренди,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яскраві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представники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швидкої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моди</a:t>
            </a:r>
            <a:r>
              <a:rPr lang="ru-RU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– насправді не вирішують проблему.</a:t>
            </a: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Arial Nova" panose="020B0504020202020204" pitchFamily="34" charset="0"/>
              </a:rPr>
              <a:t> </a:t>
            </a:r>
            <a:endParaRPr lang="uk-UA" sz="2000" b="0" i="0" u="none" strike="noStrike" dirty="0">
              <a:solidFill>
                <a:srgbClr val="002060"/>
              </a:solidFill>
              <a:effectLst/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Опрацювання фактичного матеріалу</a:t>
            </a:r>
            <a:r>
              <a:rPr lang="en-US" sz="2000" dirty="0">
                <a:solidFill>
                  <a:srgbClr val="002060"/>
                </a:solidFill>
                <a:latin typeface="Arial Nova" panose="020B0504020202020204" pitchFamily="34" charset="0"/>
              </a:rPr>
              <a:t>,</a:t>
            </a: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 анкетування</a:t>
            </a:r>
            <a:r>
              <a:rPr lang="en-US" sz="2000" dirty="0">
                <a:solidFill>
                  <a:srgbClr val="002060"/>
                </a:solidFill>
                <a:latin typeface="Arial Nova" panose="020B0504020202020204" pitchFamily="34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 та дослідження будо проведено за допомогою платформи </a:t>
            </a:r>
            <a:r>
              <a:rPr lang="en-US" sz="2000" dirty="0" err="1">
                <a:solidFill>
                  <a:srgbClr val="002060"/>
                </a:solidFill>
                <a:latin typeface="Arial Nova" panose="020B0504020202020204" pitchFamily="34" charset="0"/>
              </a:rPr>
              <a:t>ArcGis</a:t>
            </a: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000" dirty="0">
                <a:solidFill>
                  <a:srgbClr val="002060"/>
                </a:solidFill>
                <a:latin typeface="Arial Nova" panose="020B0504020202020204" pitchFamily="34" charset="0"/>
              </a:rPr>
              <a:t>Отримана і опрацьована інформація дала нам змогу осмислити масштаби екологічної проблеми та зробити кілька простих рекомендацій для споживачів.</a:t>
            </a:r>
          </a:p>
          <a:p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DB99D-C45D-466A-9189-D5240CB95E7B}"/>
              </a:ext>
            </a:extLst>
          </p:cNvPr>
          <p:cNvSpPr txBox="1"/>
          <p:nvPr/>
        </p:nvSpPr>
        <p:spPr>
          <a:xfrm rot="10800000" flipV="1">
            <a:off x="1060173" y="5381959"/>
            <a:ext cx="8083825" cy="1292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«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Людство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не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потребує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гардеробу,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повного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одягу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воно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просто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         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 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потребує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правильного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одягу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                                       </a:t>
            </a:r>
            <a:r>
              <a:rPr lang="ru-RU" sz="1050" dirty="0">
                <a:solidFill>
                  <a:srgbClr val="C00000"/>
                </a:solidFill>
                <a:latin typeface="Comic Sans MS" panose="030F0702030302020204" pitchFamily="66" charset="0"/>
              </a:rPr>
              <a:t>Майкл </a:t>
            </a:r>
            <a:r>
              <a:rPr lang="ru-RU" sz="105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Корс</a:t>
            </a:r>
            <a:r>
              <a:rPr lang="ru-RU" sz="1050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105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американський</a:t>
            </a:r>
            <a:r>
              <a:rPr lang="ru-RU" sz="1050" dirty="0">
                <a:solidFill>
                  <a:srgbClr val="C00000"/>
                </a:solidFill>
                <a:latin typeface="Comic Sans MS" panose="030F0702030302020204" pitchFamily="66" charset="0"/>
              </a:rPr>
              <a:t> дизайнер</a:t>
            </a:r>
          </a:p>
        </p:txBody>
      </p:sp>
    </p:spTree>
    <p:extLst>
      <p:ext uri="{BB962C8B-B14F-4D97-AF65-F5344CB8AC3E}">
        <p14:creationId xmlns:p14="http://schemas.microsoft.com/office/powerpoint/2010/main" val="417105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34E27-577C-4AD6-977C-D49069C2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442829-3396-4FBF-AE33-B06F40D6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BC967-C259-4EE6-A44E-45A6591322B0}"/>
              </a:ext>
            </a:extLst>
          </p:cNvPr>
          <p:cNvSpPr txBox="1"/>
          <p:nvPr/>
        </p:nvSpPr>
        <p:spPr>
          <a:xfrm>
            <a:off x="1032013" y="119270"/>
            <a:ext cx="7886700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                           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Наші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рекомендації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Є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багато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невеликих та легких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змін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які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ви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можете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зробити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. В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сукупності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вони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будуть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мати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велике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значення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для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навколишнього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середовища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, як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соціально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, так і </a:t>
            </a:r>
            <a:r>
              <a:rPr lang="ru-RU" sz="2000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екологічно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E4EF4-4D08-4997-AB29-F0C16CA64049}"/>
              </a:ext>
            </a:extLst>
          </p:cNvPr>
          <p:cNvSpPr txBox="1"/>
          <p:nvPr/>
        </p:nvSpPr>
        <p:spPr>
          <a:xfrm>
            <a:off x="3379303" y="2379172"/>
            <a:ext cx="5420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Купувати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лише</a:t>
            </a:r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необхідністю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;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 </a:t>
            </a:r>
            <a:endParaRPr lang="ru-U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51D2E-736E-414E-8DA2-A5191DBF7C45}"/>
              </a:ext>
            </a:extLst>
          </p:cNvPr>
          <p:cNvSpPr txBox="1"/>
          <p:nvPr/>
        </p:nvSpPr>
        <p:spPr>
          <a:xfrm>
            <a:off x="2690190" y="3121103"/>
            <a:ext cx="511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Звертати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якість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тканин та пошив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одягу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;</a:t>
            </a:r>
            <a:endParaRPr lang="ru-UA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7252A3-211C-4C77-8EC6-A838D1ADF6E3}"/>
              </a:ext>
            </a:extLst>
          </p:cNvPr>
          <p:cNvSpPr txBox="1"/>
          <p:nvPr/>
        </p:nvSpPr>
        <p:spPr>
          <a:xfrm>
            <a:off x="1881809" y="3975652"/>
            <a:ext cx="5393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Обирати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одяг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виготовлений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з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природних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тканин,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проте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діяти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розважливо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;</a:t>
            </a:r>
            <a:endParaRPr lang="ru-UA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905AC-83AF-44B5-9319-EA6F77FE08FA}"/>
              </a:ext>
            </a:extLst>
          </p:cNvPr>
          <p:cNvSpPr txBox="1"/>
          <p:nvPr/>
        </p:nvSpPr>
        <p:spPr>
          <a:xfrm>
            <a:off x="848139" y="4830201"/>
            <a:ext cx="6427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Н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е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поспішати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відправляти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одяг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у смітник</a:t>
            </a:r>
            <a:r>
              <a:rPr lang="ru-RU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Більшість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проблем з 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ним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легко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піддаються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коригуванню</a:t>
            </a:r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  <a:endParaRPr lang="ru-UA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22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8B857-A241-4874-B4F9-FFA6F126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2" y="0"/>
            <a:ext cx="7521437" cy="1690689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C00000"/>
                </a:solidFill>
                <a:latin typeface="Comic Sans MS" panose="030F0702030302020204" pitchFamily="66" charset="0"/>
              </a:rPr>
              <a:t>Використані джерела:</a:t>
            </a:r>
            <a:endParaRPr lang="ru-U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8701F-D102-48ED-9DE7-D0014C45E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444487"/>
            <a:ext cx="8184046" cy="473247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hlinkClick r:id="rId2"/>
              </a:rPr>
              <a:t>https://www.bbc.com/ukrainian/vert-fut-46116443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>
                <a:hlinkClick r:id="rId3"/>
              </a:rPr>
              <a:t>https://nachasi.com/2018/09/04/shho-take-svidoma-moda/</a:t>
            </a:r>
            <a:endParaRPr lang="uk-UA" dirty="0"/>
          </a:p>
          <a:p>
            <a:pPr marL="514350" indent="-514350">
              <a:buAutoNum type="arabicPeriod"/>
            </a:pPr>
            <a:r>
              <a:rPr lang="en-US" dirty="0">
                <a:hlinkClick r:id="rId4"/>
              </a:rPr>
              <a:t>https://lady.tochka.net/ua/88678-10-antitrendov-kotorye-pora-ostavit-v-2020-godu/</a:t>
            </a:r>
            <a:endParaRPr lang="uk-UA" dirty="0"/>
          </a:p>
          <a:p>
            <a:pPr marL="514350" indent="-514350">
              <a:buAutoNum type="arabicPeriod"/>
            </a:pPr>
            <a:r>
              <a:rPr lang="en-US" dirty="0">
                <a:hlinkClick r:id="rId5"/>
              </a:rPr>
              <a:t>https://www.the-village.com.ua/village/service-shopping/style-news/275399-kiyivskiy-h-m-priymatime-nepotribniy-odyag-na-pererobku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>
                <a:hlinkClick r:id="rId6"/>
              </a:rPr>
              <a:t>https://anywellmag.com/uk/i-ekologichnij-i-masovij-5-vazhlivih-svidomih-initsiativ-h-m-80729/</a:t>
            </a:r>
            <a:endParaRPr lang="uk-UA" dirty="0"/>
          </a:p>
          <a:p>
            <a:pPr marL="514350" indent="-514350">
              <a:buAutoNum type="arabicPeriod"/>
            </a:pPr>
            <a:r>
              <a:rPr lang="en-US" dirty="0">
                <a:hlinkClick r:id="rId7"/>
              </a:rPr>
              <a:t>https://storymaps.arcgis.com/stories/4afaee3159f840df87d28fbf69f88309</a:t>
            </a:r>
            <a:endParaRPr lang="uk-UA" dirty="0"/>
          </a:p>
          <a:p>
            <a:pPr marL="514350" indent="-514350">
              <a:buAutoNum type="arabicPeriod"/>
            </a:pPr>
            <a:r>
              <a:rPr lang="en-US" dirty="0">
                <a:hlinkClick r:id="rId8"/>
              </a:rPr>
              <a:t>https://storymaps.arcgis.com/stories/e35d3178d6874ed08af405be04a17df4</a:t>
            </a:r>
            <a:endParaRPr lang="uk-UA" dirty="0"/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9614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8C265AE-D584-4757-A4F8-E1CDBDE5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57" y="3428999"/>
            <a:ext cx="5450308" cy="1605845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ru-RU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                          Так!</a:t>
            </a:r>
          </a:p>
          <a:p>
            <a:pPr marL="0" indent="0" algn="l" rtl="0">
              <a:buNone/>
            </a:pP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Тому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що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майже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усе,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що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ми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купуємо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спричинює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викиди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шкідливих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газів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або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етапі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виробництва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або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під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час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транспортування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D06894-010E-46B0-9425-D64FADE18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72" y="0"/>
            <a:ext cx="1542222" cy="1542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68BDD1-3D51-4B23-AA18-445EE9D9265D}"/>
              </a:ext>
            </a:extLst>
          </p:cNvPr>
          <p:cNvSpPr txBox="1"/>
          <p:nvPr/>
        </p:nvSpPr>
        <p:spPr>
          <a:xfrm>
            <a:off x="880533" y="463675"/>
            <a:ext cx="8170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F3F42"/>
                </a:solidFill>
                <a:effectLst/>
                <a:latin typeface="Helmet"/>
              </a:rPr>
              <a:t> </a:t>
            </a:r>
            <a:r>
              <a:rPr lang="ru-RU" sz="2400" b="1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Чи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400" b="1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має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400" b="1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значення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400" b="1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що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ми </a:t>
            </a:r>
            <a:r>
              <a:rPr lang="ru-RU" sz="2400" b="1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купуємо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в магазинах </a:t>
            </a:r>
            <a:endParaRPr lang="ru-U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1E8410-2C9A-40C9-9B98-9A7D950EC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86" y="0"/>
            <a:ext cx="1542222" cy="15422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065C7D-FE59-4BFE-9D4A-A4061020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32" y="0"/>
            <a:ext cx="1542222" cy="1542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1D84FA-A98F-4C42-8FC7-F9D7DDFCC8D7}"/>
              </a:ext>
            </a:extLst>
          </p:cNvPr>
          <p:cNvSpPr txBox="1"/>
          <p:nvPr/>
        </p:nvSpPr>
        <p:spPr>
          <a:xfrm>
            <a:off x="1648178" y="2707138"/>
            <a:ext cx="53847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https://archangel-of-light.org.ua/vryatuyemo-zeleni-legeni-planeti/</a:t>
            </a:r>
            <a:endParaRPr lang="ru-RU" sz="1100" dirty="0"/>
          </a:p>
          <a:p>
            <a:endParaRPr lang="ru-UA" sz="11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933D19-7453-44FE-9A3D-5CAD8CCF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94" y="971471"/>
            <a:ext cx="2314222" cy="17356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A3900A-2ADC-42A3-B585-5EFE9DB58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11" y="2203204"/>
            <a:ext cx="2291644" cy="14387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978546-C498-4B8C-A0F5-F3C84643BB45}"/>
              </a:ext>
            </a:extLst>
          </p:cNvPr>
          <p:cNvSpPr txBox="1"/>
          <p:nvPr/>
        </p:nvSpPr>
        <p:spPr>
          <a:xfrm>
            <a:off x="5576711" y="3641958"/>
            <a:ext cx="3567290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https://acc.cv.ua/news/storystorynka/tsikavo/vsesvitniy-den-shopingu-scho-svyatkuyut-11-listopada-51484</a:t>
            </a:r>
            <a:endParaRPr lang="ru-RU" sz="1000" dirty="0"/>
          </a:p>
          <a:p>
            <a:endParaRPr lang="ru-UA" sz="10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975BB9-7248-4303-882C-12C63CC2177F}"/>
              </a:ext>
            </a:extLst>
          </p:cNvPr>
          <p:cNvSpPr txBox="1"/>
          <p:nvPr/>
        </p:nvSpPr>
        <p:spPr>
          <a:xfrm>
            <a:off x="372533" y="5423757"/>
            <a:ext cx="667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Н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виробництво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одягу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припадає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близько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3%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світових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викидів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СО2.</a:t>
            </a:r>
            <a:endParaRPr lang="ru-UA" dirty="0">
              <a:solidFill>
                <a:srgbClr val="002060"/>
              </a:solidFill>
            </a:endParaRPr>
          </a:p>
        </p:txBody>
      </p:sp>
      <p:pic>
        <p:nvPicPr>
          <p:cNvPr id="18" name="Объект 4">
            <a:extLst>
              <a:ext uri="{FF2B5EF4-FFF2-40B4-BE49-F238E27FC236}">
                <a16:creationId xmlns:a16="http://schemas.microsoft.com/office/drawing/2014/main" id="{31B690FC-77C6-42F5-BED5-EF2D2D7E6C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14" y="4707583"/>
            <a:ext cx="1246684" cy="116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F5A34D-19FD-4957-9B95-24555FA0FA67}"/>
              </a:ext>
            </a:extLst>
          </p:cNvPr>
          <p:cNvSpPr txBox="1"/>
          <p:nvPr/>
        </p:nvSpPr>
        <p:spPr>
          <a:xfrm>
            <a:off x="7005492" y="5734000"/>
            <a:ext cx="1404729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8"/>
              </a:rPr>
              <a:t>http://planetamusora.blogspot.com/2016/04/blog-post_62.html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83717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F04EB4-BEDE-48F4-8CC9-49A844C2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5" y="507999"/>
            <a:ext cx="6931378" cy="250550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   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Міжнародна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експансія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магазинів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швидкої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моди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посилює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проблемув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глобальному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масштабі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    </a:t>
            </a:r>
            <a:r>
              <a:rPr lang="en-US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Fast fashion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фокусується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швидкості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та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низьких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витратах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щоби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знову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і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знову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презентувати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нові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колекції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копіюючи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образи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знаменитостей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чи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нішевих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брендів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Виробляючи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дешево і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багато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мас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-маркет робить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одяг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«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одноразовим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».</a:t>
            </a:r>
            <a:endParaRPr lang="ru-U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8F3C4-517D-4FE1-8E74-C216B066AB84}"/>
              </a:ext>
            </a:extLst>
          </p:cNvPr>
          <p:cNvSpPr txBox="1"/>
          <p:nvPr/>
        </p:nvSpPr>
        <p:spPr>
          <a:xfrm>
            <a:off x="6366933" y="1269365"/>
            <a:ext cx="29576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http://wircom.ua/?d_id=2016&amp;var=1&amp;lang=2</a:t>
            </a:r>
            <a:endParaRPr lang="ru-RU" sz="1050" dirty="0"/>
          </a:p>
          <a:p>
            <a:endParaRPr lang="ru-UA" sz="105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2A4476-5C9C-48F1-88D5-4F8BAB530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045" y="87692"/>
            <a:ext cx="2381955" cy="1181673"/>
          </a:xfrm>
          <a:prstGeom prst="rect">
            <a:avLst/>
          </a:prstGeom>
        </p:spPr>
      </p:pic>
      <p:pic>
        <p:nvPicPr>
          <p:cNvPr id="5" name="(Не)екологічна мода_ чи є одяг від Zara та H&amp;M шкідливим для довкілля _ DW Ukrainian_cut_001">
            <a:hlinkClick r:id="" action="ppaction://media"/>
            <a:extLst>
              <a:ext uri="{FF2B5EF4-FFF2-40B4-BE49-F238E27FC236}">
                <a16:creationId xmlns:a16="http://schemas.microsoft.com/office/drawing/2014/main" id="{42E08A8A-3ED1-4F59-917B-4C27A89CD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88" y="2729089"/>
            <a:ext cx="4275912" cy="263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788FED-0AA8-4BBE-98F1-F14ECDC4FDA8}"/>
              </a:ext>
            </a:extLst>
          </p:cNvPr>
          <p:cNvSpPr txBox="1"/>
          <p:nvPr/>
        </p:nvSpPr>
        <p:spPr>
          <a:xfrm>
            <a:off x="959556" y="5904088"/>
            <a:ext cx="38382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7"/>
              </a:rPr>
              <a:t>https://www.youtube.com/watch?v=cR1Sl64Y7Mo</a:t>
            </a:r>
            <a:endParaRPr lang="pl-PL" sz="105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08164A-41CB-4526-B38C-39678EC508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62" y="2575603"/>
            <a:ext cx="3838222" cy="42823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4BFFAB-B196-45DF-8830-453519175DF5}"/>
              </a:ext>
            </a:extLst>
          </p:cNvPr>
          <p:cNvSpPr txBox="1"/>
          <p:nvPr/>
        </p:nvSpPr>
        <p:spPr>
          <a:xfrm rot="10800000" flipV="1">
            <a:off x="6197598" y="4854222"/>
            <a:ext cx="24496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Це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особливо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небезпечно</a:t>
            </a:r>
            <a:endParaRPr lang="ru-RU" sz="1050" b="0" i="0" dirty="0"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для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навколишнього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середовища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оскільки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тиск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виробників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шляхом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зниження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вартості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та часу,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необхідного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для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отримання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продукту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від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дизайну до цеху,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означає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що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екологічні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витрати</a:t>
            </a:r>
            <a:endParaRPr lang="ru-RU" sz="1050" b="0" i="0" dirty="0"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       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 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будуть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скорочені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CE829C-C28F-4667-9482-40D1CB03EDE6}"/>
              </a:ext>
            </a:extLst>
          </p:cNvPr>
          <p:cNvSpPr txBox="1"/>
          <p:nvPr/>
        </p:nvSpPr>
        <p:spPr>
          <a:xfrm>
            <a:off x="6197598" y="3013502"/>
            <a:ext cx="230293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Серед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негативних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наслідків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критики </a:t>
            </a:r>
            <a:r>
              <a:rPr lang="en-US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fast fashion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вирізняють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забруднення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води,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використання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токсичних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хімікатів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та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підвищення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рівня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текстильних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050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відходів</a:t>
            </a:r>
            <a:r>
              <a:rPr lang="ru-RU" sz="105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</a:t>
            </a:r>
            <a:endParaRPr lang="ru-UA" sz="10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A66AD-7F04-49CF-8864-92BD3E9E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940E978-742B-4913-82F6-0C88CD314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b="14589"/>
          <a:stretch/>
        </p:blipFill>
        <p:spPr>
          <a:xfrm>
            <a:off x="0" y="0"/>
            <a:ext cx="9144000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0EFF0-B4FF-480A-B380-095760245746}"/>
              </a:ext>
            </a:extLst>
          </p:cNvPr>
          <p:cNvSpPr txBox="1"/>
          <p:nvPr/>
        </p:nvSpPr>
        <p:spPr>
          <a:xfrm>
            <a:off x="808384" y="1033670"/>
            <a:ext cx="2279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Поліестер є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найпопулярнішою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тканиною в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індустрії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моди</a:t>
            </a:r>
            <a:r>
              <a:rPr lang="ru-RU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. </a:t>
            </a:r>
            <a:endParaRPr lang="ru-U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60831-6292-4568-B813-7A4377146EF2}"/>
              </a:ext>
            </a:extLst>
          </p:cNvPr>
          <p:cNvSpPr txBox="1"/>
          <p:nvPr/>
        </p:nvSpPr>
        <p:spPr>
          <a:xfrm>
            <a:off x="4267200" y="861391"/>
            <a:ext cx="44278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Коли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поліефіри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одягу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промиваються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у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побутових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пральних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машинах, вони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відділяють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мікрофібри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які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додаються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до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кількості</a:t>
            </a: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пластику в наших океанах. </a:t>
            </a:r>
            <a:endParaRPr lang="ru-U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F83ED-39A4-4E87-BF86-2017C427E955}"/>
              </a:ext>
            </a:extLst>
          </p:cNvPr>
          <p:cNvSpPr txBox="1"/>
          <p:nvPr/>
        </p:nvSpPr>
        <p:spPr>
          <a:xfrm>
            <a:off x="808384" y="4064000"/>
            <a:ext cx="4203883" cy="152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Ці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мікрофібри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дуже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дрібні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і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можуть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легко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потрапляти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до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каналізації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, а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також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очисних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споруд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. Вони не є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біологічними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, тому є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серйозною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загрозою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для водного </a:t>
            </a:r>
            <a:r>
              <a:rPr lang="ru-RU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життя</a:t>
            </a:r>
            <a:r>
              <a:rPr lang="ru-RU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. </a:t>
            </a:r>
            <a:endParaRPr lang="ru-UA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D4E49-9479-48F6-9D04-E09CA692BA9C}"/>
              </a:ext>
            </a:extLst>
          </p:cNvPr>
          <p:cNvSpPr txBox="1"/>
          <p:nvPr/>
        </p:nvSpPr>
        <p:spPr>
          <a:xfrm>
            <a:off x="5820651" y="3200110"/>
            <a:ext cx="28744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У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харчовому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ланцюжку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це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виглядає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так: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маленькі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істоти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(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такі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, як планктон)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їдять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мікрофібри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Далі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їх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в свою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чергу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їдять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риби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та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молюски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. А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цих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вже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b="0" i="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з’їдають</a:t>
            </a:r>
            <a:r>
              <a:rPr lang="ru-RU" b="0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люди.</a:t>
            </a:r>
            <a:endParaRPr lang="ru-UA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0DFBA2-3FA6-455D-98A6-DF80242FC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8" y="2523743"/>
            <a:ext cx="1834198" cy="122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AC382-6C1C-4C4C-BF08-D803585AD0B0}"/>
              </a:ext>
            </a:extLst>
          </p:cNvPr>
          <p:cNvSpPr txBox="1"/>
          <p:nvPr/>
        </p:nvSpPr>
        <p:spPr>
          <a:xfrm>
            <a:off x="1128888" y="6220178"/>
            <a:ext cx="7386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https://storymaps.arcgis.com/stories/4afaee3159f840df87d28fbf69f88309</a:t>
            </a:r>
            <a:endParaRPr lang="uk-UA" dirty="0"/>
          </a:p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1602D-9F08-430F-914A-C772AC3138A7}"/>
              </a:ext>
            </a:extLst>
          </p:cNvPr>
          <p:cNvSpPr txBox="1"/>
          <p:nvPr/>
        </p:nvSpPr>
        <p:spPr>
          <a:xfrm>
            <a:off x="1919111" y="5903331"/>
            <a:ext cx="514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FF0000"/>
                </a:solidFill>
              </a:rPr>
              <a:t>Для більш детальної інформації варто пройти за посиланням:</a:t>
            </a:r>
            <a:endParaRPr lang="ru-UA" sz="1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408AC-89AE-4403-AD46-765C0641B30D}"/>
              </a:ext>
            </a:extLst>
          </p:cNvPr>
          <p:cNvSpPr txBox="1"/>
          <p:nvPr/>
        </p:nvSpPr>
        <p:spPr>
          <a:xfrm>
            <a:off x="180622" y="28337"/>
            <a:ext cx="927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Для обробки інформації і проведення дослідження було використано портал </a:t>
            </a:r>
            <a:r>
              <a:rPr lang="en-US" b="1" dirty="0" err="1">
                <a:solidFill>
                  <a:srgbClr val="FF0000"/>
                </a:solidFill>
              </a:rPr>
              <a:t>ArcGis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89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27AC3-CDDE-4FDA-BF5D-368B6A91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96" y="-358161"/>
            <a:ext cx="8256104" cy="2062103"/>
          </a:xfrm>
        </p:spPr>
        <p:txBody>
          <a:bodyPr>
            <a:normAutofit/>
          </a:bodyPr>
          <a:lstStyle/>
          <a:p>
            <a:r>
              <a:rPr lang="ru-RU" sz="3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Фешн-індустрія</a:t>
            </a:r>
            <a:r>
              <a:rPr lang="ru-RU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маніпулює</a:t>
            </a:r>
            <a:r>
              <a:rPr lang="ru-RU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 нами</a:t>
            </a:r>
            <a:endParaRPr lang="ru-UA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24144-1F25-427B-A446-6456E742E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04730"/>
            <a:ext cx="6397600" cy="4772233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Тілесні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колготки — 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антитренд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2021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Пару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років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тому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дизайнери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почали в один голос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кричати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що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від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тілесних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колгот пора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позбутися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кожній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без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винятку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….</a:t>
            </a:r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A61A9-1062-4A99-8AD4-D3D5B7158F33}"/>
              </a:ext>
            </a:extLst>
          </p:cNvPr>
          <p:cNvSpPr txBox="1"/>
          <p:nvPr/>
        </p:nvSpPr>
        <p:spPr>
          <a:xfrm>
            <a:off x="628650" y="2246489"/>
            <a:ext cx="6088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«Рюкзаки — 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антитренд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2021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На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тлі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розкішних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сумочок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з дерева,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нейлонових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Prada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і роботах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Деніела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Лі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було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неможливо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не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помітити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як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різко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рюкзаки покинули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колекції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модних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брендів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….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endParaRPr lang="ru-UA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B7A38-4712-4AF0-A8DF-3E04F6EBE99A}"/>
              </a:ext>
            </a:extLst>
          </p:cNvPr>
          <p:cNvSpPr txBox="1"/>
          <p:nvPr/>
        </p:nvSpPr>
        <p:spPr>
          <a:xfrm>
            <a:off x="487525" y="3256108"/>
            <a:ext cx="82561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«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Приталені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жакети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— 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антитренд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2021</a:t>
            </a:r>
            <a:b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Ми не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знайшли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жодну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дівчину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яка могла б не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помітити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затребуваність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блейзерів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"з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чоловічого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плеча«…</a:t>
            </a:r>
            <a:endParaRPr lang="ru-UA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36770D-623C-4C06-AE55-43D4ADD25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0" y="1082015"/>
            <a:ext cx="1851378" cy="18513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2D76D-AC3E-4890-AF69-302C122B0D94}"/>
              </a:ext>
            </a:extLst>
          </p:cNvPr>
          <p:cNvSpPr txBox="1"/>
          <p:nvPr/>
        </p:nvSpPr>
        <p:spPr>
          <a:xfrm>
            <a:off x="7122248" y="3025421"/>
            <a:ext cx="1621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http://promclothing.ru</a:t>
            </a:r>
            <a:endParaRPr lang="uk-UA" sz="1000" dirty="0"/>
          </a:p>
          <a:p>
            <a:endParaRPr lang="ru-UA" sz="1000" dirty="0"/>
          </a:p>
        </p:txBody>
      </p:sp>
      <p:pic>
        <p:nvPicPr>
          <p:cNvPr id="10" name="ТОП анти‑трендів цієї осені_cut_001">
            <a:hlinkClick r:id="" action="ppaction://media"/>
            <a:extLst>
              <a:ext uri="{FF2B5EF4-FFF2-40B4-BE49-F238E27FC236}">
                <a16:creationId xmlns:a16="http://schemas.microsoft.com/office/drawing/2014/main" id="{B948F457-2AFC-46A9-A4CD-AB68F22FF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2178" y="3928159"/>
            <a:ext cx="4245199" cy="2387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F21FF6-1ECE-4D9F-9987-3DBBF7FD82AB}"/>
              </a:ext>
            </a:extLst>
          </p:cNvPr>
          <p:cNvSpPr txBox="1"/>
          <p:nvPr/>
        </p:nvSpPr>
        <p:spPr>
          <a:xfrm>
            <a:off x="3419957" y="6499679"/>
            <a:ext cx="4245199" cy="277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https://www.youtube.com/watch?v=8Xx-QcgEl3E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422476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D77B92-208F-4AB6-9A27-A6D5CDD2B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8" y="1072444"/>
            <a:ext cx="8715022" cy="5064762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Що не так з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FAST FASHION</a:t>
            </a:r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Це бізнес модель, яка передбачає виготовлення недорогого одягу у велетенських обсягах.</a:t>
            </a: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6C2E9E-975F-42EF-B455-6005EFB4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16" y="112889"/>
            <a:ext cx="2142106" cy="1530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Новый проект">
            <a:hlinkClick r:id="" action="ppaction://media"/>
            <a:extLst>
              <a:ext uri="{FF2B5EF4-FFF2-40B4-BE49-F238E27FC236}">
                <a16:creationId xmlns:a16="http://schemas.microsoft.com/office/drawing/2014/main" id="{26CA6307-03C3-464E-BF3E-8D1250E855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652" y="2719334"/>
            <a:ext cx="6280548" cy="35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8321705-9A58-4D24-8292-23B6684DD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844" y="304800"/>
            <a:ext cx="7544504" cy="5872163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Врятувати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світ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який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потопає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у новому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одязі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внаслідок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його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безконтрольного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800" b="0" i="0" dirty="0" err="1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виробництва</a:t>
            </a:r>
            <a:r>
              <a:rPr lang="ru-RU" sz="18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 покликана «Стала мода».</a:t>
            </a:r>
          </a:p>
          <a:p>
            <a:pPr marL="0" indent="0">
              <a:buNone/>
            </a:pP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216F9-0D3F-4C54-B07B-357303003DD3}"/>
              </a:ext>
            </a:extLst>
          </p:cNvPr>
          <p:cNvSpPr txBox="1"/>
          <p:nvPr/>
        </p:nvSpPr>
        <p:spPr>
          <a:xfrm>
            <a:off x="2980266" y="2439655"/>
            <a:ext cx="4549421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2"/>
              </a:rPr>
              <a:t>https://hochu.ua/cat-fashion/news/article-96571-ekomoda-krupneyshie-fashion-kompanii-dogovorilis-zaschischat-okruzhayuschuyu-sredu/</a:t>
            </a:r>
            <a:endParaRPr lang="uk-UA" sz="1000" dirty="0"/>
          </a:p>
          <a:p>
            <a:endParaRPr lang="ru-UA" sz="10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6EA73-F28B-4DCB-B5B9-77EB0DDFC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62" y="995360"/>
            <a:ext cx="1886426" cy="1444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C6E022-2C8B-4341-841E-D519D656473D}"/>
              </a:ext>
            </a:extLst>
          </p:cNvPr>
          <p:cNvSpPr txBox="1"/>
          <p:nvPr/>
        </p:nvSpPr>
        <p:spPr>
          <a:xfrm>
            <a:off x="395112" y="2822223"/>
            <a:ext cx="8748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u="sng" dirty="0">
                <a:solidFill>
                  <a:srgbClr val="00B0F0"/>
                </a:solidFill>
                <a:latin typeface="Comic Sans MS" panose="030F0702030302020204" pitchFamily="66" charset="0"/>
              </a:rPr>
              <a:t>Sustainable fasion</a:t>
            </a:r>
            <a:r>
              <a:rPr lang="uk-UA" u="sng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uk-UA" dirty="0">
                <a:solidFill>
                  <a:srgbClr val="00B0F0"/>
                </a:solidFill>
                <a:latin typeface="Comic Sans MS" panose="030F0702030302020204" pitchFamily="66" charset="0"/>
              </a:rPr>
              <a:t>– це раціональний підхід до виготовлення, використання та сприйняття одягу загалом.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ADD64DDD-30FB-45CB-9B88-BE1A4EFC5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7"/>
          <a:stretch/>
        </p:blipFill>
        <p:spPr>
          <a:xfrm>
            <a:off x="1998134" y="3383916"/>
            <a:ext cx="4865511" cy="3491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50BF8-9D18-4112-A7B8-2EF290725589}"/>
              </a:ext>
            </a:extLst>
          </p:cNvPr>
          <p:cNvSpPr txBox="1"/>
          <p:nvPr/>
        </p:nvSpPr>
        <p:spPr>
          <a:xfrm>
            <a:off x="3318933" y="3747911"/>
            <a:ext cx="3539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Стала мода закликає ретельніше ставитись до вибору одягу</a:t>
            </a:r>
            <a:endParaRPr lang="ru-UA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56429-BFF0-477C-B6E6-9BA8CB23BEAC}"/>
              </a:ext>
            </a:extLst>
          </p:cNvPr>
          <p:cNvSpPr txBox="1"/>
          <p:nvPr/>
        </p:nvSpPr>
        <p:spPr>
          <a:xfrm>
            <a:off x="2178756" y="4771269"/>
            <a:ext cx="4199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Якщо купувати – то необхідні та якісні речі, які не перестануть бути придатними через кілька прань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E7B8D-F7C9-442A-AF86-E63B256B1D38}"/>
              </a:ext>
            </a:extLst>
          </p:cNvPr>
          <p:cNvSpPr txBox="1"/>
          <p:nvPr/>
        </p:nvSpPr>
        <p:spPr>
          <a:xfrm rot="10800000" flipV="1">
            <a:off x="2862470" y="5918071"/>
            <a:ext cx="39918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100" dirty="0">
                <a:solidFill>
                  <a:schemeClr val="bg1"/>
                </a:solidFill>
                <a:latin typeface="Comic Sans MS" panose="030F0702030302020204" pitchFamily="66" charset="0"/>
              </a:rPr>
              <a:t>А якщо дуже хочеться змінити образ, то не викидати речі, а віднести їх туди, де їх повторно використають – благодійні організації або самі виробники одягу</a:t>
            </a:r>
            <a:endParaRPr lang="ru-UA" sz="1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7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5BAE1B-C0CB-4CEA-93CC-3BC28FD2D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CE98E0-E374-45B1-BFDB-C0F8CB052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27" y="850672"/>
            <a:ext cx="1964266" cy="119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41D276-FCFA-4F51-B121-5A62F83E0E79}"/>
              </a:ext>
            </a:extLst>
          </p:cNvPr>
          <p:cNvSpPr txBox="1"/>
          <p:nvPr/>
        </p:nvSpPr>
        <p:spPr>
          <a:xfrm>
            <a:off x="282222" y="920591"/>
            <a:ext cx="711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У межах сталої моди виробники мають переробляти існуючий одяг на новий, тим самим зберігаючи світові ресурси та не забруднюючи навколишнє середовище.</a:t>
            </a:r>
            <a:endParaRPr lang="ru-UA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727E8-E971-4CC5-828F-DFE44BE378D9}"/>
              </a:ext>
            </a:extLst>
          </p:cNvPr>
          <p:cNvSpPr txBox="1"/>
          <p:nvPr/>
        </p:nvSpPr>
        <p:spPr>
          <a:xfrm>
            <a:off x="5610578" y="2127553"/>
            <a:ext cx="2791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https://www.buro247.ua/fashion/fashion-and-ecology-future.html</a:t>
            </a:r>
            <a:endParaRPr lang="uk-UA" sz="1100" dirty="0"/>
          </a:p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7CD7A-668F-43B4-8982-5E56B246286E}"/>
              </a:ext>
            </a:extLst>
          </p:cNvPr>
          <p:cNvSpPr txBox="1"/>
          <p:nvPr/>
        </p:nvSpPr>
        <p:spPr>
          <a:xfrm>
            <a:off x="1501423" y="2494844"/>
            <a:ext cx="5734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Яскраві представники швидкої моди</a:t>
            </a: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:Zara</a:t>
            </a:r>
            <a:r>
              <a:rPr lang="uk-UA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 і</a:t>
            </a: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 H&amp;M</a:t>
            </a:r>
            <a:endParaRPr lang="ru-UA" dirty="0"/>
          </a:p>
        </p:txBody>
      </p:sp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F66498CE-16FF-46DE-9563-07EEE5FC4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7575" y="2823110"/>
            <a:ext cx="5242451" cy="3337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0ED28C-3302-4B80-B09D-90A99936C392}"/>
              </a:ext>
            </a:extLst>
          </p:cNvPr>
          <p:cNvSpPr txBox="1"/>
          <p:nvPr/>
        </p:nvSpPr>
        <p:spPr>
          <a:xfrm>
            <a:off x="2946400" y="6544254"/>
            <a:ext cx="39115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7"/>
              </a:rPr>
              <a:t>https://www.youtube.com/watch?v=cR1Sl64Y7Mo</a:t>
            </a:r>
            <a:endParaRPr lang="pl-PL" sz="10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FBB34B-423D-4601-920D-6FA36251D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1662">
            <a:off x="6800187" y="3271663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785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3C55CD-F621-4915-BD43-C18E41997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244" y="3714043"/>
            <a:ext cx="6581422" cy="2777068"/>
          </a:xfrm>
        </p:spPr>
        <p:txBody>
          <a:bodyPr>
            <a:normAutofit/>
          </a:bodyPr>
          <a:lstStyle/>
          <a:p>
            <a:pPr marL="0" indent="0" algn="l" fontAlgn="base" latinLnBrk="0">
              <a:buNone/>
            </a:pP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     «Київський H&amp;M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прийматиме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одяг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переробку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. Про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це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повідомила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генеральна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директорка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H&amp;M в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Україні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Домінік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Фантачино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 algn="l" fontAlgn="base" latinLnBrk="0">
              <a:buNone/>
            </a:pPr>
            <a:endParaRPr lang="ru-RU" sz="1400" b="0" i="0" u="none" strike="noStrike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  <a:p>
            <a:pPr marL="0" indent="0" algn="l" fontAlgn="base" latinLnBrk="0">
              <a:buNone/>
            </a:pP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    У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магазині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буде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встановлений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спеціальний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бокс, у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якому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можна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буде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залишити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будь-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які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речі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незалежно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від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стану та бренду. За один пакет речей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клієнт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отримає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подарункову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картку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на 40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гривень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яку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можна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використовувати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майбутню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покупку в H&amp;M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від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300 </a:t>
            </a:r>
            <a:r>
              <a:rPr lang="ru-RU" sz="1400" b="0" i="0" u="none" strike="noStrike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гривень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».                                                        </a:t>
            </a:r>
          </a:p>
          <a:p>
            <a:pPr marL="0" indent="0" algn="l" fontAlgn="base" latinLnBrk="0">
              <a:buNone/>
            </a:pPr>
            <a:r>
              <a:rPr lang="ru-RU" sz="1400" u="none" strike="noStrike" cap="all" dirty="0">
                <a:solidFill>
                  <a:srgbClr val="002060"/>
                </a:solidFill>
                <a:effectLst/>
              </a:rPr>
              <a:t>                                                                                                                  </a:t>
            </a:r>
            <a:r>
              <a:rPr lang="ru-RU" sz="900" u="none" strike="noStrike" cap="all" dirty="0">
                <a:solidFill>
                  <a:srgbClr val="002060"/>
                </a:solidFill>
                <a:effectLst/>
              </a:rPr>
              <a:t>17 СЕРПНЯ 2018</a:t>
            </a:r>
            <a:r>
              <a:rPr lang="ru-RU" sz="900" u="none" strike="noStrike" cap="all" dirty="0">
                <a:solidFill>
                  <a:srgbClr val="002060"/>
                </a:solidFill>
              </a:rPr>
              <a:t>    «</a:t>
            </a:r>
            <a:r>
              <a:rPr lang="en-US" sz="1400" dirty="0">
                <a:solidFill>
                  <a:srgbClr val="002060"/>
                </a:solidFill>
              </a:rPr>
              <a:t>The </a:t>
            </a:r>
            <a:r>
              <a:rPr lang="en-US" sz="1050" dirty="0">
                <a:solidFill>
                  <a:srgbClr val="002060"/>
                </a:solidFill>
              </a:rPr>
              <a:t>village</a:t>
            </a:r>
            <a:r>
              <a:rPr lang="uk-UA" sz="1050" dirty="0">
                <a:solidFill>
                  <a:srgbClr val="002060"/>
                </a:solidFill>
              </a:rPr>
              <a:t>»</a:t>
            </a:r>
          </a:p>
          <a:p>
            <a:pPr marL="0" indent="0">
              <a:buNone/>
            </a:pPr>
            <a:r>
              <a:rPr lang="en-US" sz="900" dirty="0">
                <a:hlinkClick r:id="rId4"/>
              </a:rPr>
              <a:t>https://www.the-village.com.ua/village/service-shopping/style-news/275399-kiyivskiy-h-m-priymatime-nepotribniy-odyag-na-pererobku</a:t>
            </a:r>
            <a:endParaRPr lang="uk-UA" sz="900" dirty="0"/>
          </a:p>
          <a:p>
            <a:pPr marL="0" indent="0">
              <a:buNone/>
            </a:pPr>
            <a:endParaRPr lang="ru-UA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F712C-8B51-464B-8D37-761CC15CD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2" y="3714043"/>
            <a:ext cx="1907790" cy="107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F29E5C49-5D76-49E7-A5F7-ED81AE349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9613" y="224411"/>
            <a:ext cx="4404774" cy="29195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E0B0F6-D744-49BA-B090-F1A259B14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44" y="2940757"/>
            <a:ext cx="1140172" cy="5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1535</Words>
  <Application>Microsoft Office PowerPoint</Application>
  <PresentationFormat>Экран (4:3)</PresentationFormat>
  <Paragraphs>153</Paragraphs>
  <Slides>16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Nova</vt:lpstr>
      <vt:lpstr>Calibri</vt:lpstr>
      <vt:lpstr>Calibri Light</vt:lpstr>
      <vt:lpstr>Comic Sans MS</vt:lpstr>
      <vt:lpstr>Constantia</vt:lpstr>
      <vt:lpstr>Helmet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Фешн-індустрія маніпулює 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допомогою платформи ArcGis було  проведено анкетування та згенеровано таку  «живу» мапу ТРЦ «Лавіна»</vt:lpstr>
      <vt:lpstr>Презентация PowerPoint</vt:lpstr>
      <vt:lpstr>Висновки</vt:lpstr>
      <vt:lpstr>Презентация PowerPoint</vt:lpstr>
      <vt:lpstr>Використані джерела: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eskalibyranna@ukr.net</dc:creator>
  <cp:lastModifiedBy>eskalibyranna@ukr.net</cp:lastModifiedBy>
  <cp:revision>112</cp:revision>
  <cp:lastPrinted>2021-03-02T11:13:58Z</cp:lastPrinted>
  <dcterms:created xsi:type="dcterms:W3CDTF">2020-02-20T11:30:00Z</dcterms:created>
  <dcterms:modified xsi:type="dcterms:W3CDTF">2021-04-13T09:38:09Z</dcterms:modified>
</cp:coreProperties>
</file>