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17"/>
  </p:notesMasterIdLst>
  <p:sldIdLst>
    <p:sldId id="257" r:id="rId2"/>
    <p:sldId id="284" r:id="rId3"/>
    <p:sldId id="260" r:id="rId4"/>
    <p:sldId id="281" r:id="rId5"/>
    <p:sldId id="282" r:id="rId6"/>
    <p:sldId id="285" r:id="rId7"/>
    <p:sldId id="286" r:id="rId8"/>
    <p:sldId id="287" r:id="rId9"/>
    <p:sldId id="288" r:id="rId10"/>
    <p:sldId id="289" r:id="rId11"/>
    <p:sldId id="290" r:id="rId12"/>
    <p:sldId id="269" r:id="rId13"/>
    <p:sldId id="272" r:id="rId14"/>
    <p:sldId id="261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истувач Windows" initials="КW" lastIdx="1" clrIdx="0">
    <p:extLst>
      <p:ext uri="{19B8F6BF-5375-455C-9EA6-DF929625EA0E}">
        <p15:presenceInfo xmlns:p15="http://schemas.microsoft.com/office/powerpoint/2012/main" userId="Користувач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00FF00"/>
    <a:srgbClr val="FF2D2D"/>
    <a:srgbClr val="E80202"/>
    <a:srgbClr val="01336B"/>
    <a:srgbClr val="0000FF"/>
    <a:srgbClr val="CC0099"/>
    <a:srgbClr val="009900"/>
    <a:srgbClr val="007FD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9" autoAdjust="0"/>
    <p:restoredTop sz="94364" autoAdjust="0"/>
  </p:normalViewPr>
  <p:slideViewPr>
    <p:cSldViewPr>
      <p:cViewPr>
        <p:scale>
          <a:sx n="69" d="100"/>
          <a:sy n="69" d="100"/>
        </p:scale>
        <p:origin x="43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9C4F4-E475-4EA4-B199-49EC9652C993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A6D0A-FDFC-4E16-8F34-6DC11ACD92E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A6D0A-FDFC-4E16-8F34-6DC11ACD92E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9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77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09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525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1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70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3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3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1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9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8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5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5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212">
              <a:srgbClr val="002764"/>
            </a:gs>
            <a:gs pos="100000">
              <a:srgbClr val="002965"/>
            </a:gs>
            <a:gs pos="0">
              <a:srgbClr val="01336B"/>
            </a:gs>
            <a:gs pos="74000">
              <a:srgbClr val="002060"/>
            </a:gs>
            <a:gs pos="83000">
              <a:srgbClr val="002060"/>
            </a:gs>
            <a:gs pos="100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59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med">
    <p:wedg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03512" y="116633"/>
            <a:ext cx="8677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відкритий інтерактивний конкурс</a:t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“МАН−Юніор Дослідник” </a:t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“Технік−Юніор</a:t>
            </a:r>
            <a:r>
              <a:rPr lang="uk-UA" sz="3200" b="1" i="1" dirty="0"/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9856" y="5057542"/>
            <a:ext cx="7176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Виконувала: Степанець Каріна Володимирівна, учениця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класу,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КЗ «Степанецький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ліцей – опорний заклад загальної середньої освіти » Степанецької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сільської ради ОТГ Черкаської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Степанець Світлана Анатоліївна, вчитель фізики,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вища кваліфікаційна категорія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5724" y="2848697"/>
            <a:ext cx="9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«Дослідження мікроклімату оселі»</a:t>
            </a:r>
            <a:endParaRPr lang="uk-UA" sz="440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81500">
                        <a14:foregroundMark x1="56833" y1="49565" x2="74833" y2="37826"/>
                      </a14:backgroundRemoval>
                    </a14:imgEffect>
                  </a14:imgLayer>
                </a14:imgProps>
              </a:ext>
            </a:extLst>
          </a:blip>
          <a:srcRect l="12200" t="1" r="19760" b="46712"/>
          <a:stretch/>
        </p:blipFill>
        <p:spPr>
          <a:xfrm>
            <a:off x="-168696" y="3637744"/>
            <a:ext cx="4608512" cy="276713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39416" y="738060"/>
            <a:ext cx="10369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Норма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квартирі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– 45%, максимально допустима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холодну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пору року – 60%. Оптимальна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влітку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 – 60%, але не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70%.</a:t>
            </a:r>
            <a:endParaRPr lang="uk-UA" sz="2400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-210576" y="62319"/>
            <a:ext cx="126851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даними «</a:t>
            </a:r>
            <a:r>
              <a:rPr lang="uk-UA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УкрХімАналіз</a:t>
            </a:r>
            <a:r>
              <a:rPr lang="uk-U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 Україні</a:t>
            </a:r>
            <a:endParaRPr lang="uk-U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71364" y="1964353"/>
            <a:ext cx="113052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uk-UA" sz="2200" dirty="0" smtClean="0">
                <a:solidFill>
                  <a:srgbClr val="333333"/>
                </a:solidFill>
                <a:latin typeface="Open Sans"/>
              </a:rPr>
              <a:t>       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 кімнатах (спальні, вітальні) оптимальний рівень вологості становить 40 – 50%. Норма вологості повітря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дитячій кімнаті трохи вище: 50 – 60%. Це пов’язано з тим, що маленькі діти дуже чутливі до сухого повітря. Воно пересушує слизові, провокуючи часті простудні захворювання, бронхіти. У новонароджених тепле і сухе повітря може спровокувати почервоніння і роздратування на шкірі. При цьому оптимальна температура при такій нормі вологості повітря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+ 22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just" fontAlgn="base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 робочому кабінеті і бібліотеці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нормальна вологість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повітря: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– 40%. Висока вологість може негативно впливати на книги і документи.</a:t>
            </a:r>
          </a:p>
          <a:p>
            <a:pPr algn="just" fontAlgn="base"/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Підвищена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 повітря в квартирі зазвичай у ванній кімнаті та кухні. Тому тут є великий ризик розвитку грибка і цвілі. Для підтримки оптимального рівня вологості в 50 – 60% необхідно регулярно провітрювати приміщення, що не сушити там білизну, встановити хорошу витяжку </a:t>
            </a:r>
            <a:endParaRPr lang="uk-UA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686944" y="1315228"/>
            <a:ext cx="9505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Набираємо у велику склянку води.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раще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повну,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так щоб не розплескати воду під час подальших переміщень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2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666666"/>
                </a:solidFill>
                <a:latin typeface="inherit"/>
              </a:rPr>
              <a:t>.</a:t>
            </a:r>
          </a:p>
          <a:p>
            <a:pPr algn="just" fontAlgn="base"/>
            <a:endParaRPr lang="uk-UA" dirty="0"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uk-UA" b="0" i="0" dirty="0">
              <a:solidFill>
                <a:srgbClr val="666666"/>
              </a:solidFill>
              <a:effectLst/>
              <a:latin typeface="inheri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826" t="13613" r="1484" b="15503"/>
          <a:stretch/>
        </p:blipFill>
        <p:spPr>
          <a:xfrm flipH="1">
            <a:off x="263352" y="188640"/>
            <a:ext cx="2089192" cy="230425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487955" y="-5680"/>
            <a:ext cx="95127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вологості повітря без гігрометра </a:t>
            </a:r>
            <a:endParaRPr lang="uk-U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63352" y="2195185"/>
            <a:ext cx="116635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Охолоджуємо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температури, приблизно  5 ˚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(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камері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півгодини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Щоб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виміряти вологість дістаємо ємність і поміщаємо на будь-яке місце в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кімнаті, де немає  опалювальних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приладів або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кондиціонерів. На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стінках посудини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 конденсат. </a:t>
            </a: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 висохне через 10-15 хвилин, це свідчить про те, що повітря в приміщенні пересушене </a:t>
            </a: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разі підвищеної вологості повітря конденсат на стінках склянки не висохне через 10-15 хвилин, а буде збиратися в краплі і стікати вниз.</a:t>
            </a:r>
          </a:p>
          <a:p>
            <a:pPr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нормальній вологості конденсат не збиратиметься в краплі і швидко випарується</a:t>
            </a:r>
            <a:r>
              <a:rPr lang="uk-UA" sz="22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099" y="640651"/>
            <a:ext cx="9704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20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чність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показів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допомогою склянки, може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розходитися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фактичним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вимірюваних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0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Відхилення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</a:t>
            </a:r>
            <a:r>
              <a:rPr lang="ru-RU" sz="20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55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09654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Очищувач </a:t>
            </a:r>
            <a:r>
              <a:rPr lang="uk-UA" sz="40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повітря</a:t>
            </a:r>
            <a:endParaRPr lang="uk-UA" sz="4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7656" r="12734" b="9687"/>
          <a:stretch>
            <a:fillRect/>
          </a:stretch>
        </p:blipFill>
        <p:spPr bwMode="auto">
          <a:xfrm>
            <a:off x="309522" y="214290"/>
            <a:ext cx="2357454" cy="229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IMG_20210414_175624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 l="10937" t="2083" r="28906"/>
          <a:stretch>
            <a:fillRect/>
          </a:stretch>
        </p:blipFill>
        <p:spPr>
          <a:xfrm>
            <a:off x="2809852" y="642918"/>
            <a:ext cx="2071702" cy="2529082"/>
          </a:xfrm>
          <a:prstGeom prst="rect">
            <a:avLst/>
          </a:prstGeom>
        </p:spPr>
      </p:pic>
      <p:pic>
        <p:nvPicPr>
          <p:cNvPr id="7" name="Рисунок 6" descr="IMG_20210414_192702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tretch>
            <a:fillRect/>
          </a:stretch>
        </p:blipFill>
        <p:spPr>
          <a:xfrm>
            <a:off x="5024430" y="1857364"/>
            <a:ext cx="2071702" cy="1296970"/>
          </a:xfrm>
          <a:prstGeom prst="rect">
            <a:avLst/>
          </a:prstGeom>
        </p:spPr>
      </p:pic>
      <p:pic>
        <p:nvPicPr>
          <p:cNvPr id="6" name="Рисунок 5" descr="IMG_20210413_19020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3889" t="11458" r="30555" b="60417"/>
          <a:stretch>
            <a:fillRect/>
          </a:stretch>
        </p:blipFill>
        <p:spPr>
          <a:xfrm>
            <a:off x="5024430" y="642918"/>
            <a:ext cx="2071702" cy="1214446"/>
          </a:xfrm>
          <a:prstGeom prst="rect">
            <a:avLst/>
          </a:prstGeom>
        </p:spPr>
      </p:pic>
      <p:pic>
        <p:nvPicPr>
          <p:cNvPr id="8" name="Рисунок 7" descr="IMG_20210413_190910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 l="25000" t="3125" r="27344" b="12500"/>
          <a:stretch>
            <a:fillRect/>
          </a:stretch>
        </p:blipFill>
        <p:spPr>
          <a:xfrm>
            <a:off x="7167570" y="642918"/>
            <a:ext cx="1857388" cy="2466367"/>
          </a:xfrm>
          <a:prstGeom prst="rect">
            <a:avLst/>
          </a:prstGeom>
        </p:spPr>
      </p:pic>
      <p:pic>
        <p:nvPicPr>
          <p:cNvPr id="9" name="Рисунок 8" descr="IMG_20210413_191256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 t="17708" b="3125"/>
          <a:stretch>
            <a:fillRect/>
          </a:stretch>
        </p:blipFill>
        <p:spPr>
          <a:xfrm>
            <a:off x="9382148" y="285728"/>
            <a:ext cx="2357454" cy="2337627"/>
          </a:xfrm>
          <a:prstGeom prst="rect">
            <a:avLst/>
          </a:prstGeom>
        </p:spPr>
      </p:pic>
      <p:pic>
        <p:nvPicPr>
          <p:cNvPr id="10" name="Рисунок 9" descr="IMG_20210413_193504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 l="39062" r="4687" b="-5209"/>
          <a:stretch>
            <a:fillRect/>
          </a:stretch>
        </p:blipFill>
        <p:spPr>
          <a:xfrm>
            <a:off x="380960" y="2928934"/>
            <a:ext cx="2037050" cy="285752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 l="13437" t="2187" r="5000"/>
          <a:stretch>
            <a:fillRect/>
          </a:stretch>
        </p:blipFill>
        <p:spPr bwMode="auto">
          <a:xfrm>
            <a:off x="2524100" y="3643314"/>
            <a:ext cx="1571636" cy="25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l="33828" r="7812" b="5000"/>
          <a:stretch>
            <a:fillRect/>
          </a:stretch>
        </p:blipFill>
        <p:spPr bwMode="auto">
          <a:xfrm>
            <a:off x="4167174" y="3643314"/>
            <a:ext cx="20479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l="43672" r="2187" b="312"/>
          <a:stretch>
            <a:fillRect/>
          </a:stretch>
        </p:blipFill>
        <p:spPr bwMode="auto">
          <a:xfrm>
            <a:off x="6310314" y="3643314"/>
            <a:ext cx="18105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IMG_20210414_200835.jpg"/>
          <p:cNvPicPr>
            <a:picLocks noChangeAspect="1"/>
          </p:cNvPicPr>
          <p:nvPr/>
        </p:nvPicPr>
        <p:blipFill>
          <a:blip r:embed="rId12" cstate="print">
            <a:lum contrast="20000"/>
          </a:blip>
          <a:srcRect l="26563" r="21093"/>
          <a:stretch>
            <a:fillRect/>
          </a:stretch>
        </p:blipFill>
        <p:spPr>
          <a:xfrm>
            <a:off x="9882214" y="3000372"/>
            <a:ext cx="1928826" cy="2763671"/>
          </a:xfrm>
          <a:prstGeom prst="rect">
            <a:avLst/>
          </a:prstGeom>
        </p:spPr>
      </p:pic>
      <p:pic>
        <p:nvPicPr>
          <p:cNvPr id="16" name="Рисунок 15" descr="IMG_20210414_20105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67702" y="3643314"/>
            <a:ext cx="1428760" cy="2500330"/>
          </a:xfrm>
          <a:prstGeom prst="rect">
            <a:avLst/>
          </a:prstGeom>
        </p:spPr>
      </p:pic>
      <p:pic>
        <p:nvPicPr>
          <p:cNvPr id="17" name="Рисунок 16" descr="IMG_20210414_20104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95736" y="928670"/>
            <a:ext cx="3429025" cy="45720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89533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400" y="5949280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i="1" dirty="0" smtClean="0">
                <a:solidFill>
                  <a:srgbClr val="002060"/>
                </a:solidFill>
              </a:rPr>
              <a:t> </a:t>
            </a:r>
            <a:endParaRPr lang="uk-UA" sz="2800" i="1" dirty="0">
              <a:solidFill>
                <a:srgbClr val="00206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95400" y="404664"/>
            <a:ext cx="10441160" cy="233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0"/>
              </a:spcAft>
              <a:buSzPts val="1000"/>
              <a:tabLst>
                <a:tab pos="318770" algn="l"/>
              </a:tabLst>
            </a:pP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Будова: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каналізаційна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труба - 2 штуки по 1 метру діаметрами 200/210 мм і 150/160 мм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заглушки , вентиляційний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перехідник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150/200 мм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діаметром; малярська сітка;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агроволокно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хомути; алюмінієва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стрічка (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скотч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активоване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вугілля - 2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кг; герметик; велика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голка і капронова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нитка, вентилятор (видуває очищене повітря)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51384" y="3356992"/>
            <a:ext cx="101143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>
                <a:solidFill>
                  <a:srgbClr val="66FF99"/>
                </a:solidFill>
                <a:latin typeface="Montserrat"/>
              </a:rPr>
              <a:t> </a:t>
            </a:r>
            <a:r>
              <a:rPr lang="uk-UA" dirty="0" smtClean="0">
                <a:solidFill>
                  <a:srgbClr val="66FF99"/>
                </a:solidFill>
                <a:latin typeface="Montserrat"/>
              </a:rPr>
              <a:t>       </a:t>
            </a:r>
            <a:r>
              <a:rPr lang="uk-UA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Активоване вугілля абсорбує </a:t>
            </a:r>
            <a:r>
              <a:rPr lang="uk-UA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неприємний запах і тютюновий дим в приміщенні. Залежно від рівня забруднень, його замінюють, якщо запахи не видаляються в належній </a:t>
            </a:r>
            <a:r>
              <a:rPr lang="uk-UA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мірі</a:t>
            </a:r>
          </a:p>
          <a:p>
            <a:pPr lvl="0" algn="just"/>
            <a:endParaRPr lang="uk-UA" sz="2400" dirty="0" smtClean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Очищувач позбавляє від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пилу 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видал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рацює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 і ефективно.</a:t>
            </a:r>
          </a:p>
          <a:p>
            <a:endParaRPr lang="uk-UA" sz="2400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2001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95406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Осушувач </a:t>
            </a:r>
            <a:r>
              <a:rPr lang="uk-UA" sz="40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вологи</a:t>
            </a:r>
            <a:endParaRPr lang="uk-UA" sz="4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9577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8493" r="40822" b="21096"/>
          <a:stretch>
            <a:fillRect/>
          </a:stretch>
        </p:blipFill>
        <p:spPr bwMode="auto">
          <a:xfrm>
            <a:off x="380960" y="357166"/>
            <a:ext cx="2143140" cy="31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1094" r="35937" b="19374"/>
          <a:stretch>
            <a:fillRect/>
          </a:stretch>
        </p:blipFill>
        <p:spPr bwMode="auto">
          <a:xfrm>
            <a:off x="4952992" y="642918"/>
            <a:ext cx="2214578" cy="311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3906" r="28281" b="9999"/>
          <a:stretch>
            <a:fillRect/>
          </a:stretch>
        </p:blipFill>
        <p:spPr bwMode="auto">
          <a:xfrm>
            <a:off x="2595538" y="642918"/>
            <a:ext cx="217588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30234" r="22656" b="24061"/>
          <a:stretch>
            <a:fillRect/>
          </a:stretch>
        </p:blipFill>
        <p:spPr bwMode="auto">
          <a:xfrm>
            <a:off x="7310446" y="642918"/>
            <a:ext cx="22145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28203" r="23984" b="6250"/>
          <a:stretch>
            <a:fillRect/>
          </a:stretch>
        </p:blipFill>
        <p:spPr bwMode="auto">
          <a:xfrm>
            <a:off x="9667900" y="357166"/>
            <a:ext cx="2143140" cy="315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14141" r="30312"/>
          <a:stretch>
            <a:fillRect/>
          </a:stretch>
        </p:blipFill>
        <p:spPr bwMode="auto">
          <a:xfrm>
            <a:off x="952464" y="3571876"/>
            <a:ext cx="1928826" cy="300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28906" t="3125" r="27500" b="8750"/>
          <a:stretch>
            <a:fillRect/>
          </a:stretch>
        </p:blipFill>
        <p:spPr bwMode="auto">
          <a:xfrm>
            <a:off x="3667108" y="3857628"/>
            <a:ext cx="20018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 l="33750" t="28828" r="14687" b="6484"/>
          <a:stretch>
            <a:fillRect/>
          </a:stretch>
        </p:blipFill>
        <p:spPr bwMode="auto">
          <a:xfrm>
            <a:off x="9167834" y="3643314"/>
            <a:ext cx="1785950" cy="298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 l="12500" t="3593" r="8750" b="2890"/>
          <a:stretch>
            <a:fillRect/>
          </a:stretch>
        </p:blipFill>
        <p:spPr bwMode="auto">
          <a:xfrm>
            <a:off x="6453190" y="3857628"/>
            <a:ext cx="2071701" cy="282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642730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18864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uk-UA" sz="4000" b="1" i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4000" b="1" i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6026" y="3789040"/>
            <a:ext cx="184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728518" y="2586570"/>
            <a:ext cx="1026402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250"/>
              </a:spcBef>
              <a:spcAft>
                <a:spcPts val="1500"/>
              </a:spcAft>
            </a:pPr>
            <a:r>
              <a:rPr lang="uk-UA" sz="2400" b="1" dirty="0" smtClean="0">
                <a:solidFill>
                  <a:srgbClr val="66FF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Осушення </a:t>
            </a:r>
            <a:r>
              <a:rPr lang="uk-UA" sz="2400" b="1" dirty="0">
                <a:solidFill>
                  <a:srgbClr val="66FF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потоку повітря в приміщенні засновано на трьох </a:t>
            </a:r>
            <a:r>
              <a:rPr lang="uk-UA" sz="2400" b="1" dirty="0" smtClean="0">
                <a:solidFill>
                  <a:srgbClr val="66FF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принципах: </a:t>
            </a:r>
            <a:r>
              <a:rPr lang="uk-UA" sz="2400" dirty="0" smtClean="0">
                <a:solidFill>
                  <a:srgbClr val="66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нагрівання, абсорбція, конденсація</a:t>
            </a:r>
            <a:r>
              <a:rPr lang="uk-UA" sz="2400" dirty="0">
                <a:solidFill>
                  <a:srgbClr val="66FF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rgbClr val="66FF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233443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Дві пластикові пляшки,  спиця або велика голка, вата  або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крупа 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силікогель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(абсорбент) який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 високими вбираючими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параметрами, вентилятор на 12 В від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ютера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джерело струму  (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акамулятор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40380" y="3325171"/>
            <a:ext cx="9721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Вмонтований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вентилятор створює умови для надходження і проходження потоку повітря крізь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абсорбент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оброблене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повітря виходить в приміщення через отвір знизу конструкції.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51384" y="4926196"/>
            <a:ext cx="10657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15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Вологе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середовище виступає сприятливим середовищем для розвитку патогенних бактерій і мікроорганізмів, які можуть завдати шкоди здоров'ю людини.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6081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4605276" y="116633"/>
            <a:ext cx="6062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Візитка</a:t>
            </a:r>
            <a:r>
              <a:rPr lang="uk-UA" sz="36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наукового керівника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784005" y="3731444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Степанець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Ім'я: Каріна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Володимирівна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21.04.2006 р.н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Улюблене заняття: наукові дослідження,  робототехніка, художнє мистецтво (ліплення та малювання)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6312024" y="363956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Степанець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Ім'я: Світлана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Анатоліївна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14.02.1972 р.н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Вчитель: фізики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Контактний номер: +380731013779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адреса: svstepa90@gmail.com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793098" y="336859"/>
            <a:ext cx="2611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юного техніка</a:t>
            </a:r>
          </a:p>
        </p:txBody>
      </p:sp>
      <p:cxnSp>
        <p:nvCxnSpPr>
          <p:cNvPr id="10" name="Пряма зі стрілкою 9"/>
          <p:cNvCxnSpPr/>
          <p:nvPr/>
        </p:nvCxnSpPr>
        <p:spPr>
          <a:xfrm>
            <a:off x="6667504" y="500042"/>
            <a:ext cx="28803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/>
          <p:nvPr/>
        </p:nvCxnSpPr>
        <p:spPr>
          <a:xfrm flipH="1">
            <a:off x="4341454" y="439797"/>
            <a:ext cx="443780" cy="158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Image 0006.jpg"/>
          <p:cNvPicPr>
            <a:picLocks noChangeAspect="1"/>
          </p:cNvPicPr>
          <p:nvPr/>
        </p:nvPicPr>
        <p:blipFill>
          <a:blip r:embed="rId2" cstate="print"/>
          <a:srcRect l="14062" t="10416" r="20312" b="30209"/>
          <a:stretch>
            <a:fillRect/>
          </a:stretch>
        </p:blipFill>
        <p:spPr>
          <a:xfrm>
            <a:off x="1738282" y="857232"/>
            <a:ext cx="2052903" cy="2786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622" t="6590" r="12692"/>
          <a:stretch/>
        </p:blipFill>
        <p:spPr>
          <a:xfrm>
            <a:off x="7463281" y="867108"/>
            <a:ext cx="2269486" cy="297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6735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911424" y="22172"/>
            <a:ext cx="41285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проекту: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908234" y="802268"/>
            <a:ext cx="9793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Ознайомитися з будовою та принципом дії приладів для вимірювання     відносної вологості повітря; дізнатися про способи вимірювання  вологості повітря та шляхи нормалізації  мікроклімату у кімнатах, перевірити відповідність рівня вологості нормативним даним; з’ясувати наслідки перебування у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некомфортному  кліматичному середовищі оселі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67408" y="3662919"/>
            <a:ext cx="2660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400" b="1" i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127448" y="4227572"/>
            <a:ext cx="9573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Виміряти вологість повітря у кімнатах, сконструювати  пристрої: «Очищувач повітря із вугільним фільтром», «Осушувач вологи»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ослідити цікаву і важливу інформацію про мікроклімат у житлових кімнатах.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967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23392" y="48598"/>
            <a:ext cx="97930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Актуальність</a:t>
            </a:r>
            <a:r>
              <a:rPr lang="uk-UA" sz="44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uk-UA" sz="4400" b="1" i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11424" y="773415"/>
            <a:ext cx="10441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750"/>
              </a:spcAft>
            </a:pPr>
            <a:r>
              <a:rPr lang="uk-UA" sz="2400" i="1" kern="18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Чисте повітря завжди актуальне, а особливо коли перебуваєш вдома на карантині.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багато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хто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 нас навіть не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підозрює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що 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повітря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 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приміщеннях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може бути в рази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бруднішим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токсичнішим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ніж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вуличне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Основним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 чинниками впливу на мікроклімат у  житлових кімнатах є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пил, 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залахи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вологість,  тому  </a:t>
            </a:r>
            <a:r>
              <a:rPr lang="uk-UA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стануть у нагоді </a:t>
            </a: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сконструйовані </a:t>
            </a:r>
            <a:r>
              <a:rPr lang="uk-UA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прилади 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16968" y="3564635"/>
            <a:ext cx="10873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4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 та предмет </a:t>
            </a:r>
            <a:r>
              <a:rPr lang="uk-UA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дослідження:</a:t>
            </a:r>
          </a:p>
          <a:p>
            <a:pPr lvl="0" algn="just"/>
            <a:r>
              <a:rPr lang="uk-UA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4400" b="1" i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91613" y="4360554"/>
            <a:ext cx="10729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Мікроклімат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 приміщень, тиск, вологість, температура, конденсація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16968" y="4848697"/>
            <a:ext cx="58326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Новизна досліджень: </a:t>
            </a:r>
            <a:endParaRPr lang="uk-UA" sz="4400" b="1" i="1" dirty="0">
              <a:solidFill>
                <a:srgbClr val="FFC000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89416" y="5506116"/>
            <a:ext cx="1093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Можливість проведення даних досліджень  вдома; вдосконалення досліджень та приладів; учні можуть пропонувати заміну одного  обладнання іншим.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-744760" y="0"/>
            <a:ext cx="13105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Пристрої для вимірювання вологості повітря </a:t>
            </a:r>
            <a:endParaRPr lang="uk-U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817593" y="3324250"/>
            <a:ext cx="6072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металевої посудини циліндричної форми, вісь якої знаходиться в горизонтальному положенні. В середину цього циліндра входить трубка, яка при цьому приєднується до гумової груші, званої повітродувка. У циліндр поміщають ефір, внаслідок чого повітря, що продувається через циліндр, прискорює його випаровування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72" y="803070"/>
            <a:ext cx="1503909" cy="2265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0096" y="916310"/>
            <a:ext cx="2538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Гігрометр </a:t>
            </a:r>
            <a:r>
              <a:rPr lang="uk-UA" sz="2000" dirty="0" err="1" smtClean="0"/>
              <a:t>Ламбрехта</a:t>
            </a:r>
            <a:endParaRPr lang="uk-UA" sz="2000" dirty="0" smtClean="0"/>
          </a:p>
          <a:p>
            <a:r>
              <a:rPr lang="uk-UA" sz="2000" dirty="0" smtClean="0"/>
              <a:t>(Конденсаційний )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88866" y="1950156"/>
            <a:ext cx="225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точки роси</a:t>
            </a:r>
            <a:endParaRPr lang="uk-UA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8503" y="5789868"/>
            <a:ext cx="5379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Найбільш точний спосіб вимірювання відносної вологості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9051" b="-400"/>
          <a:stretch/>
        </p:blipFill>
        <p:spPr>
          <a:xfrm>
            <a:off x="3742836" y="892822"/>
            <a:ext cx="2097857" cy="220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" y="934148"/>
            <a:ext cx="629252" cy="21348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9487" y="900637"/>
            <a:ext cx="1697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гігрометр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47" y="3530624"/>
            <a:ext cx="3851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 спеціальний датчик, що реагує на молекули води  і передає дані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мікропроцессору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 виводиться на дисплей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008" y="5290157"/>
            <a:ext cx="4300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Показують вологість, температуру, тиск і час 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60648"/>
            <a:ext cx="1996726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71" y="260648"/>
            <a:ext cx="1878254" cy="244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352" y="2852936"/>
            <a:ext cx="46414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Вінчі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(1400 р.)</a:t>
            </a:r>
          </a:p>
          <a:p>
            <a:pPr algn="just"/>
            <a:endParaRPr lang="uk-UA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Створив перший гігрометр: на одній чаші ваг був шматочок пористого матеріалу, що вбирає вологу, а на другій – шматочок воску з протилежними властивостями. Точність неможлива. </a:t>
            </a:r>
          </a:p>
          <a:p>
            <a:pPr algn="just"/>
            <a:r>
              <a:rPr lang="uk-UA" sz="2000" b="1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його основі був створений ваговий механічний гігрометр</a:t>
            </a:r>
            <a:endParaRPr lang="uk-UA" sz="2000" b="1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6816080" y="2885250"/>
            <a:ext cx="4248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2000" b="1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Орас</a:t>
            </a:r>
            <a:r>
              <a:rPr lang="uk-UA" sz="2000" b="1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Бенедикт де Соссюр</a:t>
            </a:r>
          </a:p>
          <a:p>
            <a:pPr algn="ctr"/>
            <a:r>
              <a:rPr lang="uk-UA" sz="2000" b="1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(1783 р.)</a:t>
            </a:r>
          </a:p>
          <a:p>
            <a:pPr algn="ctr"/>
            <a:endParaRPr lang="uk-UA" sz="2000" b="1" dirty="0" smtClean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Спорудив перший волосяний гігрометр, де використовувалося волосся людини, довжина якого змінюється при зміні рівня вологості.  Робив вимірювання від 30% до 90% з похибкою 2,5%.</a:t>
            </a:r>
          </a:p>
          <a:p>
            <a:pPr algn="just"/>
            <a:r>
              <a:rPr lang="uk-UA" sz="2000" b="1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Використовували на метеостанціях</a:t>
            </a:r>
            <a:endParaRPr lang="uk-UA" sz="2000" b="1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43672" y="620688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Прилад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функціонує за рахунок фізичних властивостей рідини, її здатності випаровуватися. В процесі цього виникає різниця між температурними показами вологого і сухого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термометрів.</a:t>
            </a:r>
          </a:p>
          <a:p>
            <a:pPr algn="just" fontAlgn="base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Рідиною під час випаровування втрачається частина енергії, через що відбувається зниження температури. Конструкція психрометра складається з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двох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спиртових або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ртутних термометрів,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езервуар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обгорнутий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тканиною (батист)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опущений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ємність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дистильованою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 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випаровування рідини відбувається охолодження вологого термометра. Чим нижче рівень вологості повітря, тим швидше випаровується рідина. У свою чергу, чим сухіше повітря, тим менше температурний показник, який відображається мокрим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термометром.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цього і виникає різниця між показами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04664"/>
            <a:ext cx="2066925" cy="4695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16694" y="5301208"/>
            <a:ext cx="273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Гігрометр</a:t>
            </a:r>
          </a:p>
          <a:p>
            <a:pPr algn="ctr"/>
            <a:r>
              <a:rPr lang="uk-UA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психрометричний</a:t>
            </a:r>
            <a:endParaRPr lang="uk-UA" sz="2400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-19879"/>
            <a:ext cx="119423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 вологості повітря у кімнатах  за допомогою психрометра та датчика цифрового </a:t>
            </a:r>
            <a:r>
              <a:rPr lang="uk-UA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lang="uk-U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«Ейнштейн»</a:t>
            </a:r>
            <a:endParaRPr lang="uk-U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437" y="1900033"/>
            <a:ext cx="2981165" cy="2522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919113"/>
            <a:ext cx="2981165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1" b="719"/>
          <a:stretch/>
        </p:blipFill>
        <p:spPr>
          <a:xfrm>
            <a:off x="4627010" y="1880362"/>
            <a:ext cx="3042982" cy="2523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196" t="2272" r="8416" b="25261"/>
          <a:stretch/>
        </p:blipFill>
        <p:spPr>
          <a:xfrm>
            <a:off x="2783632" y="4077072"/>
            <a:ext cx="2520820" cy="2586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994" r="12197" b="15503"/>
          <a:stretch/>
        </p:blipFill>
        <p:spPr>
          <a:xfrm>
            <a:off x="6876221" y="4061409"/>
            <a:ext cx="2537987" cy="25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79376" y="332656"/>
            <a:ext cx="1080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202124"/>
              </a:buClr>
              <a:buSzPts val="1200"/>
              <a:buFont typeface="Arial" panose="020B0604020202020204" pitchFamily="34" charset="0"/>
              <a:buChar char="-"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У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кімнаті, де з’явилася цвіль на стінах, виявилася підвищена вологість – 81% при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15ᵒС, у спальній кімнаті спостерігалася занижена вологість повітря -  25% при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25ᵒС , а в інших житлових кімнатах вологість становила близько 60% при температурі 19ᵒС, що відповідає нормі. Атмосферний тиск – 750 мм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рт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ст.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202124"/>
              </a:buClr>
              <a:buSzPts val="1200"/>
              <a:buFont typeface="Arial" panose="020B0604020202020204" pitchFamily="34" charset="0"/>
              <a:buChar char="-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приміщеннях ліцею у березні вологість повітря - 52% при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 20ᵒС  та  58% при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15ᵒС.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99456" y="4725144"/>
            <a:ext cx="10225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нормальною  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пори року і типу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(спальня, кухня, </a:t>
            </a:r>
            <a:r>
              <a:rPr lang="ru-RU" sz="2400" dirty="0" err="1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2400" dirty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66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ін.).</a:t>
            </a:r>
            <a:endParaRPr lang="uk-UA" sz="2400" dirty="0">
              <a:solidFill>
                <a:srgbClr val="66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4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ибина">
  <a:themeElements>
    <a:clrScheme name="Гли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ибина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и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TM04033923[[fn=Глибина]]</Template>
  <TotalTime>25875</TotalTime>
  <Words>893</Words>
  <Application>Microsoft Office PowerPoint</Application>
  <PresentationFormat>Широкий екран</PresentationFormat>
  <Paragraphs>78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Corbel</vt:lpstr>
      <vt:lpstr>inherit</vt:lpstr>
      <vt:lpstr>Montserrat</vt:lpstr>
      <vt:lpstr>Open Sans</vt:lpstr>
      <vt:lpstr>Times New Roman</vt:lpstr>
      <vt:lpstr>Глибина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Каріна Степанець</cp:lastModifiedBy>
  <cp:revision>615</cp:revision>
  <dcterms:modified xsi:type="dcterms:W3CDTF">2021-04-25T22:22:09Z</dcterms:modified>
</cp:coreProperties>
</file>