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93" r:id="rId3"/>
    <p:sldId id="264" r:id="rId4"/>
    <p:sldId id="266" r:id="rId5"/>
    <p:sldId id="270" r:id="rId6"/>
    <p:sldId id="272" r:id="rId7"/>
    <p:sldId id="283" r:id="rId8"/>
    <p:sldId id="288" r:id="rId9"/>
    <p:sldId id="290" r:id="rId10"/>
    <p:sldId id="278" r:id="rId11"/>
    <p:sldId id="279" r:id="rId12"/>
    <p:sldId id="280" r:id="rId13"/>
    <p:sldId id="269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74EE8B-10D4-4FA3-9603-94401D9DC97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9E035-53DE-45B0-A405-14E5C91ED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550C-D242-4FE4-9EE3-098C6517AE0E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6D28-A785-4B6C-8FDB-F5716DAEF7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CABA-EF3F-4F29-BED9-10F9CCA3C1AD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A385C-AE8C-40D4-9359-EA41110CD4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7A6D-4019-4845-A256-BEB9302ECEA6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F36B2-84FE-4751-A4CA-C2CE4ABBA5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F6A8D3-1067-4F6D-97D8-76BE0787D8F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D165-9FB3-44CE-B30F-29A0D8D965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DD89-A847-47B2-A08A-F53BC192AE13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5EB09-F2B9-4B7B-A96A-F5FDE5EEA3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FAA3-B04C-4D97-955A-73BA6733871A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EE83C-630E-4B1D-934E-2B064C746E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BCBC-73A7-47A9-AE74-8A8FC8CBCDE0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527C-F9BF-451B-A3AB-C3DC2F4EE9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C8639-A9E5-4E60-9016-9FCA429B6AD8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254D-7C6A-4373-974E-4B410A2871F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F268-8EB3-4E8F-8E16-22C538B1985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29389-CC43-425A-9330-A29BCA6D50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F32EEB-E7BF-4604-9CB3-57AA2DC69F9F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E9B03-E1A8-432B-9557-B850C093A9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C3C5C3-125B-4008-A19B-EB57CECA42C8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Corbel" pitchFamily="34" charset="0"/>
              </a:defRPr>
            </a:lvl1pPr>
          </a:lstStyle>
          <a:p>
            <a:fld id="{102B69DF-9020-414D-A0EC-02D75D486A9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59" r:id="rId2"/>
    <p:sldLayoutId id="2147484167" r:id="rId3"/>
    <p:sldLayoutId id="2147484160" r:id="rId4"/>
    <p:sldLayoutId id="2147484161" r:id="rId5"/>
    <p:sldLayoutId id="2147484162" r:id="rId6"/>
    <p:sldLayoutId id="2147484168" r:id="rId7"/>
    <p:sldLayoutId id="2147484163" r:id="rId8"/>
    <p:sldLayoutId id="2147484169" r:id="rId9"/>
    <p:sldLayoutId id="2147484164" r:id="rId10"/>
    <p:sldLayoutId id="21474841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yaosvita.com.ua/vidpovidi/svitlodiodni-lampi-korist-chi-shkoda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eco-live.com.ua/content/blogs/svitlodiodni-lampi-domashniy-eksperi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lb.ua/economics/2021/01/12/475063_tsini_naftu_dosyagli_11misyachnogo.html" TargetMode="External"/><Relationship Id="rId4" Type="http://schemas.openxmlformats.org/officeDocument/2006/relationships/hyperlink" Target="https://index.minfin.com.ua/tariff/g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package" Target="../embeddings/_________Microsoft_Office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package" Target="../embeddings/_________Microsoft_Office_Word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11238" y="617538"/>
            <a:ext cx="7902575" cy="18018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3200" b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Модернізація освітлення у власній оселі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5630863" y="2852738"/>
            <a:ext cx="3167062" cy="2663825"/>
          </a:xfrm>
          <a:prstGeom prst="rect">
            <a:avLst/>
          </a:prstGeom>
        </p:spPr>
        <p:txBody>
          <a:bodyPr/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endParaRPr lang="uk-UA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Сотник Анастасія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Олександрівна,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 9-Б  класу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r>
              <a:rPr lang="uk-U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Нетішинської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загальноосвітньої 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І-ІІІ ступенів №2 </a:t>
            </a: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Char char=""/>
              <a:defRPr/>
            </a:pPr>
            <a:endParaRPr lang="ru-RU" sz="2500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4643438" y="2420938"/>
            <a:ext cx="4038600" cy="3997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endParaRPr lang="uk-UA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Рисунок 11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Группа 7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6153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2627313" y="615950"/>
            <a:ext cx="535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333333"/>
                </a:solidFill>
              </a:rPr>
              <a:t> </a:t>
            </a:r>
            <a:r>
              <a:rPr lang="ru-RU" altLang="ru-RU" sz="32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Номінація «Технік-Юніор»</a:t>
            </a:r>
            <a:r>
              <a:rPr lang="ru-RU" altLang="ru-RU">
                <a:solidFill>
                  <a:srgbClr val="333333"/>
                </a:solidFill>
              </a:rPr>
              <a:t> </a:t>
            </a:r>
            <a:endParaRPr lang="ru-RU" altLang="ru-RU"/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1258888" y="327818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Науковий керівник:</a:t>
            </a:r>
          </a:p>
          <a:p>
            <a:pPr eaLnBrk="1" hangingPunct="1"/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</a:rPr>
              <a:t>Васільчук Валентина Григорівна,</a:t>
            </a:r>
          </a:p>
          <a:p>
            <a:pPr eaLnBrk="1" hangingPunct="1"/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учитель географії</a:t>
            </a:r>
          </a:p>
          <a:p>
            <a:pPr eaLnBrk="1" hangingPunct="1"/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Нетішинської ЗОШ</a:t>
            </a:r>
          </a:p>
          <a:p>
            <a:pPr eaLnBrk="1" hangingPunct="1"/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І-ІІІ ступенів №2, </a:t>
            </a:r>
          </a:p>
          <a:p>
            <a:pPr eaLnBrk="1" hangingPunct="1"/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учитель вищої категорії,</a:t>
            </a:r>
          </a:p>
          <a:p>
            <a:pPr eaLnBrk="1" hangingPunct="1"/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учитель-методист</a:t>
            </a:r>
            <a:endParaRPr lang="ru-RU" altLang="ru-RU" sz="2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11175" y="46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5367" name="Прямоугольник 1"/>
          <p:cNvSpPr>
            <a:spLocks noChangeArrowheads="1"/>
          </p:cNvSpPr>
          <p:nvPr/>
        </p:nvSpPr>
        <p:spPr bwMode="auto">
          <a:xfrm>
            <a:off x="1187450" y="31750"/>
            <a:ext cx="7632700" cy="78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Грошовий еквівалент</a:t>
            </a:r>
            <a:endParaRPr lang="ru-RU" alt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 Вартість ламп світлодіодних: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  19 шт. × 75грн.= 1425грн.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 Термін окупності: 24 місяці.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  На сьогоднішній день: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   19шт. × 35грн. = 665 грн.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    665грн. ÷ 89,04грн. = 7 місяців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 Прибуток майбутніх періодів складатиме 89,04 грн./місяць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89,04грн. × 12 місяців = 1068,48 грн./рік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За 03-12.2017р.:  89,04грн. × 10 місяців = 890,04 грн./рік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За 2018-2020рр.: 1068,48 × 3  = 3205,44 грн.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 З 01.2021р.: Тариф за електроенергію для населення складає 168 коп/ 1 кВт⋅год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8" name="Группа 8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5369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11175" y="46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858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Економія вугілля, нафти, газу  домогосподарством (ціни 2021 року)</a:t>
            </a:r>
          </a:p>
        </p:txBody>
      </p:sp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1428750" y="928688"/>
            <a:ext cx="749458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Для нафти і вугілля: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           Маса палива = енергія/питома теплота згоряння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Для природного газу: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          Об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єм палива = енергія/питома теплота згоряння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Вугілля: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          53кВт ÷ 8,1кВт×год./кг = 6,5 кг</a:t>
            </a: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В межах країни:</a:t>
            </a: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250 000 </a:t>
            </a:r>
            <a:r>
              <a:rPr lang="uk-UA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 6,5  = 1625 (тонн)</a:t>
            </a: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1625 тонн</a:t>
            </a:r>
            <a:r>
              <a:rPr lang="uk-UA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×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111 дол/тонну =180 375 дол. Або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5 014 425 грн </a:t>
            </a:r>
            <a:endParaRPr lang="uk-UA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Нафта: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         53кВт ÷ 12,8кВт×год./кг = 4,14 кг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В межах країни: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250 000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× 4,14 =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1 035 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тонн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56 дол. ×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1 035 </a:t>
            </a:r>
            <a:r>
              <a:rPr lang="uk-UA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  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=  57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960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дол.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Або 1 611 288 грн</a:t>
            </a: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Природний газ: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          53кВт ÷ 11,4кВт×год./м</a:t>
            </a:r>
            <a:r>
              <a:rPr lang="uk-UA" altLang="ru-RU" sz="20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= 4,65 м</a:t>
            </a:r>
            <a:r>
              <a:rPr lang="uk-UA" altLang="ru-RU" sz="2000" baseline="30000">
                <a:latin typeface="Times New Roman" pitchFamily="18" charset="0"/>
                <a:cs typeface="Times New Roman" pitchFamily="18" charset="0"/>
              </a:rPr>
              <a:t>3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В межах країни: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250 000 × 4, 65 м</a:t>
            </a:r>
            <a:r>
              <a:rPr lang="uk-UA" altLang="ru-RU" sz="20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162 500 м</a:t>
            </a:r>
            <a:r>
              <a:rPr lang="uk-UA" altLang="ru-RU" sz="2000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Якщо 1 м</a:t>
            </a:r>
            <a:r>
              <a:rPr lang="uk-UA" altLang="ru-RU" sz="2000" baseline="30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коштує 7 грн, то економія складе 8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500 грн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93" name="Группа 9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6394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11175" y="46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1187450" y="457200"/>
            <a:ext cx="7848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Захист навколишнього середовища</a:t>
            </a:r>
            <a:endParaRPr lang="ru-RU" alt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Прямоугольник 6"/>
          <p:cNvSpPr>
            <a:spLocks noChangeArrowheads="1"/>
          </p:cNvSpPr>
          <p:nvPr/>
        </p:nvSpPr>
        <p:spPr bwMode="auto">
          <a:xfrm>
            <a:off x="1187450" y="1512888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Вугілля: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Об’єм вуглекислого газу = 6кг × 1,7 м</a:t>
            </a:r>
            <a:r>
              <a:rPr lang="uk-UA" alt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/кг = 10,2 м</a:t>
            </a:r>
            <a:r>
              <a:rPr lang="uk-UA" alt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Нафта: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Об’єм вуглекислого газу = 4,14кг × 1,5 м</a:t>
            </a:r>
            <a:r>
              <a:rPr lang="uk-UA" alt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/кг =21,24 м</a:t>
            </a:r>
            <a:r>
              <a:rPr lang="uk-UA" alt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Природний газ: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Об’єм вуглекислого газу = 4,65кг × 1,21,5 м</a:t>
            </a:r>
            <a:r>
              <a:rPr lang="uk-UA" alt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sz="2400">
                <a:latin typeface="Times New Roman" pitchFamily="18" charset="0"/>
                <a:cs typeface="Times New Roman" pitchFamily="18" charset="0"/>
              </a:rPr>
              <a:t>/кг = 5,58 м</a:t>
            </a:r>
            <a:r>
              <a:rPr lang="uk-UA" alt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7" name="Группа 9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7418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88913"/>
            <a:ext cx="7747000" cy="6335712"/>
          </a:xfrm>
        </p:spPr>
        <p:txBody>
          <a:bodyPr>
            <a:normAutofit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  <a:r>
              <a:rPr lang="uk-UA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Symbol"/>
              <a:buChar char=""/>
              <a:defRPr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упровадження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розробленої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програми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зменшить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домогосподарства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утримання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квартири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Symbol"/>
              <a:buChar char=""/>
              <a:defRPr/>
            </a:pP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окупність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проекту на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сьогодні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передбачається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7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місяців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</a:p>
          <a:p>
            <a:pPr marL="3429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Symbol"/>
              <a:buChar char=""/>
              <a:defRPr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держава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матиме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вигоду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 в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збереженні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енергоносіїв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,  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навколишнє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середовище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– в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обмеженні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викидів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вуглекислого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газу;</a:t>
            </a:r>
          </a:p>
          <a:p>
            <a:pPr marL="3429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Symbol"/>
              <a:buChar char=""/>
              <a:defRPr/>
            </a:pP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використовуючи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дослідження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,  25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сімей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місяць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перейшли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світлодіодне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освітлення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8435" name="Рисунок 14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Группа 4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8437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88913"/>
            <a:ext cx="7747000" cy="6335712"/>
          </a:xfrm>
        </p:spPr>
        <p:txBody>
          <a:bodyPr>
            <a:normAutofit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  <a:p>
            <a:pPr marL="3429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Symbol"/>
              <a:buChar char=""/>
              <a:defRPr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програма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економії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електроенергії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є актуальною у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зв`язку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зменшенням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лімітів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енергоносії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 для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домогосподарств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подорожчанням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фоні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інфляційних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очікувань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Symbol"/>
              <a:buChar char=""/>
              <a:defRPr/>
            </a:pP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дослідження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з  упровадження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інноваційних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технологій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стати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стартовим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написання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нових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проектів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енергозбереження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Symbol"/>
              <a:buChar char=""/>
              <a:defRPr/>
            </a:pP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економити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електроенергію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вигідно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необхідно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Symbol"/>
              <a:buChar char=""/>
              <a:defRPr/>
            </a:pP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9459" name="Рисунок 14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9461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88913"/>
            <a:ext cx="7747000" cy="6335712"/>
          </a:xfrm>
        </p:spPr>
        <p:txBody>
          <a:bodyPr>
            <a:normAutofit lnSpcReduction="10000"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Закон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«Про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енергозбереження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»: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24.11.2003 р./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Верховна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Рада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.-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Офіц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 вид.-К.: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Парлам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 вид-во,1994.- 284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с.</a:t>
            </a: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Концепція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сталого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Коваль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А.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Світить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, але не «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гріє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»… //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Нетішинський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вісник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, №21 (1835) – 26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травня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2017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www.eco-live.com.ua/content/blogs/svitlodiodni-lampi-domashniy-eksperiment</a:t>
            </a:r>
            <a:endParaRPr lang="uk-UA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://moyaosvita.com.ua/vidpovidi/svitlodiodni-lampi-korist-chi-shkoda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/</a:t>
            </a:r>
            <a:endParaRPr lang="uk-UA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://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index.minfin.com.ua/tariff/gas/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400" dirty="0" smtClean="0">
                <a:latin typeface="Times New Roman"/>
                <a:ea typeface="Calibri"/>
                <a:cs typeface="Times New Roman"/>
                <a:hlinkClick r:id="rId5"/>
              </a:rPr>
              <a:t>https</a:t>
            </a:r>
            <a:r>
              <a:rPr lang="en-US" sz="2400" dirty="0">
                <a:latin typeface="Times New Roman"/>
                <a:ea typeface="Calibri"/>
                <a:cs typeface="Times New Roman"/>
                <a:hlinkClick r:id="rId5"/>
              </a:rPr>
              <a:t>://</a:t>
            </a:r>
            <a:r>
              <a:rPr lang="en-US" sz="2400" dirty="0" smtClean="0">
                <a:latin typeface="Times New Roman"/>
                <a:ea typeface="Calibri"/>
                <a:cs typeface="Times New Roman"/>
                <a:hlinkClick r:id="rId5"/>
              </a:rPr>
              <a:t>lb.ua/economics/2021/01/12/475063_tsini_naftu_dosyagli_11misyachnogo.html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483" name="Рисунок 14" descr="78682110_large_r44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Группа 4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20485" name="Рисунок 7" descr="grivni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Рисунок 8" descr="grivni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 txBox="1">
            <a:spLocks/>
          </p:cNvSpPr>
          <p:nvPr/>
        </p:nvSpPr>
        <p:spPr>
          <a:xfrm>
            <a:off x="4643438" y="2420938"/>
            <a:ext cx="4038600" cy="3997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defRPr/>
            </a:pPr>
            <a:endParaRPr lang="uk-UA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Рисунок 11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Группа 7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7174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1108075" y="87313"/>
            <a:ext cx="8035925" cy="67706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Мета</a:t>
            </a:r>
            <a:r>
              <a:rPr lang="uk-UA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є дослідження проблеми щодо ефективного використання й збереження електроенергії та зменшення коштів сімейного бюджету на утримання двокімнатної квартири міської багатоповерхівки.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dirty="0">
                <a:latin typeface="Arial" panose="020B0604020202020204" pitchFamily="34" charset="0"/>
              </a:rPr>
              <a:t>    </a:t>
            </a:r>
            <a:r>
              <a:rPr lang="uk-UA" dirty="0">
                <a:latin typeface="Arial" panose="020B0604020202020204" pitchFamily="34" charset="0"/>
              </a:rPr>
              <a:t>              </a:t>
            </a:r>
            <a:r>
              <a:rPr lang="uk-UA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Завдання </a:t>
            </a:r>
            <a:r>
              <a:rPr lang="uk-UA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дослідження:</a:t>
            </a:r>
            <a:endParaRPr lang="uk-UA" b="1" dirty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uk-UA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теоретичні та методичні  основи енергозбереження;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розвиток техніки і нових технологій в галузі енергозбереження;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просвітницьку роботу щодо енергозбереження на прикладі двокімнатної квартири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Нетішинської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багатоповерхівки;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рекомендації з енергозбереження у вигляді буклету.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0"/>
            <a:ext cx="8229600" cy="12858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tabLst>
                <a:tab pos="1033463" algn="l"/>
              </a:tabLst>
            </a:pPr>
            <a:r>
              <a:rPr lang="ru-RU" altLang="ru-RU" sz="3200" b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Результати експертизи світлодіодних ламп</a:t>
            </a:r>
          </a:p>
        </p:txBody>
      </p:sp>
      <p:pic>
        <p:nvPicPr>
          <p:cNvPr id="8195" name="Содержимое 5" descr="78682110_large_r446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90600" cy="3810000"/>
          </a:xfrm>
        </p:spPr>
      </p:pic>
      <p:graphicFrame>
        <p:nvGraphicFramePr>
          <p:cNvPr id="8196" name="Object 21"/>
          <p:cNvGraphicFramePr>
            <a:graphicFrameLocks noChangeAspect="1"/>
          </p:cNvGraphicFramePr>
          <p:nvPr/>
        </p:nvGraphicFramePr>
        <p:xfrm>
          <a:off x="2000250" y="1143000"/>
          <a:ext cx="6219825" cy="5549900"/>
        </p:xfrm>
        <a:graphic>
          <a:graphicData uri="http://schemas.openxmlformats.org/presentationml/2006/ole">
            <p:oleObj spid="_x0000_s8196" name="Документ" r:id="rId4" imgW="6619256" imgH="7973809" progId="Word.Document.12">
              <p:embed/>
            </p:oleObj>
          </a:graphicData>
        </a:graphic>
      </p:graphicFrame>
      <p:grpSp>
        <p:nvGrpSpPr>
          <p:cNvPr id="8197" name="Группа 5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8198" name="Рисунок 7" descr="grivni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Рисунок 8" descr="grivni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-214313"/>
            <a:ext cx="8143875" cy="128587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експертизи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світлодіодних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ламп</a:t>
            </a:r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9" name="Рисунок 3" descr="78682110_large_r4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0" name="Object 18"/>
          <p:cNvGraphicFramePr>
            <a:graphicFrameLocks noChangeAspect="1"/>
          </p:cNvGraphicFramePr>
          <p:nvPr/>
        </p:nvGraphicFramePr>
        <p:xfrm>
          <a:off x="1714500" y="754063"/>
          <a:ext cx="6337300" cy="6103937"/>
        </p:xfrm>
        <a:graphic>
          <a:graphicData uri="http://schemas.openxmlformats.org/presentationml/2006/ole">
            <p:oleObj spid="_x0000_s9220" name="Документ" r:id="rId4" imgW="6619256" imgH="7991080" progId="Word.Document.12">
              <p:embed/>
            </p:oleObj>
          </a:graphicData>
        </a:graphic>
      </p:graphicFrame>
      <p:grpSp>
        <p:nvGrpSpPr>
          <p:cNvPr id="9221" name="Группа 5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9222" name="Рисунок 7" descr="grivni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Рисунок 8" descr="grivni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714375" y="-242888"/>
            <a:ext cx="8715375" cy="13858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tabLst>
                <a:tab pos="1033463" algn="l"/>
                <a:tab pos="1885950" algn="l"/>
              </a:tabLst>
              <a:defRPr/>
            </a:pP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Лампи </a:t>
            </a:r>
            <a:r>
              <a:rPr lang="uk-UA" sz="36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світлодіодні</a:t>
            </a:r>
            <a:r>
              <a:rPr lang="uk-UA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ТМ «FERON», виробництво Китай. Підготовка експерименту.</a:t>
            </a:r>
            <a:r>
              <a:rPr lang="uk-UA" sz="29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3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wTmk5f5gHSY"/>
          <p:cNvPicPr>
            <a:picLocks noChangeAspect="1" noChangeArrowheads="1"/>
          </p:cNvPicPr>
          <p:nvPr/>
        </p:nvPicPr>
        <p:blipFill>
          <a:blip r:embed="rId3"/>
          <a:srcRect r="27475" b="13333"/>
          <a:stretch>
            <a:fillRect/>
          </a:stretch>
        </p:blipFill>
        <p:spPr bwMode="auto">
          <a:xfrm>
            <a:off x="3786188" y="1512888"/>
            <a:ext cx="24288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5" name="Группа 5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0246" name="Рисунок 7" descr="grivni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Рисунок 8" descr="grivni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0" y="0"/>
            <a:ext cx="33575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79388" indent="449263" algn="ctr" eaLnBrk="1" hangingPunct="1">
              <a:defRPr/>
            </a:pP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40-ватна лампа </a:t>
            </a:r>
            <a:r>
              <a:rPr lang="ru-RU" sz="36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розжарення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3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11175" y="46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pic>
        <p:nvPicPr>
          <p:cNvPr id="11270" name="Рисунок 1" descr="http://www.eco-live.com.ua/sites/default/files/u3/Edison_hand.jpg"/>
          <p:cNvPicPr>
            <a:picLocks noChangeAspect="1" noChangeArrowheads="1"/>
          </p:cNvPicPr>
          <p:nvPr/>
        </p:nvPicPr>
        <p:blipFill>
          <a:blip r:embed="rId3"/>
          <a:srcRect b="8861"/>
          <a:stretch>
            <a:fillRect/>
          </a:stretch>
        </p:blipFill>
        <p:spPr bwMode="auto">
          <a:xfrm>
            <a:off x="5245100" y="1260475"/>
            <a:ext cx="3705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" descr="rKJa4UlP1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8988" y="4229100"/>
            <a:ext cx="438943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grpSp>
        <p:nvGrpSpPr>
          <p:cNvPr id="11274" name="Группа 10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1278" name="Рисунок 7" descr="grivni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Рисунок 8" descr="grivni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271588" y="0"/>
            <a:ext cx="3024187" cy="11430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algn="ctr" eaLnBrk="1" hangingPunct="1">
              <a:tabLst>
                <a:tab pos="1033463" algn="l"/>
              </a:tabLst>
              <a:defRPr/>
            </a:pP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Світлодіодна лампа</a:t>
            </a:r>
            <a:r>
              <a:rPr lang="ru-RU" sz="36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6" name="Рисунок 3" descr="http://www.eco-live.com.ua/sites/default/files/u3/LED_hand.jpg"/>
          <p:cNvPicPr>
            <a:picLocks noChangeAspect="1" noChangeArrowheads="1"/>
          </p:cNvPicPr>
          <p:nvPr/>
        </p:nvPicPr>
        <p:blipFill>
          <a:blip r:embed="rId6"/>
          <a:srcRect b="15477"/>
          <a:stretch>
            <a:fillRect/>
          </a:stretch>
        </p:blipFill>
        <p:spPr bwMode="auto">
          <a:xfrm>
            <a:off x="1241425" y="1263650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" descr="BBXfrJLDSGg"/>
          <p:cNvPicPr>
            <a:picLocks noChangeAspect="1" noChangeArrowheads="1"/>
          </p:cNvPicPr>
          <p:nvPr/>
        </p:nvPicPr>
        <p:blipFill>
          <a:blip r:embed="rId7"/>
          <a:srcRect b="34543"/>
          <a:stretch>
            <a:fillRect/>
          </a:stretch>
        </p:blipFill>
        <p:spPr bwMode="auto">
          <a:xfrm>
            <a:off x="1301750" y="3567113"/>
            <a:ext cx="28384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-571500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79388" indent="449263" algn="ctr" eaLnBrk="1" hangingPunct="1">
              <a:lnSpc>
                <a:spcPct val="150000"/>
              </a:lnSpc>
              <a:defRPr/>
            </a:pP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Буклет з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енергозбереження</a:t>
            </a: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3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11175" y="46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grpSp>
        <p:nvGrpSpPr>
          <p:cNvPr id="12296" name="Группа 10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2298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7" name="Рисунок 12" descr=",erktn!!!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143000"/>
            <a:ext cx="77755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 bwMode="auto">
          <a:xfrm>
            <a:off x="895350" y="34925"/>
            <a:ext cx="8461375" cy="7254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tabLst>
                <a:tab pos="1033463" algn="l"/>
              </a:tabLst>
              <a:defRPr/>
            </a:pP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3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Споживання електроенергії домогосподарством за 2015-2021 роки</a:t>
            </a:r>
            <a:r>
              <a:rPr lang="ru-RU" sz="23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11175" y="46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15716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grpSp>
        <p:nvGrpSpPr>
          <p:cNvPr id="13320" name="Группа 9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3673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74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79575" y="457200"/>
          <a:ext cx="6996113" cy="6407150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xmlns="" val="128164710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xmlns="" val="2189587691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xmlns="" val="3649147634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xmlns="" val="277527926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xmlns="" val="295173551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xmlns="" val="2002124351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xmlns="" val="3349854748"/>
                    </a:ext>
                  </a:extLst>
                </a:gridCol>
              </a:tblGrid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Місяць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Показ лічильника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Тариф коп./кВт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Тариф коп./кВт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Спож.Ел/ен., кВт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Нарахов. кошти, грн.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Економія, грн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050972"/>
                  </a:ext>
                </a:extLst>
              </a:tr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6953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 250                     16,59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понад 250           22,55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44,41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1931680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7131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16,59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22,55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29,53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279477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7331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16,59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22,55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33,18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6879690"/>
                  </a:ext>
                </a:extLst>
              </a:tr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7505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 100                        25,62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понад 100             44,1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58,25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925009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7665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25,62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44,10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52,08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790642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7823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25,62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44,10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51,20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055065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7976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25,62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44,10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48,99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660160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8145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25,62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44,10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56,05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028221"/>
                  </a:ext>
                </a:extLst>
              </a:tr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8319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 100                       31,92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понад 100           55,23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72,79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472485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8533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31,92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94,88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944840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8744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31,92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93,23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825654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12_2015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8956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31,92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93,78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094619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9194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31,92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108,14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0389118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9370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31,92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73,89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383618"/>
                  </a:ext>
                </a:extLst>
              </a:tr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9493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 100                        39,90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понад 100          69,30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55,84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3098718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9620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39,90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58,61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369987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9780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39,90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60,70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1758117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9910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39,90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57,23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701957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39,90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60,00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376112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269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39,90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53,76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6871646"/>
                  </a:ext>
                </a:extLst>
              </a:tr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 100                        49,98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понад 100            90,30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83,23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47,86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6006560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49,98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82,50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47,86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249849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49,98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55,40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47,86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365398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12_2016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770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49,98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89,71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47,86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328386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927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49,98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101,45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47,86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996498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1089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49,98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105,97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47,86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90886"/>
                  </a:ext>
                </a:extLst>
              </a:tr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1239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 100                        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понад 100                        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174,00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836144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221,04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549560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1578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192,48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056979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1701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128,64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85045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1844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162,24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045498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184,08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314868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2145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165,60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443274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2326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226,08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1204173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214,32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0751198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12_2017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1656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184,08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89,04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6216617"/>
                  </a:ext>
                </a:extLst>
              </a:tr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1-12_2018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1068,48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4788229"/>
                  </a:ext>
                </a:extLst>
              </a:tr>
              <a:tr h="2158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1-12_2019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1068,48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020192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1_2020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1068,48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7536"/>
                  </a:ext>
                </a:extLst>
              </a:tr>
              <a:tr h="43021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1_2021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Пільговий тариф відмінено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889603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110100"/>
                  </a:ext>
                </a:extLst>
              </a:tr>
              <a:tr h="1222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168,0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06" marR="33006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815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990600" y="157163"/>
            <a:ext cx="81534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tabLst>
                <a:tab pos="1033463" algn="l"/>
                <a:tab pos="4648200" algn="l"/>
              </a:tabLst>
              <a:defRPr/>
            </a:pP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Технологічна революція в квартирі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3" descr="78682110_large_r4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orbel" pitchFamily="34" charset="0"/>
            </a:endParaRP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033463" algn="l"/>
              </a:tabLst>
            </a:pPr>
            <a:endParaRPr lang="ru-RU" altLang="ru-RU"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977900"/>
          <a:ext cx="7296150" cy="5146675"/>
        </p:xfrm>
        <a:graphic>
          <a:graphicData uri="http://schemas.openxmlformats.org/drawingml/2006/table">
            <a:tbl>
              <a:tblPr/>
              <a:tblGrid>
                <a:gridCol w="1003300"/>
                <a:gridCol w="1003300"/>
                <a:gridCol w="1003300"/>
                <a:gridCol w="1003300"/>
                <a:gridCol w="912813"/>
                <a:gridCol w="820737"/>
                <a:gridCol w="820738"/>
                <a:gridCol w="728662"/>
              </a:tblGrid>
              <a:tr h="219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Примі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щення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№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Кіль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кість світлодіодних ламп, шт.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Потуж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ність однієї лампи, Вт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Загальна потуж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ність, Вт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Кіль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кість ламп розжа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рення, шт.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Потужність однієї лампи розжарення, Вт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Загальна потужність ламп розжарення  Вт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Економія, Вт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180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162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180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150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280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252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  <a:tab pos="287338" algn="ctr"/>
                        </a:tabLst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	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90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180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165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Всього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128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1120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992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438" name="Группа 9"/>
          <p:cNvGrpSpPr>
            <a:grpSpLocks/>
          </p:cNvGrpSpPr>
          <p:nvPr/>
        </p:nvGrpSpPr>
        <p:grpSpPr bwMode="auto">
          <a:xfrm>
            <a:off x="-571500" y="0"/>
            <a:ext cx="1679575" cy="6858000"/>
            <a:chOff x="-571500" y="0"/>
            <a:chExt cx="1679575" cy="6858000"/>
          </a:xfrm>
        </p:grpSpPr>
        <p:pic>
          <p:nvPicPr>
            <p:cNvPr id="14439" name="Рисунок 7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0" name="Рисунок 8" descr="grivn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1500" y="3429000"/>
              <a:ext cx="16795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985</TotalTime>
  <Words>870</Words>
  <Application>Microsoft Office PowerPoint</Application>
  <PresentationFormat>Экран (4:3)</PresentationFormat>
  <Paragraphs>458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Symbol</vt:lpstr>
      <vt:lpstr>Солнцестояние</vt:lpstr>
      <vt:lpstr>Документ</vt:lpstr>
      <vt:lpstr>Модернізація освітлення у власній оселі</vt:lpstr>
      <vt:lpstr>Слайд 2</vt:lpstr>
      <vt:lpstr>Результати експертизи світлодіодних ламп</vt:lpstr>
      <vt:lpstr>Результати експертизи світлодіодних ламп</vt:lpstr>
      <vt:lpstr>  Лампи світлодіодні ТМ «FERON», виробництво Китай. Підготовка експерименту. </vt:lpstr>
      <vt:lpstr>  40-ватна лампа розжарення   </vt:lpstr>
      <vt:lpstr>  Буклет з енергозбереження  </vt:lpstr>
      <vt:lpstr>  Споживання електроенергії домогосподарством за 2015-2021 роки     </vt:lpstr>
      <vt:lpstr>  Технологічна революція в квартирі    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ГЕОГРАФІЯ НАРОДЖУВАНОСТІ І СМЕРТНОСТІ В УКРАЇНІ</dc:title>
  <dc:creator>Маргарита</dc:creator>
  <cp:lastModifiedBy>ИРА</cp:lastModifiedBy>
  <cp:revision>100</cp:revision>
  <dcterms:modified xsi:type="dcterms:W3CDTF">2021-04-02T14:21:55Z</dcterms:modified>
</cp:coreProperties>
</file>