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2" r:id="rId1"/>
  </p:sldMasterIdLst>
  <p:notesMasterIdLst>
    <p:notesMasterId r:id="rId17"/>
  </p:notesMasterIdLst>
  <p:sldIdLst>
    <p:sldId id="328" r:id="rId2"/>
    <p:sldId id="344" r:id="rId3"/>
    <p:sldId id="352" r:id="rId4"/>
    <p:sldId id="348" r:id="rId5"/>
    <p:sldId id="330" r:id="rId6"/>
    <p:sldId id="349" r:id="rId7"/>
    <p:sldId id="347" r:id="rId8"/>
    <p:sldId id="331" r:id="rId9"/>
    <p:sldId id="333" r:id="rId10"/>
    <p:sldId id="334" r:id="rId11"/>
    <p:sldId id="345" r:id="rId12"/>
    <p:sldId id="336" r:id="rId13"/>
    <p:sldId id="350" r:id="rId14"/>
    <p:sldId id="342" r:id="rId15"/>
    <p:sldId id="346" r:id="rId16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D4E816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D4E816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D4E816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D4E816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D4E816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D4E816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D4E816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D4E816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D4E816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00"/>
    <a:srgbClr val="FFFFFF"/>
    <a:srgbClr val="0000CC"/>
    <a:srgbClr val="000099"/>
    <a:srgbClr val="E28700"/>
    <a:srgbClr val="FF9900"/>
    <a:srgbClr val="0066FF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485" autoAdjust="0"/>
    <p:restoredTop sz="94660" autoAdjust="0"/>
  </p:normalViewPr>
  <p:slideViewPr>
    <p:cSldViewPr>
      <p:cViewPr varScale="1">
        <p:scale>
          <a:sx n="68" d="100"/>
          <a:sy n="68" d="100"/>
        </p:scale>
        <p:origin x="-6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C131739-CBE3-4F2C-BA0A-B89ECA24A2B9}" type="datetimeFigureOut">
              <a:rPr lang="ru-RU"/>
              <a:pPr>
                <a:defRPr/>
              </a:pPr>
              <a:t>14.04.2021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DE51C45-EF56-47C8-954B-161890AD1255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691CC68-A5A6-4268-A28E-13F4A1E9D54B}" type="slidenum">
              <a:rPr lang="ru-RU" altLang="ru-RU"/>
              <a:pPr/>
              <a:t>5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F480BD-89E3-4DD7-9F5A-2703A0A9A296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FF29A-BA06-4130-9A5D-0A8A87D44133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C5816-7C96-4512-8DAD-3432E24E5D7F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209550"/>
            <a:ext cx="73914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76288" y="1347788"/>
            <a:ext cx="3802062" cy="2381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776288" y="3881438"/>
            <a:ext cx="3802062" cy="2381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730750" y="1347788"/>
            <a:ext cx="3803650" cy="4914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42937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429375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429375"/>
            <a:ext cx="2133600" cy="3206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F69FF5-A084-4A16-8127-C200985994D2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E6474-3E96-4622-B186-68B2086F2940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D6898F-A391-4A65-9C58-6B6A2DABF1F2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A4F9B-D86D-4DD1-9C9C-209DB58B35CE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F96C4-659D-45C2-959E-D092B7D4843F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85277-7483-4B66-BA4A-3DC19973EA83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0914A-7A10-43C1-9776-FBD411BE3522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1D54B-1AB0-4ACB-B5BD-EEEB76AAAE9F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91B905-75BD-446F-BD35-BB66799F9146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 smtClean="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A7679D68-E46D-4BB6-B3A4-54635050EB71}" type="slidenum">
              <a:rPr lang="en-US" altLang="uk-UA"/>
              <a:pPr>
                <a:defRPr/>
              </a:pPr>
              <a:t>‹#›</a:t>
            </a:fld>
            <a:endParaRPr lang="en-US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39" r:id="rId2"/>
    <p:sldLayoutId id="2147484248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9" r:id="rId9"/>
    <p:sldLayoutId id="2147484245" r:id="rId10"/>
    <p:sldLayoutId id="2147484246" r:id="rId11"/>
    <p:sldLayoutId id="2147484250" r:id="rId12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2.rozetka.ua/goods/documents/1080179/6634455_documents_1080179236.pdf" TargetMode="External"/><Relationship Id="rId2" Type="http://schemas.openxmlformats.org/officeDocument/2006/relationships/hyperlink" Target="https://uk.wikipedia.org/wiki/%D0%9C%D1%83%D0%BB%D1%8C%D1%82%D0%B8%D0%B2%D0%B0%D1%80%D0%BA%D0%B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k.wikipedia.org/wiki/%D0%A2%D0%B5%D0%BC%D0%BF%D0%B5%D1%80%D0%B0%D1%82%D1%83%D1%80%D0%B0_%D0%BA%D0%B8%D0%BF%D1%96%D0%BD%D0%BD%D1%8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66838" y="1685925"/>
            <a:ext cx="6769100" cy="8636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 eaLnBrk="1" hangingPunct="1">
              <a:buFont typeface="Georgia" pitchFamily="18" charset="0"/>
              <a:buNone/>
            </a:pPr>
            <a:r>
              <a:rPr lang="uk-UA" altLang="ru-RU" sz="2400" smtClean="0"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Номінація “ Технік – Юніор ”</a:t>
            </a:r>
            <a:br>
              <a:rPr lang="uk-UA" altLang="ru-RU" sz="2400" smtClean="0"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altLang="ru-RU" sz="2400" smtClean="0"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 Тема: Розумний вибір</a:t>
            </a:r>
            <a:endParaRPr lang="ru-RU" altLang="ru-RU" sz="2400" smtClean="0"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sz="quarter" idx="13"/>
          </p:nvPr>
        </p:nvSpPr>
        <p:spPr>
          <a:xfrm>
            <a:off x="3059113" y="2420938"/>
            <a:ext cx="5392737" cy="3744912"/>
          </a:xfrm>
        </p:spPr>
        <p:txBody>
          <a:bodyPr rtlCol="0">
            <a:normAutofit fontScale="92500" lnSpcReduction="10000"/>
          </a:bodyPr>
          <a:lstStyle/>
          <a:p>
            <a:pPr indent="-182880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uk-UA" altLang="ru-RU" sz="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82880" algn="just" eaLnBrk="1" fontAlgn="auto" hangingPunct="1">
              <a:lnSpc>
                <a:spcPct val="150000"/>
              </a:lnSpc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altLang="ru-RU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Автори:</a:t>
            </a:r>
            <a:r>
              <a:rPr lang="uk-UA" altLang="ru-RU" sz="1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-182880" algn="just" eaLnBrk="1" fontAlgn="auto" hangingPunct="1">
              <a:lnSpc>
                <a:spcPct val="150000"/>
              </a:lnSpc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Сорока Єгор та Гнашко Діана, учні 7 класу Добропільського навчально-виховного комплексу «Спеціалізована школа І-ІІІ ступенів №4 з поглибленим вивченням окремих предметів-дошкільний навчальний заклад» Добропільської міської ради</a:t>
            </a:r>
          </a:p>
          <a:p>
            <a:pPr indent="-182880" algn="just" eaLnBrk="1" fontAlgn="auto" hangingPunct="1">
              <a:lnSpc>
                <a:spcPct val="150000"/>
              </a:lnSpc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altLang="ru-RU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Керівник:</a:t>
            </a:r>
            <a:endParaRPr lang="uk-UA" altLang="ru-RU" sz="18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182880" algn="just" eaLnBrk="1" fontAlgn="auto" hangingPunct="1">
              <a:lnSpc>
                <a:spcPct val="150000"/>
              </a:lnSpc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Гнашко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Тамара </a:t>
            </a:r>
            <a:r>
              <a:rPr lang="ru-RU" alt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Валентинівна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учитель </a:t>
            </a:r>
            <a:r>
              <a:rPr lang="ru-RU" alt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фізики</a:t>
            </a:r>
            <a:endParaRPr lang="ru-RU" alt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182880" algn="ctr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ru-RU" altLang="ru-RU" sz="23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2916238" y="4581525"/>
            <a:ext cx="352742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uk-UA" altLang="ru-RU" sz="280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1331913" y="461963"/>
            <a:ext cx="6840537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uk-UA" altLang="ru-RU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Всеукраїнський відкритий інтерактивний конкурс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uk-UA" altLang="ru-RU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“МАН – Юніор Дослідник ”</a:t>
            </a:r>
            <a:endParaRPr lang="ru-RU" altLang="ru-RU" b="1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white">
          <a:xfrm>
            <a:off x="827088" y="4986338"/>
            <a:ext cx="1873250" cy="1503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151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478000" y="-1085850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0" descr="C:\Users\Админ\Desktop\изображение_viber_2021-04-11_16-39-12.jpg"/>
          <p:cNvPicPr>
            <a:picLocks noChangeAspect="1" noChangeArrowheads="1"/>
          </p:cNvPicPr>
          <p:nvPr/>
        </p:nvPicPr>
        <p:blipFill>
          <a:blip r:embed="rId4"/>
          <a:srcRect l="36111" t="29861" r="33888" b="48541"/>
          <a:stretch>
            <a:fillRect/>
          </a:stretch>
        </p:blipFill>
        <p:spPr bwMode="auto">
          <a:xfrm>
            <a:off x="1616075" y="3357563"/>
            <a:ext cx="1543050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 descr="C:\Users\Админ\Desktop\изображение_viber_2021-04-11_16-39-2.jpg"/>
          <p:cNvPicPr>
            <a:picLocks noChangeAspect="1" noChangeArrowheads="1"/>
          </p:cNvPicPr>
          <p:nvPr/>
        </p:nvPicPr>
        <p:blipFill>
          <a:blip r:embed="rId5"/>
          <a:srcRect l="32500" t="29584" r="35001" b="46667"/>
          <a:stretch>
            <a:fillRect/>
          </a:stretch>
        </p:blipFill>
        <p:spPr bwMode="auto">
          <a:xfrm>
            <a:off x="163513" y="2349500"/>
            <a:ext cx="1671637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ъект 2"/>
          <p:cNvSpPr>
            <a:spLocks noGrp="1"/>
          </p:cNvSpPr>
          <p:nvPr>
            <p:ph idx="4294967295"/>
          </p:nvPr>
        </p:nvSpPr>
        <p:spPr>
          <a:xfrm>
            <a:off x="684213" y="-100013"/>
            <a:ext cx="7345362" cy="1944688"/>
          </a:xfrm>
        </p:spPr>
        <p:txBody>
          <a:bodyPr/>
          <a:lstStyle/>
          <a:p>
            <a:pPr marL="44450" indent="0" algn="just" eaLnBrk="1" hangingPunct="1">
              <a:lnSpc>
                <a:spcPct val="150000"/>
              </a:lnSpc>
              <a:buFont typeface="Georgia" pitchFamily="18" charset="0"/>
              <a:buNone/>
            </a:pPr>
            <a:endParaRPr lang="uk-UA" altLang="ru-RU" sz="2000" smtClean="0">
              <a:latin typeface="Times New Roman" pitchFamily="18" charset="0"/>
              <a:cs typeface="Times New Roman" pitchFamily="18" charset="0"/>
            </a:endParaRPr>
          </a:p>
          <a:p>
            <a:pPr marL="44450" indent="0" algn="ctr" eaLnBrk="1" hangingPunct="1">
              <a:lnSpc>
                <a:spcPct val="150000"/>
              </a:lnSpc>
              <a:buFont typeface="Georgia" pitchFamily="18" charset="0"/>
              <a:buNone/>
            </a:pPr>
            <a:r>
              <a:rPr lang="uk-UA" alt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Вимірювання температури кипіння в каструлі на електроплиті</a:t>
            </a:r>
            <a:r>
              <a:rPr lang="uk-UA" altLang="ru-RU" sz="20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200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27088" y="1125538"/>
          <a:ext cx="4968875" cy="3590928"/>
        </p:xfrm>
        <a:graphic>
          <a:graphicData uri="http://schemas.openxmlformats.org/drawingml/2006/table">
            <a:tbl>
              <a:tblPr firstRow="1" firstCol="1" bandRow="1"/>
              <a:tblGrid>
                <a:gridCol w="2160380">
                  <a:extLst>
                    <a:ext uri="{9D8B030D-6E8A-4147-A177-3AD203B41FA5}"/>
                  </a:extLst>
                </a:gridCol>
                <a:gridCol w="2808495">
                  <a:extLst>
                    <a:ext uri="{9D8B030D-6E8A-4147-A177-3AD203B41FA5}"/>
                  </a:extLst>
                </a:gridCol>
              </a:tblGrid>
              <a:tr h="224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Час	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Старт 1-Температура(°C)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4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0,1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99,71014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4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0,2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99,71014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4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99,71014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4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0,4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99,71014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4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0,5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99,71014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4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0,6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99,71014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4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99,71014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4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0,8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99,71014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4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0,9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99,71014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4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99,71014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4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99,71014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4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1,2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99,71014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4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1,3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99,71014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4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99,71014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4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99,71014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5416" name="Picture 56"/>
          <p:cNvPicPr>
            <a:picLocks noChangeAspect="1" noChangeArrowheads="1"/>
          </p:cNvPicPr>
          <p:nvPr/>
        </p:nvPicPr>
        <p:blipFill>
          <a:blip r:embed="rId2"/>
          <a:srcRect t="27481" r="14980" b="16679"/>
          <a:stretch>
            <a:fillRect/>
          </a:stretch>
        </p:blipFill>
        <p:spPr bwMode="white">
          <a:xfrm>
            <a:off x="5154613" y="3357563"/>
            <a:ext cx="3792537" cy="3321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4294967295"/>
          </p:nvPr>
        </p:nvGraphicFramePr>
        <p:xfrm>
          <a:off x="1368425" y="1268413"/>
          <a:ext cx="4427538" cy="3443280"/>
        </p:xfrm>
        <a:graphic>
          <a:graphicData uri="http://schemas.openxmlformats.org/drawingml/2006/table">
            <a:tbl>
              <a:tblPr firstRow="1" firstCol="1" bandRow="1"/>
              <a:tblGrid>
                <a:gridCol w="1979362">
                  <a:extLst>
                    <a:ext uri="{9D8B030D-6E8A-4147-A177-3AD203B41FA5}"/>
                  </a:extLst>
                </a:gridCol>
                <a:gridCol w="2448176">
                  <a:extLst>
                    <a:ext uri="{9D8B030D-6E8A-4147-A177-3AD203B41FA5}"/>
                  </a:extLst>
                </a:gridCol>
              </a:tblGrid>
              <a:tr h="2152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Час	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Старт </a:t>
                      </a:r>
                      <a:r>
                        <a:rPr lang="uk-UA" sz="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7-Температура</a:t>
                      </a:r>
                      <a:r>
                        <a:rPr lang="uk-UA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(°C)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152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Calibri"/>
                          <a:ea typeface="Calibri"/>
                          <a:cs typeface="Times New Roman"/>
                        </a:rPr>
                        <a:t>0,1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101,2883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152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Calibri"/>
                          <a:ea typeface="Calibri"/>
                          <a:cs typeface="Times New Roman"/>
                        </a:rPr>
                        <a:t>0,2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101,2883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152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Calibri"/>
                          <a:ea typeface="Calibri"/>
                          <a:cs typeface="Times New Roman"/>
                        </a:rPr>
                        <a:t>0,3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101,2883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152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Calibri"/>
                          <a:ea typeface="Calibri"/>
                          <a:cs typeface="Times New Roman"/>
                        </a:rPr>
                        <a:t>0,4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101,2883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152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Calibri"/>
                          <a:ea typeface="Calibri"/>
                          <a:cs typeface="Times New Roman"/>
                        </a:rPr>
                        <a:t>0,5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101,2883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152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Calibri"/>
                          <a:ea typeface="Calibri"/>
                          <a:cs typeface="Times New Roman"/>
                        </a:rPr>
                        <a:t>0,6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101,2883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152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Calibri"/>
                          <a:ea typeface="Calibri"/>
                          <a:cs typeface="Times New Roman"/>
                        </a:rPr>
                        <a:t>0,7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101,2883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152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Calibri"/>
                          <a:ea typeface="Calibri"/>
                          <a:cs typeface="Times New Roman"/>
                        </a:rPr>
                        <a:t>0,8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101,2883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152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Calibri"/>
                          <a:ea typeface="Calibri"/>
                          <a:cs typeface="Times New Roman"/>
                        </a:rPr>
                        <a:t>0,9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101,2883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152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101,2883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152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Calibri"/>
                          <a:ea typeface="Calibri"/>
                          <a:cs typeface="Times New Roman"/>
                        </a:rPr>
                        <a:t>1,1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101,2883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152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Calibri"/>
                          <a:ea typeface="Calibri"/>
                          <a:cs typeface="Times New Roman"/>
                        </a:rPr>
                        <a:t>1,2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101,2883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152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Calibri"/>
                          <a:ea typeface="Calibri"/>
                          <a:cs typeface="Times New Roman"/>
                        </a:rPr>
                        <a:t>1,3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101,2883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152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Calibri"/>
                          <a:ea typeface="Calibri"/>
                          <a:cs typeface="Times New Roman"/>
                        </a:rPr>
                        <a:t>1,4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101,2883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152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  <a:latin typeface="Calibri"/>
                          <a:ea typeface="Calibri"/>
                          <a:cs typeface="Times New Roman"/>
                        </a:rPr>
                        <a:t>1,5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101,2883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48" marR="564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20750" y="4868863"/>
            <a:ext cx="7272338" cy="15748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uk-UA" sz="2000" dirty="0">
                <a:solidFill>
                  <a:schemeClr val="tx1"/>
                </a:solidFill>
                <a:ea typeface="Calibri"/>
                <a:cs typeface="Times New Roman" panose="02020603050405020304" pitchFamily="18" charset="0"/>
              </a:rPr>
              <a:t>Температура кипіння води в каструлі 99,7 </a:t>
            </a:r>
            <a:r>
              <a:rPr lang="uk-UA" sz="2000" baseline="30000" dirty="0">
                <a:solidFill>
                  <a:schemeClr val="tx1"/>
                </a:solidFill>
                <a:ea typeface="Calibri"/>
                <a:cs typeface="Times New Roman" panose="02020603050405020304" pitchFamily="18" charset="0"/>
              </a:rPr>
              <a:t>0</a:t>
            </a:r>
            <a:r>
              <a:rPr lang="uk-UA" sz="2000" dirty="0">
                <a:solidFill>
                  <a:schemeClr val="tx1"/>
                </a:solidFill>
                <a:ea typeface="Calibri"/>
                <a:cs typeface="Times New Roman" panose="02020603050405020304" pitchFamily="18" charset="0"/>
              </a:rPr>
              <a:t>С, а в мультиварці  - 101, 3 </a:t>
            </a:r>
            <a:r>
              <a:rPr lang="uk-UA" sz="2000" baseline="30000" dirty="0">
                <a:solidFill>
                  <a:schemeClr val="tx1"/>
                </a:solidFill>
                <a:ea typeface="Calibri"/>
                <a:cs typeface="Times New Roman" panose="02020603050405020304" pitchFamily="18" charset="0"/>
              </a:rPr>
              <a:t>0</a:t>
            </a:r>
            <a:r>
              <a:rPr lang="uk-UA" sz="2000" dirty="0">
                <a:solidFill>
                  <a:schemeClr val="tx1"/>
                </a:solidFill>
                <a:ea typeface="Calibri"/>
                <a:cs typeface="Times New Roman" panose="02020603050405020304" pitchFamily="18" charset="0"/>
              </a:rPr>
              <a:t>С. Отже відрізняються на 1,6 </a:t>
            </a:r>
            <a:r>
              <a:rPr lang="uk-UA" sz="2000" baseline="30000" dirty="0">
                <a:solidFill>
                  <a:schemeClr val="tx1"/>
                </a:solidFill>
                <a:ea typeface="Calibri"/>
                <a:cs typeface="Times New Roman" panose="02020603050405020304" pitchFamily="18" charset="0"/>
              </a:rPr>
              <a:t>0</a:t>
            </a:r>
            <a:r>
              <a:rPr lang="uk-UA" sz="2000" dirty="0">
                <a:solidFill>
                  <a:schemeClr val="tx1"/>
                </a:solidFill>
                <a:ea typeface="Calibri"/>
                <a:cs typeface="Times New Roman" panose="02020603050405020304" pitchFamily="18" charset="0"/>
              </a:rPr>
              <a:t>С, тобто незначно. </a:t>
            </a:r>
            <a:endParaRPr lang="ru-RU" sz="2000" dirty="0">
              <a:solidFill>
                <a:schemeClr val="tx1"/>
              </a:solidFill>
              <a:ea typeface="Calibri"/>
              <a:cs typeface="Times New Roman" panose="02020603050405020304" pitchFamily="18" charset="0"/>
            </a:endParaRPr>
          </a:p>
          <a:p>
            <a:pPr marL="44450" algn="just" eaLnBrk="1" hangingPunct="1">
              <a:lnSpc>
                <a:spcPct val="150000"/>
              </a:lnSpc>
              <a:buFont typeface="Georgia" pitchFamily="18" charset="0"/>
              <a:buNone/>
              <a:defRPr/>
            </a:pPr>
            <a:endParaRPr lang="uk-UA" altLang="ru-RU" sz="2800" dirty="0">
              <a:cs typeface="Times New Roman" pitchFamily="18" charset="0"/>
            </a:endParaRPr>
          </a:p>
        </p:txBody>
      </p:sp>
      <p:sp>
        <p:nvSpPr>
          <p:cNvPr id="16440" name="Прямоугольник 3"/>
          <p:cNvSpPr>
            <a:spLocks noChangeArrowheads="1"/>
          </p:cNvSpPr>
          <p:nvPr/>
        </p:nvSpPr>
        <p:spPr bwMode="auto">
          <a:xfrm>
            <a:off x="1042988" y="404813"/>
            <a:ext cx="69135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altLang="ru-RU" sz="2000">
                <a:solidFill>
                  <a:schemeClr val="tx1"/>
                </a:solidFill>
              </a:rPr>
              <a:t>Вимірювання температури кипіння води в мультиварці</a:t>
            </a:r>
            <a:r>
              <a:rPr lang="ru-RU" altLang="ru-RU" sz="200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6441" name="Picture 57"/>
          <p:cNvPicPr>
            <a:picLocks noChangeAspect="1" noChangeArrowheads="1"/>
          </p:cNvPicPr>
          <p:nvPr/>
        </p:nvPicPr>
        <p:blipFill>
          <a:blip r:embed="rId2"/>
          <a:srcRect r="18803"/>
          <a:stretch>
            <a:fillRect/>
          </a:stretch>
        </p:blipFill>
        <p:spPr bwMode="white">
          <a:xfrm>
            <a:off x="6300788" y="1268413"/>
            <a:ext cx="2028825" cy="3333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496888"/>
            <a:ext cx="8035925" cy="5930900"/>
          </a:xfrm>
        </p:spPr>
        <p:txBody>
          <a:bodyPr/>
          <a:lstStyle/>
          <a:p>
            <a:pPr marL="44450" indent="0" algn="just" eaLnBrk="1" hangingPunct="1">
              <a:lnSpc>
                <a:spcPct val="150000"/>
              </a:lnSpc>
              <a:buFont typeface="Georgia" pitchFamily="18" charset="0"/>
              <a:buNone/>
            </a:pPr>
            <a:endParaRPr lang="ru-RU" altLang="ru-RU" sz="2400" baseline="-2500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44450" indent="0" algn="just" eaLnBrk="1" hangingPunct="1">
              <a:lnSpc>
                <a:spcPct val="150000"/>
              </a:lnSpc>
              <a:buFont typeface="Georgia" pitchFamily="18" charset="0"/>
              <a:buNone/>
            </a:pPr>
            <a:endParaRPr lang="uk-UA" altLang="ru-RU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539750" y="260350"/>
            <a:ext cx="8208963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altLang="ru-RU" sz="2000">
                <a:solidFill>
                  <a:schemeClr val="tx1"/>
                </a:solidFill>
              </a:rPr>
              <a:t>Після опрацювання інформації стало зрозуміло, що з мультиварки пара не виходить, як виходить із каструлі. За рахунок збереження пари  температура приготування їжі збільшується, тиск усередині збільшується. У нашій мультиварці збільшення температури не значне. Але, оскільки тепло залишається всередині, пара вводиться в їжу, внутрішня частина їжі готується ретельно, тим самим пришвидшується приготування. У каструлі пара постійно виходить, а з нею – й тепло. Тому й швидкість приготування нижча.</a:t>
            </a:r>
          </a:p>
          <a:p>
            <a:pPr algn="just">
              <a:lnSpc>
                <a:spcPct val="150000"/>
              </a:lnSpc>
            </a:pPr>
            <a:r>
              <a:rPr lang="uk-UA" altLang="ru-RU" sz="2000">
                <a:solidFill>
                  <a:schemeClr val="tx1"/>
                </a:solidFill>
              </a:rPr>
              <a:t>Температура приготування і тиск у каструлі </a:t>
            </a:r>
          </a:p>
          <a:p>
            <a:pPr algn="just">
              <a:lnSpc>
                <a:spcPct val="150000"/>
              </a:lnSpc>
            </a:pPr>
            <a:r>
              <a:rPr lang="uk-UA" altLang="ru-RU" sz="2000">
                <a:solidFill>
                  <a:schemeClr val="tx1"/>
                </a:solidFill>
              </a:rPr>
              <a:t>менші, ніж у мультиварці. </a:t>
            </a: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2"/>
          <a:srcRect t="18810" b="11415"/>
          <a:stretch>
            <a:fillRect/>
          </a:stretch>
        </p:blipFill>
        <p:spPr bwMode="white">
          <a:xfrm>
            <a:off x="5795963" y="3694113"/>
            <a:ext cx="2952750" cy="2746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1"/>
          <p:cNvSpPr>
            <a:spLocks noChangeArrowheads="1"/>
          </p:cNvSpPr>
          <p:nvPr/>
        </p:nvSpPr>
        <p:spPr bwMode="auto">
          <a:xfrm>
            <a:off x="900113" y="620713"/>
            <a:ext cx="74168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altLang="ru-RU" sz="2000">
                <a:solidFill>
                  <a:schemeClr val="tx1"/>
                </a:solidFill>
              </a:rPr>
              <a:t>Знаючи потужність електроприладів та час приготування їжі, порахували кількість спожитої енергії. Для приготування гороху в мультиварці використали 0,9 кВт*год, а на електроплиті –              3 кВт*год, тобто в 3,3 рази більше. Отже, економніше використовувати мультиварку.</a:t>
            </a:r>
          </a:p>
        </p:txBody>
      </p:sp>
      <p:pic>
        <p:nvPicPr>
          <p:cNvPr id="18435" name="Picture 8"/>
          <p:cNvPicPr>
            <a:picLocks noChangeAspect="1" noChangeArrowheads="1"/>
          </p:cNvPicPr>
          <p:nvPr/>
        </p:nvPicPr>
        <p:blipFill>
          <a:blip r:embed="rId2"/>
          <a:srcRect t="10374" b="27934"/>
          <a:stretch>
            <a:fillRect/>
          </a:stretch>
        </p:blipFill>
        <p:spPr bwMode="white">
          <a:xfrm>
            <a:off x="2768600" y="3141663"/>
            <a:ext cx="3678238" cy="3024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971550" y="981075"/>
            <a:ext cx="7464425" cy="5256213"/>
          </a:xfrm>
        </p:spPr>
        <p:txBody>
          <a:bodyPr rtlCol="0">
            <a:normAutofit fontScale="70000" lnSpcReduction="20000"/>
          </a:bodyPr>
          <a:lstStyle/>
          <a:p>
            <a:pPr marL="44450" indent="0" algn="ctr" eaLnBrk="1" fontAlgn="auto" hangingPunct="1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alt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Висновки:</a:t>
            </a:r>
          </a:p>
          <a:p>
            <a:pPr marL="44450" indent="0" eaLnBrk="1" fontAlgn="auto" hangingPunct="1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uk-UA" alt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01650" indent="-457200" eaLnBrk="1" fontAlgn="auto" hangingPunct="1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uk-UA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приготування гороху в мультиварці дає виграш у часі в два рази, ніж на електроплиті, а по енерговитратах – в 3,3 рази;</a:t>
            </a:r>
            <a:endParaRPr lang="uk-UA" alt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01650" indent="-457200" eaLnBrk="1" fontAlgn="auto" hangingPunct="1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uk-UA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температура кипіння води  в даній мультиварці на 1,6 </a:t>
            </a:r>
            <a:r>
              <a:rPr lang="uk-UA" sz="2800" baseline="30000" dirty="0" smtClean="0">
                <a:solidFill>
                  <a:schemeClr val="tx1"/>
                </a:solidFill>
                <a:latin typeface="Times New Roman"/>
              </a:rPr>
              <a:t>0</a:t>
            </a:r>
            <a:r>
              <a:rPr lang="uk-UA" sz="2800" dirty="0" smtClean="0">
                <a:solidFill>
                  <a:schemeClr val="tx1"/>
                </a:solidFill>
                <a:latin typeface="Times New Roman"/>
              </a:rPr>
              <a:t>С більша, ніж у звичайній каструлі за рахунок збільшеного тиску</a:t>
            </a:r>
            <a:r>
              <a:rPr lang="uk-UA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en-US" alt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01650" indent="-457200" eaLnBrk="1" fontAlgn="auto" hangingPunct="1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uk-UA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внаслідок збільшеного тиску пари продукти готуються швидше; </a:t>
            </a:r>
            <a:endParaRPr lang="uk-UA" alt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01650" indent="-457200" eaLnBrk="1" fontAlgn="auto" hangingPunct="1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uk-UA" alt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икористання мультиварки ефективніше, ніж електроплити</a:t>
            </a:r>
            <a:r>
              <a:rPr lang="uk-UA" alt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76672"/>
            <a:ext cx="6512511" cy="576064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4800" dirty="0" smtClean="0">
                <a:effectLst/>
                <a:latin typeface="Times New Roman"/>
                <a:ea typeface="Times New Roman"/>
              </a:rPr>
              <a:t>Джерела</a:t>
            </a:r>
            <a:r>
              <a:rPr lang="ru-RU" sz="4800" dirty="0" smtClean="0">
                <a:effectLst/>
                <a:latin typeface="Times New Roman"/>
                <a:ea typeface="Times New Roman"/>
              </a:rPr>
              <a:t> </a:t>
            </a:r>
            <a:r>
              <a:rPr lang="ru-RU" sz="4800" dirty="0">
                <a:effectLst/>
                <a:latin typeface="Times New Roman"/>
                <a:ea typeface="Times New Roman"/>
              </a:rPr>
              <a:t>інформації</a:t>
            </a:r>
            <a:r>
              <a:rPr lang="uk-UA" sz="4800" dirty="0">
                <a:effectLst/>
                <a:latin typeface="Times New Roman"/>
                <a:ea typeface="Times New Roman"/>
              </a:rPr>
              <a:t>:</a:t>
            </a:r>
            <a:r>
              <a:rPr lang="ru-RU" sz="4400" dirty="0">
                <a:effectLst/>
                <a:latin typeface="Times New Roman"/>
                <a:ea typeface="Times New Roman"/>
              </a:rPr>
              <a:t/>
            </a:r>
            <a:br>
              <a:rPr lang="ru-RU" sz="4400" dirty="0">
                <a:effectLst/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18435" name="Объект 2"/>
          <p:cNvSpPr>
            <a:spLocks noGrp="1"/>
          </p:cNvSpPr>
          <p:nvPr>
            <p:ph sz="quarter" idx="13"/>
          </p:nvPr>
        </p:nvSpPr>
        <p:spPr>
          <a:xfrm>
            <a:off x="1143000" y="1773238"/>
            <a:ext cx="7029450" cy="41036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rtlCol="0">
            <a:normAutofit lnSpcReduction="10000"/>
          </a:bodyPr>
          <a:lstStyle/>
          <a:p>
            <a:pPr marL="457200" indent="-457200" eaLnBrk="1" fontAlgn="auto" hangingPunct="1">
              <a:lnSpc>
                <a:spcPct val="150000"/>
              </a:lnSpc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r>
              <a:rPr lang="en-US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https://uk.wikipedia.org/wiki/%</a:t>
            </a:r>
            <a:r>
              <a:rPr lang="en-US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D0%9C%D1%83%D0%BB%D1%8C%D1%82%D0%B8%D0%B2%D0%B0%D1%80%D0%BA%D0%B0</a:t>
            </a:r>
            <a:endParaRPr lang="uk-UA" alt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fontAlgn="auto" hangingPunct="1">
              <a:lnSpc>
                <a:spcPct val="150000"/>
              </a:lnSpc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r>
              <a:rPr lang="en-US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i2.rozetka.ua/goods/documents/1080179/6634455_documents_1080179236.pdf</a:t>
            </a:r>
            <a:endParaRPr lang="uk-UA" alt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fontAlgn="auto" hangingPunct="1">
              <a:lnSpc>
                <a:spcPct val="150000"/>
              </a:lnSpc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r>
              <a:rPr lang="en-US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https://uk.wikipedia.org/wiki/%D0%A2%D0%B5%D0%BC%D0%BF%D0%B5%D1%80%D0%B0%D1%82%D1%83%D1%80%D0%B0_%</a:t>
            </a:r>
            <a:r>
              <a:rPr lang="en-US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D0%BA%D0%B8%D0%BF%D1%96%D0%BD%D0%BD%D1%8F</a:t>
            </a:r>
            <a:endParaRPr lang="uk-UA" alt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fontAlgn="auto" hangingPunct="1">
              <a:lnSpc>
                <a:spcPct val="150000"/>
              </a:lnSpc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endParaRPr lang="uk-UA" alt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fontAlgn="auto" hangingPunct="1">
              <a:lnSpc>
                <a:spcPct val="150000"/>
              </a:lnSpc>
              <a:spcAft>
                <a:spcPct val="0"/>
              </a:spcAft>
              <a:buClr>
                <a:schemeClr val="accent6">
                  <a:lumMod val="75000"/>
                </a:schemeClr>
              </a:buClr>
              <a:tabLst>
                <a:tab pos="228600" algn="l"/>
              </a:tabLst>
              <a:defRPr/>
            </a:pPr>
            <a:endParaRPr lang="uk-UA" alt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fontAlgn="auto" hangingPunct="1">
              <a:lnSpc>
                <a:spcPct val="150000"/>
              </a:lnSpc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endParaRPr lang="ru-RU" alt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fontAlgn="auto" hangingPunct="1">
              <a:lnSpc>
                <a:spcPct val="150000"/>
              </a:lnSpc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Symbol" pitchFamily="18" charset="2"/>
              <a:buChar char=""/>
              <a:tabLst>
                <a:tab pos="228600" algn="l"/>
              </a:tabLst>
              <a:defRPr/>
            </a:pPr>
            <a:endParaRPr lang="ru-RU" altLang="ru-RU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11188" y="260350"/>
            <a:ext cx="7899400" cy="6337300"/>
          </a:xfrm>
        </p:spPr>
        <p:txBody>
          <a:bodyPr/>
          <a:lstStyle/>
          <a:p>
            <a:pPr indent="0" algn="just" eaLnBrk="1" hangingPunct="1">
              <a:lnSpc>
                <a:spcPct val="150000"/>
              </a:lnSpc>
              <a:spcAft>
                <a:spcPct val="0"/>
              </a:spcAft>
              <a:buFont typeface="Georgia" pitchFamily="18" charset="0"/>
              <a:buNone/>
            </a:pPr>
            <a:r>
              <a:rPr lang="uk-UA" altLang="ru-RU" sz="2000" b="1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Мета роботи:</a:t>
            </a:r>
            <a:r>
              <a:rPr lang="uk-UA" altLang="ru-RU" sz="2000" smtClean="0">
                <a:solidFill>
                  <a:srgbClr val="666666"/>
                </a:solidFill>
                <a:latin typeface="Verdana" pitchFamily="34" charset="0"/>
                <a:cs typeface="Times New Roman" pitchFamily="18" charset="0"/>
              </a:rPr>
              <a:t> </a:t>
            </a:r>
          </a:p>
          <a:p>
            <a:pPr indent="0" algn="just" eaLnBrk="1" hangingPunct="1">
              <a:lnSpc>
                <a:spcPct val="150000"/>
              </a:lnSpc>
              <a:spcAft>
                <a:spcPct val="0"/>
              </a:spcAft>
              <a:buFont typeface="Georgia" pitchFamily="18" charset="0"/>
              <a:buNone/>
            </a:pPr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alt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з'ясувати</a:t>
            </a:r>
            <a:r>
              <a:rPr lang="ru-RU" alt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принцип </a:t>
            </a:r>
            <a:r>
              <a:rPr lang="uk-UA" alt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приготування  їжі в мультиварці та на електроплиті</a:t>
            </a:r>
            <a:r>
              <a:rPr lang="ru-RU" alt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indent="0" algn="just" eaLnBrk="1" hangingPunct="1">
              <a:lnSpc>
                <a:spcPct val="150000"/>
              </a:lnSpc>
              <a:spcAft>
                <a:spcPct val="0"/>
              </a:spcAft>
              <a:buFont typeface="Georgia" pitchFamily="18" charset="0"/>
              <a:buNone/>
            </a:pPr>
            <a:r>
              <a:rPr lang="ru-RU" alt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uk-UA" alt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дотримуватися відповідної інструкції під час приготування гороху;</a:t>
            </a:r>
          </a:p>
          <a:p>
            <a:pPr indent="0" algn="just" eaLnBrk="1" hangingPunct="1">
              <a:lnSpc>
                <a:spcPct val="150000"/>
              </a:lnSpc>
              <a:spcAft>
                <a:spcPct val="0"/>
              </a:spcAft>
              <a:buFont typeface="Georgia" pitchFamily="18" charset="0"/>
              <a:buNone/>
            </a:pPr>
            <a:r>
              <a:rPr lang="uk-UA" alt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формувати практичні навички вимірювання температури за допомогою датчика температур цифрової лабораторії </a:t>
            </a:r>
            <a:r>
              <a:rPr lang="uk-UA" alt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ЕINSTEIN</a:t>
            </a:r>
            <a:r>
              <a:rPr lang="uk-UA" alt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indent="0" algn="just" eaLnBrk="1" hangingPunct="1">
              <a:lnSpc>
                <a:spcPct val="150000"/>
              </a:lnSpc>
              <a:spcAft>
                <a:spcPct val="0"/>
              </a:spcAft>
              <a:buFont typeface="Georgia" pitchFamily="18" charset="0"/>
              <a:buNone/>
            </a:pPr>
            <a:r>
              <a:rPr lang="uk-UA" alt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науково обґрунтувати переваги приготування їжі  в одному з електроприладів</a:t>
            </a:r>
            <a:r>
              <a:rPr lang="ru-RU" alt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indent="0" algn="just" eaLnBrk="1" hangingPunct="1">
              <a:lnSpc>
                <a:spcPct val="150000"/>
              </a:lnSpc>
              <a:spcAft>
                <a:spcPct val="0"/>
              </a:spcAft>
              <a:buFont typeface="Georgia" pitchFamily="18" charset="0"/>
              <a:buNone/>
            </a:pPr>
            <a:r>
              <a:rPr lang="uk-UA" alt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розвивати дослідницькі вміння.</a:t>
            </a:r>
          </a:p>
          <a:p>
            <a:pPr indent="0" algn="just" eaLnBrk="1" hangingPunct="1">
              <a:lnSpc>
                <a:spcPct val="150000"/>
              </a:lnSpc>
              <a:spcAft>
                <a:spcPct val="0"/>
              </a:spcAft>
              <a:buFont typeface="Georgia" pitchFamily="18" charset="0"/>
              <a:buNone/>
            </a:pPr>
            <a:endParaRPr lang="uk-UA" altLang="ru-RU" sz="2000" b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971550" y="765175"/>
            <a:ext cx="6616700" cy="3816350"/>
          </a:xfrm>
        </p:spPr>
        <p:txBody>
          <a:bodyPr rtlCol="0">
            <a:normAutofit fontScale="62500" lnSpcReduction="20000"/>
          </a:bodyPr>
          <a:lstStyle/>
          <a:p>
            <a:pPr indent="0" algn="just" eaLnBrk="1" fontAlgn="auto" hangingPunct="1">
              <a:lnSpc>
                <a:spcPct val="150000"/>
              </a:lnSpc>
              <a:spcAft>
                <a:spcPct val="0"/>
              </a:spcAft>
              <a:buClr>
                <a:srgbClr val="809EC2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uk-UA" alt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Завдання:</a:t>
            </a:r>
            <a:r>
              <a:rPr lang="uk-UA" alt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0" algn="just" eaLnBrk="1" fontAlgn="auto" hangingPunct="1">
              <a:lnSpc>
                <a:spcPct val="150000"/>
              </a:lnSpc>
              <a:spcAft>
                <a:spcPct val="0"/>
              </a:spcAft>
              <a:buClr>
                <a:srgbClr val="809EC2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uk-UA" alt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alt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порівняти </a:t>
            </a:r>
            <a:r>
              <a:rPr lang="uk-UA" alt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час приготування гороху в мультиварці та на </a:t>
            </a:r>
            <a:r>
              <a:rPr lang="uk-UA" alt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електроплиті; </a:t>
            </a:r>
            <a:endParaRPr lang="uk-UA" alt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just" eaLnBrk="1" fontAlgn="auto" hangingPunct="1">
              <a:lnSpc>
                <a:spcPct val="150000"/>
              </a:lnSpc>
              <a:spcAft>
                <a:spcPct val="0"/>
              </a:spcAft>
              <a:buClr>
                <a:srgbClr val="809EC2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uk-UA" alt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визначити температуру кипіння води в мультиварці та </a:t>
            </a:r>
            <a:r>
              <a:rPr lang="uk-UA" alt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каструлі на електроплиті</a:t>
            </a:r>
            <a:r>
              <a:rPr lang="uk-UA" alt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just" eaLnBrk="1" fontAlgn="auto" hangingPunct="1">
              <a:lnSpc>
                <a:spcPct val="150000"/>
              </a:lnSpc>
              <a:spcAft>
                <a:spcPct val="0"/>
              </a:spcAft>
              <a:buClr>
                <a:srgbClr val="809EC2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uk-UA" alt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alt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порахувати </a:t>
            </a:r>
            <a:r>
              <a:rPr lang="uk-UA" alt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енергозатрати під час приготування їжі;</a:t>
            </a:r>
          </a:p>
          <a:p>
            <a:pPr indent="0" algn="just" eaLnBrk="1" fontAlgn="auto" hangingPunct="1">
              <a:lnSpc>
                <a:spcPct val="150000"/>
              </a:lnSpc>
              <a:spcAft>
                <a:spcPct val="0"/>
              </a:spcAft>
              <a:buClr>
                <a:srgbClr val="809EC2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uk-UA" alt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проаналізувати  </a:t>
            </a:r>
            <a:r>
              <a:rPr lang="uk-UA" alt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переваги використання електроприладів під час приготування. </a:t>
            </a:r>
            <a:endParaRPr lang="ru-RU" alt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4"/>
          <p:cNvSpPr>
            <a:spLocks noChangeArrowheads="1"/>
          </p:cNvSpPr>
          <p:nvPr/>
        </p:nvSpPr>
        <p:spPr bwMode="auto">
          <a:xfrm>
            <a:off x="874713" y="1196975"/>
            <a:ext cx="72009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b="1">
                <a:solidFill>
                  <a:schemeClr val="tx1"/>
                </a:solidFill>
              </a:rPr>
              <a:t>Об'єкт дослідження:   </a:t>
            </a:r>
            <a:r>
              <a:rPr lang="uk-UA" altLang="ru-RU">
                <a:solidFill>
                  <a:schemeClr val="tx1"/>
                </a:solidFill>
              </a:rPr>
              <a:t>мультиварка, електроплита.</a:t>
            </a:r>
          </a:p>
          <a:p>
            <a:endParaRPr lang="uk-UA" altLang="ru-RU" b="1">
              <a:solidFill>
                <a:schemeClr val="tx1"/>
              </a:solidFill>
            </a:endParaRPr>
          </a:p>
          <a:p>
            <a:endParaRPr lang="uk-UA" altLang="ru-RU" b="1">
              <a:solidFill>
                <a:schemeClr val="tx1"/>
              </a:solidFill>
            </a:endParaRPr>
          </a:p>
          <a:p>
            <a:endParaRPr lang="uk-UA" altLang="ru-RU" b="1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uk-UA" altLang="ru-RU" b="1">
                <a:solidFill>
                  <a:schemeClr val="tx1"/>
                </a:solidFill>
              </a:rPr>
              <a:t>Предмет дослідження:  </a:t>
            </a:r>
            <a:r>
              <a:rPr lang="uk-UA" altLang="ru-RU">
                <a:solidFill>
                  <a:schemeClr val="tx1"/>
                </a:solidFill>
              </a:rPr>
              <a:t>швидкість приготування гороху в мультиварці та на електроплиті, а також енергозатрати на даний процес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33375"/>
            <a:ext cx="6383338" cy="1143000"/>
          </a:xfrm>
        </p:spPr>
        <p:txBody>
          <a:bodyPr>
            <a:normAutofit fontScale="90000"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850" y="908050"/>
            <a:ext cx="8086725" cy="4970463"/>
          </a:xfrm>
        </p:spPr>
        <p:txBody>
          <a:bodyPr/>
          <a:lstStyle/>
          <a:p>
            <a:pPr marL="44450" indent="0" algn="just" eaLnBrk="1" hangingPunct="1">
              <a:lnSpc>
                <a:spcPct val="150000"/>
              </a:lnSpc>
              <a:buFont typeface="Georgia" pitchFamily="18" charset="0"/>
              <a:buNone/>
            </a:pPr>
            <a:r>
              <a:rPr lang="uk-UA" altLang="ru-RU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Горохове пюре чи суп – улюблена страва багатьох людей. Було вирішено з’ясувати, який електроприлад краще використовувати. Для цього взяли мультиварку та електроплиту. </a:t>
            </a:r>
          </a:p>
          <a:p>
            <a:pPr marL="44450" indent="0" algn="just" eaLnBrk="1" hangingPunct="1">
              <a:lnSpc>
                <a:spcPct val="150000"/>
              </a:lnSpc>
              <a:buFont typeface="Georgia" pitchFamily="18" charset="0"/>
              <a:buNone/>
            </a:pPr>
            <a:r>
              <a:rPr lang="uk-UA" altLang="ru-RU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Потужність мультиварки 900 Вт,</a:t>
            </a:r>
          </a:p>
          <a:p>
            <a:pPr marL="44450" indent="0" algn="just" eaLnBrk="1" hangingPunct="1">
              <a:lnSpc>
                <a:spcPct val="150000"/>
              </a:lnSpc>
              <a:buFont typeface="Georgia" pitchFamily="18" charset="0"/>
              <a:buNone/>
            </a:pPr>
            <a:r>
              <a:rPr lang="uk-UA" altLang="ru-RU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електроплити – 1500 Вт.</a:t>
            </a:r>
          </a:p>
          <a:p>
            <a:pPr marL="44450" indent="0" algn="just" eaLnBrk="1" hangingPunct="1">
              <a:lnSpc>
                <a:spcPct val="150000"/>
              </a:lnSpc>
              <a:buFont typeface="Georgia" pitchFamily="18" charset="0"/>
              <a:buNone/>
            </a:pPr>
            <a:endParaRPr lang="ru-RU" altLang="ru-RU" sz="24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/>
          <a:srcRect t="17766" r="26355" b="35323"/>
          <a:stretch>
            <a:fillRect/>
          </a:stretch>
        </p:blipFill>
        <p:spPr bwMode="white">
          <a:xfrm>
            <a:off x="5076825" y="2997200"/>
            <a:ext cx="3717925" cy="3159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360363" y="908050"/>
            <a:ext cx="424815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altLang="ru-RU" sz="2000">
                <a:solidFill>
                  <a:schemeClr val="tx1"/>
                </a:solidFill>
              </a:rPr>
              <a:t>Було вирішено приготувати горох відповідно до рецепту, який знайшли в Інтернеті.</a:t>
            </a:r>
          </a:p>
        </p:txBody>
      </p:sp>
      <p:pic>
        <p:nvPicPr>
          <p:cNvPr id="11267" name="Picture 3" descr="C:\Users\Админ\Desktop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3" y="2389188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6" descr="C:\Users\Админ\Desktop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3500438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8" descr="C:\Users\Админ\Desktop\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1049338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10" descr="C:\Users\Админ\Desktop\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8663" y="1074738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9" descr="C:\Users\Админ\Desktop\7.jpg"/>
          <p:cNvPicPr>
            <a:picLocks noChangeAspect="1" noChangeArrowheads="1"/>
          </p:cNvPicPr>
          <p:nvPr/>
        </p:nvPicPr>
        <p:blipFill>
          <a:blip r:embed="rId6"/>
          <a:srcRect t="25771"/>
          <a:stretch>
            <a:fillRect/>
          </a:stretch>
        </p:blipFill>
        <p:spPr bwMode="auto">
          <a:xfrm>
            <a:off x="6165850" y="3500438"/>
            <a:ext cx="27717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white">
          <a:xfrm>
            <a:off x="-14478000" y="-10858500"/>
            <a:ext cx="2879725" cy="2160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white">
          <a:xfrm>
            <a:off x="-14478000" y="-10858500"/>
            <a:ext cx="2879725" cy="2160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2292" name="Прямоугольник 4"/>
          <p:cNvSpPr>
            <a:spLocks noChangeArrowheads="1"/>
          </p:cNvSpPr>
          <p:nvPr/>
        </p:nvSpPr>
        <p:spPr bwMode="auto">
          <a:xfrm>
            <a:off x="971550" y="141288"/>
            <a:ext cx="7416800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altLang="ru-RU" sz="2000">
                <a:solidFill>
                  <a:srgbClr val="000000"/>
                </a:solidFill>
              </a:rPr>
              <a:t>У мультиварці було вибрано режим «Квасоля», оскільки горох належить до бобових. Час приготування страви 60 хвилин. Через 1 годину мультиварка відключилася, перевірили готовність продукту в ній та в каструлі на звичайній електроплиті. Горох із мультиварки був повністю зварений, а в каструлі – сирий.</a:t>
            </a:r>
            <a:endParaRPr lang="uk-UA" altLang="ru-RU" sz="2000"/>
          </a:p>
        </p:txBody>
      </p:sp>
      <p:pic>
        <p:nvPicPr>
          <p:cNvPr id="12293" name="Picture 6" descr="C:\Users\Админ\Desktop\1.jpg"/>
          <p:cNvPicPr>
            <a:picLocks noChangeAspect="1" noChangeArrowheads="1"/>
          </p:cNvPicPr>
          <p:nvPr/>
        </p:nvPicPr>
        <p:blipFill>
          <a:blip r:embed="rId4"/>
          <a:srcRect l="15442"/>
          <a:stretch>
            <a:fillRect/>
          </a:stretch>
        </p:blipFill>
        <p:spPr bwMode="auto">
          <a:xfrm>
            <a:off x="671513" y="2851150"/>
            <a:ext cx="17399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7" descr="C:\Users\Админ\Desktop\2.jpg"/>
          <p:cNvPicPr>
            <a:picLocks noChangeAspect="1" noChangeArrowheads="1"/>
          </p:cNvPicPr>
          <p:nvPr/>
        </p:nvPicPr>
        <p:blipFill>
          <a:blip r:embed="rId5"/>
          <a:srcRect l="19501" t="6250" r="11584" b="14063"/>
          <a:stretch>
            <a:fillRect/>
          </a:stretch>
        </p:blipFill>
        <p:spPr bwMode="auto">
          <a:xfrm>
            <a:off x="2124075" y="3973513"/>
            <a:ext cx="1417638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white">
          <a:xfrm>
            <a:off x="4464050" y="2851150"/>
            <a:ext cx="2057400" cy="2743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296" name="Picture 9"/>
          <p:cNvPicPr>
            <a:picLocks noChangeAspect="1" noChangeArrowheads="1"/>
          </p:cNvPicPr>
          <p:nvPr/>
        </p:nvPicPr>
        <p:blipFill>
          <a:blip r:embed="rId7"/>
          <a:srcRect l="20169" t="31479" r="19498" b="20084"/>
          <a:stretch>
            <a:fillRect/>
          </a:stretch>
        </p:blipFill>
        <p:spPr bwMode="white">
          <a:xfrm>
            <a:off x="6326188" y="4402138"/>
            <a:ext cx="1839912" cy="196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9"/>
          <p:cNvSpPr>
            <a:spLocks noChangeArrowheads="1"/>
          </p:cNvSpPr>
          <p:nvPr/>
        </p:nvSpPr>
        <p:spPr bwMode="auto">
          <a:xfrm>
            <a:off x="4140200" y="692150"/>
            <a:ext cx="46085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uk-UA" altLang="ru-RU"/>
              <a:t>    </a:t>
            </a:r>
            <a:endParaRPr lang="ru-RU" altLang="ru-RU"/>
          </a:p>
        </p:txBody>
      </p:sp>
      <p:pic>
        <p:nvPicPr>
          <p:cNvPr id="13315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white">
          <a:xfrm>
            <a:off x="-14478000" y="-10858500"/>
            <a:ext cx="2879725" cy="2160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3316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white">
          <a:xfrm>
            <a:off x="-14478000" y="-10858500"/>
            <a:ext cx="2879725" cy="2160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3317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white">
          <a:xfrm>
            <a:off x="-14478000" y="-10858500"/>
            <a:ext cx="2879725" cy="2160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3318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white">
          <a:xfrm>
            <a:off x="-14478000" y="-10858500"/>
            <a:ext cx="2879725" cy="2160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3319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white">
          <a:xfrm>
            <a:off x="-14478000" y="-10858500"/>
            <a:ext cx="2879725" cy="2160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3320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white">
          <a:xfrm>
            <a:off x="-14478000" y="-10858500"/>
            <a:ext cx="2879725" cy="2160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321" name="Прямоугольник 1"/>
          <p:cNvSpPr>
            <a:spLocks noChangeArrowheads="1"/>
          </p:cNvSpPr>
          <p:nvPr/>
        </p:nvSpPr>
        <p:spPr bwMode="auto">
          <a:xfrm>
            <a:off x="755650" y="476250"/>
            <a:ext cx="457200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altLang="ru-RU">
                <a:solidFill>
                  <a:schemeClr val="tx1"/>
                </a:solidFill>
              </a:rPr>
              <a:t>    </a:t>
            </a:r>
            <a:r>
              <a:rPr lang="uk-UA" altLang="ru-RU">
                <a:solidFill>
                  <a:schemeClr val="tx1"/>
                </a:solidFill>
              </a:rPr>
              <a:t>Лише через дві години варіння горох в каструлі досяг тієї самої готовності, як у мультиварці за одну годину. Тобто час приготуванні страви в мультиварці в два рази менший, ніж у каструлі на електроплиті</a:t>
            </a:r>
            <a:r>
              <a:rPr lang="ru-RU" altLang="ru-RU">
                <a:solidFill>
                  <a:schemeClr val="tx1"/>
                </a:solidFill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uk-UA" altLang="ru-RU">
                <a:solidFill>
                  <a:schemeClr val="tx1"/>
                </a:solidFill>
              </a:rPr>
              <a:t>      Виникло питання: що може впливати на швидкість приготування продуктів?</a:t>
            </a:r>
            <a:endParaRPr lang="ru-RU" altLang="ru-RU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endParaRPr lang="ru-RU" altLang="ru-RU" sz="2000">
              <a:solidFill>
                <a:schemeClr val="tx1"/>
              </a:solidFill>
            </a:endParaRPr>
          </a:p>
        </p:txBody>
      </p:sp>
      <p:pic>
        <p:nvPicPr>
          <p:cNvPr id="13322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white">
          <a:xfrm>
            <a:off x="5867400" y="2255838"/>
            <a:ext cx="2881313" cy="3840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Текст 1"/>
          <p:cNvSpPr>
            <a:spLocks noGrp="1"/>
          </p:cNvSpPr>
          <p:nvPr>
            <p:ph type="body" sz="half" idx="3"/>
          </p:nvPr>
        </p:nvSpPr>
        <p:spPr>
          <a:xfrm>
            <a:off x="468313" y="260350"/>
            <a:ext cx="5975350" cy="5911850"/>
          </a:xfrm>
        </p:spPr>
        <p:txBody>
          <a:bodyPr/>
          <a:lstStyle/>
          <a:p>
            <a:pPr marL="0" indent="0" algn="just" eaLnBrk="1" hangingPunct="1">
              <a:lnSpc>
                <a:spcPct val="170000"/>
              </a:lnSpc>
              <a:spcBef>
                <a:spcPct val="0"/>
              </a:spcBef>
              <a:spcAft>
                <a:spcPts val="1000"/>
              </a:spcAft>
              <a:buFont typeface="Georgia" pitchFamily="18" charset="0"/>
              <a:buNone/>
            </a:pPr>
            <a:r>
              <a:rPr lang="uk-UA" altLang="ru-RU" sz="200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Мультиварка — каструля з герметичною кришкою та нагрівальним елементом, обладнана клапаном для  випуску пари, тобто тиск усередині неї більше, ніж назовні. Проаналізувавши інформацію, надану в Інтернеті, з’ясували, що при збільшенні тиску збільшується температура кипіння води. З уроків природознавства відомо, що температура кипіння води при нормальному атмосферному тиску дорівнює 100 </a:t>
            </a:r>
            <a:r>
              <a:rPr lang="uk-UA" altLang="ru-RU" sz="2000" baseline="3000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</a:t>
            </a:r>
            <a:r>
              <a:rPr lang="uk-UA" altLang="ru-RU" sz="200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  За допомогою датчика температур комплексу ЕINSTEIN поміряли температуру кипіння води в мультиварці та каструлі. </a:t>
            </a:r>
          </a:p>
        </p:txBody>
      </p:sp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white">
          <a:xfrm>
            <a:off x="6732588" y="381000"/>
            <a:ext cx="2057400" cy="2743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white">
          <a:xfrm>
            <a:off x="6716713" y="3429000"/>
            <a:ext cx="2055812" cy="2743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2123</TotalTime>
  <Words>735</Words>
  <Application>Microsoft Office PowerPoint</Application>
  <PresentationFormat>Экран (4:3)</PresentationFormat>
  <Paragraphs>119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Times New Roman</vt:lpstr>
      <vt:lpstr>Arial</vt:lpstr>
      <vt:lpstr>Trebuchet MS</vt:lpstr>
      <vt:lpstr>Georgia</vt:lpstr>
      <vt:lpstr>Calibri</vt:lpstr>
      <vt:lpstr>Wingdings</vt:lpstr>
      <vt:lpstr>Verdana</vt:lpstr>
      <vt:lpstr>Symbol</vt:lpstr>
      <vt:lpstr>Воздушный поток</vt:lpstr>
      <vt:lpstr>Номінація “ Технік – Юніор ”  Тема: Розумний вибір</vt:lpstr>
      <vt:lpstr>Слайд 2</vt:lpstr>
      <vt:lpstr>Слайд 3</vt:lpstr>
      <vt:lpstr>Слайд 4</vt:lpstr>
      <vt:lpstr>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Джерела інформації: </vt:lpstr>
    </vt:vector>
  </TitlesOfParts>
  <Company>АМОУ СОШ №21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развития АМОУ СОШ № 21 на 2011-2015 годы</dc:title>
  <dc:creator>user</dc:creator>
  <cp:lastModifiedBy>ИРА</cp:lastModifiedBy>
  <cp:revision>260</cp:revision>
  <cp:lastPrinted>2021-04-13T05:40:00Z</cp:lastPrinted>
  <dcterms:created xsi:type="dcterms:W3CDTF">2010-08-17T03:23:30Z</dcterms:created>
  <dcterms:modified xsi:type="dcterms:W3CDTF">2021-04-14T01:47:52Z</dcterms:modified>
</cp:coreProperties>
</file>