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86" r:id="rId3"/>
    <p:sldId id="257" r:id="rId4"/>
    <p:sldId id="287" r:id="rId5"/>
    <p:sldId id="295" r:id="rId6"/>
    <p:sldId id="297" r:id="rId7"/>
    <p:sldId id="298" r:id="rId8"/>
    <p:sldId id="290" r:id="rId9"/>
    <p:sldId id="292" r:id="rId10"/>
    <p:sldId id="289" r:id="rId11"/>
    <p:sldId id="293" r:id="rId12"/>
    <p:sldId id="281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  <a:srgbClr val="0505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087138-0EDA-44F3-8E70-A78D1D959DC8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4624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Ефективне використання сонячних батарей для невеликого будинку</a:t>
            </a:r>
            <a:endParaRPr lang="ru-RU" sz="3200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323528" y="980728"/>
            <a:ext cx="8424936" cy="44380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800" b="1" i="1" u="sng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Автор: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Соколова Анастасія</a:t>
            </a:r>
            <a:r>
              <a:rPr kumimoji="0" lang="en-US" sz="28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28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Дмитрівна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uk-UA" sz="2400" b="1" dirty="0" smtClean="0">
                <a:ln w="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uk-UA" sz="2400" b="1" i="0" u="none" strike="noStrike" kern="1200" cap="none" spc="0" normalizeH="0" baseline="0" noProof="0" dirty="0" err="1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чениця</a:t>
            </a: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класу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ЗОШ №3 імені В.О. </a:t>
            </a:r>
            <a:r>
              <a:rPr kumimoji="0" lang="uk-UA" sz="2400" b="1" i="0" u="none" strike="noStrike" kern="1200" cap="none" spc="0" normalizeH="0" baseline="0" noProof="0" dirty="0" err="1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Нижниченка</a:t>
            </a:r>
            <a:endParaRPr kumimoji="0" lang="uk-UA" sz="2400" b="1" i="0" u="none" strike="noStrike" kern="1200" cap="none" spc="0" normalizeH="0" baseline="0" noProof="0" dirty="0" smtClean="0">
              <a:ln w="0"/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Горішні Плавні, Полтавська область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800" b="1" i="1" u="sng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Керівник: 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Безперстова</a:t>
            </a: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Людмила Сергіївна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фізики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ЗОШ №3 імені В.О. </a:t>
            </a:r>
            <a:r>
              <a:rPr kumimoji="0" lang="uk-UA" sz="2400" b="1" i="0" u="none" strike="noStrike" kern="1200" cap="none" spc="0" normalizeH="0" baseline="0" noProof="0" dirty="0" err="1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Нижниченка</a:t>
            </a:r>
            <a:endParaRPr kumimoji="0" lang="uk-UA" sz="2400" b="1" i="0" u="none" strike="noStrike" kern="1200" cap="none" spc="0" normalizeH="0" baseline="0" noProof="0" dirty="0">
              <a:ln w="0"/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b="20608"/>
          <a:stretch>
            <a:fillRect/>
          </a:stretch>
        </p:blipFill>
        <p:spPr bwMode="auto">
          <a:xfrm>
            <a:off x="6660232" y="3212976"/>
            <a:ext cx="1541289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141" t="25067" r="35132" b="43152"/>
          <a:stretch>
            <a:fillRect/>
          </a:stretch>
        </p:blipFill>
        <p:spPr bwMode="auto">
          <a:xfrm>
            <a:off x="6516216" y="1052736"/>
            <a:ext cx="1872208" cy="199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-171400"/>
            <a:ext cx="914501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Модель  одновісного </a:t>
            </a:r>
            <a:r>
              <a:rPr lang="uk-UA" sz="2800" dirty="0" err="1" smtClean="0"/>
              <a:t>трекера</a:t>
            </a:r>
            <a:r>
              <a:rPr lang="uk-UA" sz="2800" dirty="0" smtClean="0"/>
              <a:t>  </a:t>
            </a:r>
            <a:r>
              <a:rPr lang="uk-UA" sz="2800" dirty="0" err="1" smtClean="0"/>
              <a:t>“Сонячне</a:t>
            </a:r>
            <a:r>
              <a:rPr lang="uk-UA" sz="2800" dirty="0" smtClean="0"/>
              <a:t> </a:t>
            </a:r>
            <a:r>
              <a:rPr lang="uk-UA" sz="2800" dirty="0" err="1" smtClean="0"/>
              <a:t>дерево”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2718900" cy="36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4437112"/>
            <a:ext cx="86409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Переваги: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1) збільшення ефективності роботи на 10 %;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внаслідок розміщення сонячних батарей на певній висоті над землею уникають їх затінення від сусідніх будівель та дерев;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вивільняється додаткова площа;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з’являється додатковий простір під «сонячним» деревом;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естетичний вигляд.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764704"/>
            <a:ext cx="24128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2 сонячні панелі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Arduino</a:t>
            </a:r>
            <a:r>
              <a:rPr lang="ru-RU" b="1" dirty="0" smtClean="0">
                <a:solidFill>
                  <a:srgbClr val="002060"/>
                </a:solidFill>
              </a:rPr>
              <a:t> UNO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Сервопривід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фоторезистори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резистори</a:t>
            </a:r>
            <a:endParaRPr lang="uk-UA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916921" cy="388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31840" y="2348880"/>
            <a:ext cx="2458789" cy="1882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2360" y="630932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</a:t>
            </a:r>
            <a:r>
              <a:rPr lang="uk-UA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Модель двохвісного </a:t>
            </a:r>
            <a:r>
              <a:rPr lang="uk-UA" dirty="0" err="1" smtClean="0"/>
              <a:t>трекера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20787" r="25213"/>
          <a:stretch>
            <a:fillRect/>
          </a:stretch>
        </p:blipFill>
        <p:spPr bwMode="auto">
          <a:xfrm>
            <a:off x="4260199" y="1052736"/>
            <a:ext cx="470428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наукові роботи 2017-2018\Костя 2017- 2018\IMG_20171120_225805615.jpg"/>
          <p:cNvPicPr/>
          <p:nvPr/>
        </p:nvPicPr>
        <p:blipFill>
          <a:blip r:embed="rId3" cstate="print"/>
          <a:srcRect l="4215" t="16792" r="17816" b="28310"/>
          <a:stretch>
            <a:fillRect/>
          </a:stretch>
        </p:blipFill>
        <p:spPr bwMode="auto">
          <a:xfrm rot="5400000">
            <a:off x="981719" y="3346876"/>
            <a:ext cx="2284018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980728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Найбільш ефективна робота сонячної батареї буде тоді, коли її площина розміщена перпендикулярно до сонячних променів. Постійність такого розміщення сонячної батареї забезпечує двохвісна система стеження за Сонцем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6488668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Зарядка телефону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12360" y="630932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11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17057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7400" b="1" dirty="0" smtClean="0">
                <a:solidFill>
                  <a:srgbClr val="002060"/>
                </a:solidFill>
              </a:rPr>
              <a:t>Найбільш ефективна робота сонячної батареї буде тоді, коли її площина розміщена перпендикулярно до сонячних променів. Постійність такого розміщення сонячної батареї забезпечує двохвісна система стеження за Сонцем</a:t>
            </a:r>
          </a:p>
          <a:p>
            <a:pPr algn="just"/>
            <a:r>
              <a:rPr lang="uk-UA" sz="7400" b="1" dirty="0" smtClean="0">
                <a:solidFill>
                  <a:srgbClr val="002060"/>
                </a:solidFill>
              </a:rPr>
              <a:t>Досить ефективно можна використовувати сонячні батареї, розміщуючи їх площину під оптимальним кутом в орієнтації на південь чи горизонтально в незатінених місцях</a:t>
            </a:r>
          </a:p>
          <a:p>
            <a:pPr algn="just"/>
            <a:r>
              <a:rPr lang="uk-UA" sz="7400" b="1" dirty="0" smtClean="0">
                <a:solidFill>
                  <a:srgbClr val="002060"/>
                </a:solidFill>
              </a:rPr>
              <a:t>можливості використання сонячних батарей, встановлених на дахах будинків нерухомо під певним кутом до горизонту. </a:t>
            </a:r>
          </a:p>
          <a:p>
            <a:pPr algn="just"/>
            <a:r>
              <a:rPr lang="uk-UA" sz="7400" b="1" dirty="0" smtClean="0">
                <a:solidFill>
                  <a:srgbClr val="002060"/>
                </a:solidFill>
              </a:rPr>
              <a:t>ККД нерухомої сонячної батареї дещо нижчий. </a:t>
            </a:r>
          </a:p>
          <a:p>
            <a:pPr algn="just"/>
            <a:r>
              <a:rPr lang="uk-UA" sz="7400" b="1" dirty="0" smtClean="0">
                <a:solidFill>
                  <a:srgbClr val="002060"/>
                </a:solidFill>
              </a:rPr>
              <a:t>Сонячні батареї працюватимуть як в хмарні дні, так і в зимові дні, виробляючи енергію протягом меншого проміжку часу. </a:t>
            </a:r>
          </a:p>
          <a:p>
            <a:pPr algn="just"/>
            <a:r>
              <a:rPr lang="uk-UA" sz="7400" b="1" dirty="0" smtClean="0">
                <a:solidFill>
                  <a:srgbClr val="002060"/>
                </a:solidFill>
              </a:rPr>
              <a:t>Як показують експериментальні дані, значний відсоток складає розсіяна радіація. </a:t>
            </a:r>
          </a:p>
          <a:p>
            <a:pPr algn="just"/>
            <a:r>
              <a:rPr lang="uk-UA" sz="7400" b="1" dirty="0" smtClean="0">
                <a:solidFill>
                  <a:srgbClr val="002060"/>
                </a:solidFill>
              </a:rPr>
              <a:t>Експериментально доведена можливість використання </a:t>
            </a:r>
            <a:r>
              <a:rPr lang="uk-UA" sz="7400" b="1" dirty="0" smtClean="0">
                <a:solidFill>
                  <a:srgbClr val="002060"/>
                </a:solidFill>
              </a:rPr>
              <a:t>сонячних батарей для невеликого будинку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Висновки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812360" y="630932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</a:t>
            </a:r>
            <a:r>
              <a:rPr lang="uk-UA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80728"/>
            <a:ext cx="5760640" cy="5376671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Використання вичерпних природних ресурсів призводить до забруднення навколишнього середовища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Енергія Сонця – невичерпна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Можливість використання сонячної енергії для індивідуальних будинків (постачання електричною енергією,гарячою водою, зарядка акумуляторів)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Актуальність </a:t>
            </a:r>
            <a:endParaRPr lang="ru-RU" dirty="0"/>
          </a:p>
        </p:txBody>
      </p:sp>
      <p:pic>
        <p:nvPicPr>
          <p:cNvPr id="5" name="Рисунок 4" descr="C:\Documents and Settings\user\Рабочий стол\фото Костя\IMG_20170801_111006925.jpg"/>
          <p:cNvPicPr/>
          <p:nvPr/>
        </p:nvPicPr>
        <p:blipFill rotWithShape="1">
          <a:blip r:embed="rId2" cstate="print"/>
          <a:srcRect t="55145" r="47358" b="12151"/>
          <a:stretch/>
        </p:blipFill>
        <p:spPr bwMode="auto">
          <a:xfrm>
            <a:off x="7308304" y="260648"/>
            <a:ext cx="1434608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030" name="Picture 6" descr="seotm, Автор в Купить солнечные батареи в Украине. Цена под ключ от  Radian-co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88840"/>
            <a:ext cx="2987824" cy="1953944"/>
          </a:xfrm>
          <a:prstGeom prst="rect">
            <a:avLst/>
          </a:prstGeom>
          <a:noFill/>
        </p:spPr>
      </p:pic>
      <p:pic>
        <p:nvPicPr>
          <p:cNvPr id="8" name="Рисунок 7" descr="C:\Documents and Settings\user\Рабочий стол\IMG_20170729_204033338 (1).jpg"/>
          <p:cNvPicPr/>
          <p:nvPr/>
        </p:nvPicPr>
        <p:blipFill>
          <a:blip r:embed="rId4" cstate="print"/>
          <a:srcRect l="14265" t="6357" r="23794" b="20333"/>
          <a:stretch>
            <a:fillRect/>
          </a:stretch>
        </p:blipFill>
        <p:spPr bwMode="auto">
          <a:xfrm>
            <a:off x="5868144" y="4149080"/>
            <a:ext cx="3096344" cy="169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12360" y="63093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2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36758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   </a:t>
            </a:r>
            <a:r>
              <a:rPr lang="uk-UA" b="1" dirty="0" smtClean="0">
                <a:solidFill>
                  <a:srgbClr val="0505CB"/>
                </a:solidFill>
              </a:rPr>
              <a:t>Завдання:</a:t>
            </a:r>
            <a:endParaRPr lang="en-US" b="1" dirty="0" smtClean="0">
              <a:solidFill>
                <a:srgbClr val="0505CB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1) визначити позитивні сторони використання сонячної енергії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2) експериментально з’ясувати ефективність використання сонячної енергії для невеликого будинку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3) </a:t>
            </a:r>
            <a:r>
              <a:rPr lang="uk-UA" sz="2400" b="1" dirty="0" smtClean="0">
                <a:solidFill>
                  <a:srgbClr val="002060"/>
                </a:solidFill>
              </a:rPr>
              <a:t>зробити розрахунки використання електричної енергії отриманої за допомогою сонячних батарей для невеликого будинку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4)дослідити різні способи розміщення сонячних панелей до сонячних променів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5) виготовити рухомі моделі з сонячними батареями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>
                <a:solidFill>
                  <a:srgbClr val="0505CB"/>
                </a:solidFill>
              </a:rPr>
              <a:t>Мета: 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2400" dirty="0" smtClean="0">
                <a:solidFill>
                  <a:srgbClr val="002060"/>
                </a:solidFill>
              </a:rPr>
              <a:t>дослідити ефективність використання сонячної енергії за допомогою фотоелементів для дачного будинку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63093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1559" t="50904" r="5885" b="28155"/>
          <a:stretch>
            <a:fillRect/>
          </a:stretch>
        </p:blipFill>
        <p:spPr bwMode="auto">
          <a:xfrm>
            <a:off x="1907704" y="5229200"/>
            <a:ext cx="52565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1328"/>
            <a:ext cx="4248472" cy="4525963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Заощадження екологічно небезпечного вуглецевого палива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Сонце - невичерпне джерело енергії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Сонце -  всім доступне джерело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Екологічно чистий та зручний спосіб перетворення світлової енергії на електричну.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3779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Позитивні </a:t>
            </a:r>
            <a:r>
              <a:rPr lang="uk-UA" sz="2200" dirty="0" smtClean="0"/>
              <a:t>сторони використання  сонячної енергії</a:t>
            </a:r>
            <a:endParaRPr lang="ru-RU" sz="2200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644008" y="1484784"/>
            <a:ext cx="432048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шкідливих речовини (свинець, кадмій, галій, миш’як) при виготовлення батарей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Проблема подальшої переробки віджилих модулів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непостійність видобутку енергії  - залежність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від пори року, часу доби та погодних умов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значна вартість сонячних батарей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6056" y="116632"/>
            <a:ext cx="3779912" cy="1143000"/>
          </a:xfrm>
          <a:prstGeom prst="rect">
            <a:avLst/>
          </a:prstGeom>
        </p:spPr>
        <p:txBody>
          <a:bodyPr vert="horz" rtlCol="0" anchor="ctr">
            <a:normAutofit fontScale="4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8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Негативні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сторони використання  сонячної енергії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63093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4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712968" cy="7920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505CB"/>
                </a:solidFill>
              </a:rPr>
              <a:t>Як забезпечити електричною енергією дачний будинок в літній період?</a:t>
            </a:r>
            <a:endParaRPr lang="ru-RU" sz="2400" b="1" dirty="0">
              <a:solidFill>
                <a:srgbClr val="0505CB"/>
              </a:solidFill>
            </a:endParaRPr>
          </a:p>
        </p:txBody>
      </p:sp>
      <p:pic>
        <p:nvPicPr>
          <p:cNvPr id="5" name="Picture 6" descr="seotm, Автор в Купить солнечные батареи в Украине. Цена под ключ от  Radian-co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987824" cy="19539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412776"/>
            <a:ext cx="4424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Вирішення проблеми – </a:t>
            </a:r>
          </a:p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використання</a:t>
            </a:r>
          </a:p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 сонячних батарей! 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28498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1642"/>
                </a:solidFill>
              </a:rPr>
              <a:t>Споживачі</a:t>
            </a:r>
          </a:p>
          <a:p>
            <a:r>
              <a:rPr lang="uk-UA" b="1" i="1" dirty="0" smtClean="0"/>
              <a:t>4 енергозберігаючі  лампи потужністю 15 Вт</a:t>
            </a:r>
          </a:p>
          <a:p>
            <a:r>
              <a:rPr lang="uk-UA" b="1" i="1" dirty="0" smtClean="0"/>
              <a:t>Електричний чайник потужністю 1 кВт</a:t>
            </a:r>
          </a:p>
          <a:p>
            <a:r>
              <a:rPr lang="uk-UA" b="1" i="1" dirty="0" smtClean="0"/>
              <a:t>Електрична плитка потужністю 1 кВт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581128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1642"/>
                </a:solidFill>
              </a:rPr>
              <a:t>Варіанти розміщення сонячних батарей:</a:t>
            </a:r>
          </a:p>
          <a:p>
            <a:endParaRPr lang="uk-UA" b="1" i="1" dirty="0" smtClean="0"/>
          </a:p>
          <a:p>
            <a:r>
              <a:rPr lang="uk-UA" b="1" i="1" dirty="0" smtClean="0"/>
              <a:t>1) На даху будинку 6 батарей потужністю 300 Вт</a:t>
            </a:r>
          </a:p>
          <a:p>
            <a:r>
              <a:rPr lang="uk-UA" b="1" i="1" dirty="0" smtClean="0"/>
              <a:t>2) На двохвісному </a:t>
            </a:r>
            <a:r>
              <a:rPr lang="uk-UA" b="1" i="1" dirty="0" err="1" smtClean="0"/>
              <a:t>трекері</a:t>
            </a:r>
            <a:r>
              <a:rPr lang="uk-UA" b="1" i="1" dirty="0" smtClean="0"/>
              <a:t> – </a:t>
            </a:r>
            <a:r>
              <a:rPr lang="uk-UA" b="1" i="1" dirty="0" err="1" smtClean="0"/>
              <a:t>“Сонячне</a:t>
            </a:r>
            <a:r>
              <a:rPr lang="uk-UA" b="1" i="1" dirty="0" smtClean="0"/>
              <a:t> </a:t>
            </a:r>
            <a:r>
              <a:rPr lang="uk-UA" b="1" i="1" dirty="0" err="1" smtClean="0"/>
              <a:t>дерево”</a:t>
            </a:r>
            <a:r>
              <a:rPr lang="uk-UA" b="1" i="1" dirty="0" smtClean="0"/>
              <a:t>  2 сонячні панелі потужністю 300 Вт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63093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5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608" y="116632"/>
            <a:ext cx="72728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Дослідження ефективного використання сонячних батарей за допомогою виготовлених моделей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980728"/>
            <a:ext cx="5371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Як розташувати площину сонячної батареї,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 щоб вона працювала ефективно?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738336"/>
          </a:xfrm>
        </p:spPr>
        <p:txBody>
          <a:bodyPr/>
          <a:lstStyle/>
          <a:p>
            <a:pPr algn="ctr"/>
            <a:r>
              <a:rPr lang="uk-UA" dirty="0" smtClean="0"/>
              <a:t>Гіпотеза</a:t>
            </a:r>
            <a:endParaRPr lang="ru-RU" dirty="0"/>
          </a:p>
        </p:txBody>
      </p:sp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1803656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rgbClr val="0505CB"/>
                </a:solidFill>
              </a:rPr>
              <a:t>кількість поглинутої фотоелементом сонячної енергії залежить від кута падіння сонячних променів на її приймаючу площину </a:t>
            </a:r>
            <a:endParaRPr lang="ru-RU" b="1" dirty="0">
              <a:solidFill>
                <a:srgbClr val="0505C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63093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6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460" t="53488" r="57273" b="28156"/>
          <a:stretch>
            <a:fillRect/>
          </a:stretch>
        </p:blipFill>
        <p:spPr bwMode="auto">
          <a:xfrm>
            <a:off x="1475656" y="4221088"/>
            <a:ext cx="62646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Оптимальний кут розміщення площини сонячної батареї для </a:t>
            </a:r>
            <a:r>
              <a:rPr lang="uk-UA" sz="2800" dirty="0" err="1" smtClean="0"/>
              <a:t>м.Горішні</a:t>
            </a:r>
            <a:r>
              <a:rPr lang="uk-UA" sz="2800" dirty="0" smtClean="0"/>
              <a:t> Плавні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32244" t="34884" r="26468" b="46877"/>
          <a:stretch>
            <a:fillRect/>
          </a:stretch>
        </p:blipFill>
        <p:spPr bwMode="auto">
          <a:xfrm>
            <a:off x="271312" y="1196752"/>
            <a:ext cx="869317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2849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В день зимового сонцестояння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1512" y="32756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В день літнього сонцестояння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7" y="3789040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Різна висота Сонця в дні зимового та літнього сонцестояння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Різна тривалість дня протягом року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Різна висота Сонця протягом року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lum bright="-10000" contrast="10000"/>
          </a:blip>
          <a:srcRect l="40532" t="37209" r="34768" b="37277"/>
          <a:stretch>
            <a:fillRect/>
          </a:stretch>
        </p:blipFill>
        <p:spPr bwMode="auto">
          <a:xfrm>
            <a:off x="4644008" y="3861048"/>
            <a:ext cx="4180923" cy="222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12360" y="63093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</a:t>
            </a:r>
            <a:r>
              <a:rPr lang="uk-UA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54960" y="0"/>
            <a:ext cx="3189040" cy="94096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Експеримент</a:t>
            </a:r>
            <a:endParaRPr lang="ru-RU" sz="2400" dirty="0"/>
          </a:p>
        </p:txBody>
      </p:sp>
      <p:pic>
        <p:nvPicPr>
          <p:cNvPr id="6" name="Содержимое 3" descr="http://ww2010.atmos.uiuc.edu/guides/mtr/opt/mch/gifs/sct1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3059832" cy="192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User\Desktop\Люда\Рисунки\Рисунок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552944" cy="640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68145" y="836712"/>
            <a:ext cx="30243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uk-UA" sz="1400" b="1" dirty="0" smtClean="0">
                <a:solidFill>
                  <a:srgbClr val="002060"/>
                </a:solidFill>
              </a:rPr>
              <a:t> Значна зміна </a:t>
            </a:r>
            <a:r>
              <a:rPr lang="uk-UA" sz="1400" b="1" dirty="0" err="1" smtClean="0">
                <a:solidFill>
                  <a:srgbClr val="002060"/>
                </a:solidFill>
              </a:rPr>
              <a:t>ЕРС</a:t>
            </a:r>
            <a:endParaRPr lang="uk-UA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1400" b="1" dirty="0" smtClean="0">
                <a:solidFill>
                  <a:srgbClr val="002060"/>
                </a:solidFill>
              </a:rPr>
              <a:t> спостерігається</a:t>
            </a:r>
          </a:p>
          <a:p>
            <a:pPr algn="just"/>
            <a:r>
              <a:rPr lang="uk-UA" sz="1400" b="1" dirty="0" smtClean="0">
                <a:solidFill>
                  <a:srgbClr val="002060"/>
                </a:solidFill>
              </a:rPr>
              <a:t> в ранкові та вечірні часи</a:t>
            </a:r>
          </a:p>
          <a:p>
            <a:pPr algn="just"/>
            <a:endParaRPr lang="uk-UA" sz="14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1400" b="1" dirty="0" smtClean="0">
                <a:solidFill>
                  <a:srgbClr val="002060"/>
                </a:solidFill>
              </a:rPr>
              <a:t> </a:t>
            </a:r>
            <a:r>
              <a:rPr lang="uk-UA" sz="1400" b="1" dirty="0" err="1" smtClean="0">
                <a:solidFill>
                  <a:srgbClr val="002060"/>
                </a:solidFill>
              </a:rPr>
              <a:t>ЕРС</a:t>
            </a:r>
            <a:r>
              <a:rPr lang="uk-UA" sz="1400" b="1" dirty="0" smtClean="0">
                <a:solidFill>
                  <a:srgbClr val="002060"/>
                </a:solidFill>
              </a:rPr>
              <a:t> залежить від кута нахилу  площини батареї до сонячних променів</a:t>
            </a:r>
          </a:p>
          <a:p>
            <a:pPr algn="just">
              <a:buFont typeface="Wingdings" pitchFamily="2" charset="2"/>
              <a:buChar char="§"/>
            </a:pPr>
            <a:endParaRPr lang="uk-UA" sz="14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1400" b="1" dirty="0" smtClean="0">
                <a:solidFill>
                  <a:srgbClr val="002060"/>
                </a:solidFill>
              </a:rPr>
              <a:t> Сонячна батарея виробляє електричну енергію в хмарні дні внаслідок розсіяної радіації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63093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</a:t>
            </a:r>
            <a:r>
              <a:rPr lang="uk-UA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9209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1F127C"/>
                </a:solidFill>
              </a:rPr>
              <a:t>Експериментальні дослідження</a:t>
            </a:r>
            <a:endParaRPr lang="ru-RU" sz="3600" b="1" dirty="0">
              <a:solidFill>
                <a:srgbClr val="1F127C"/>
              </a:solidFill>
            </a:endParaRPr>
          </a:p>
        </p:txBody>
      </p:sp>
      <p:pic>
        <p:nvPicPr>
          <p:cNvPr id="6" name="Рисунок 5" descr="E:\електромобілі та сонячні станції\Граф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472543" cy="54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067944" y="908720"/>
            <a:ext cx="475252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ефективної роботи сонячної батареї її потрібно встановлювати перпендикулярно до сонячних променів;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сонячна батарея буде працювати, але з меншим ККД при горизонтальному та вертикальному розміщенні, а також в хмарні дні  завдяки дифузному розсіюванню світла;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протягом року генерування електричної енергії сонячною батареєю зменшується від максимального влітку до мінімального взимку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63093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Слайд </a:t>
            </a:r>
            <a:r>
              <a:rPr lang="uk-UA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1664</TotalTime>
  <Words>674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Ефективне використання сонячних батарей для невеликого будинку</vt:lpstr>
      <vt:lpstr>Актуальність </vt:lpstr>
      <vt:lpstr> Мета:  дослідити ефективність використання сонячної енергії за допомогою фотоелементів для дачного будинку</vt:lpstr>
      <vt:lpstr>Позитивні сторони використання  сонячної енергії</vt:lpstr>
      <vt:lpstr>Слайд 5</vt:lpstr>
      <vt:lpstr>Гіпотеза</vt:lpstr>
      <vt:lpstr>Оптимальний кут розміщення площини сонячної батареї для м.Горішні Плавні</vt:lpstr>
      <vt:lpstr>Експеримент</vt:lpstr>
      <vt:lpstr>Експериментальні дослідження</vt:lpstr>
      <vt:lpstr>Модель  одновісного трекера  “Сонячне дерево”</vt:lpstr>
      <vt:lpstr>Модель двохвісного трекера</vt:lpstr>
      <vt:lpstr>Висновки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48</cp:revision>
  <dcterms:created xsi:type="dcterms:W3CDTF">2018-02-26T12:08:37Z</dcterms:created>
  <dcterms:modified xsi:type="dcterms:W3CDTF">2021-04-25T19:43:12Z</dcterms:modified>
</cp:coreProperties>
</file>