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64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96" d="100"/>
          <a:sy n="96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E006869-F8C0-4C1F-8719-CD097DBB8BC5}" type="datetimeFigureOut">
              <a:rPr lang="ru-RU" smtClean="0"/>
              <a:pPr/>
              <a:t>28.03.2021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AAFC43-899C-44C0-ABB2-D6A9410A090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uk-UA" sz="2000" b="1" i="1" dirty="0" smtClean="0">
                <a:latin typeface="Cambria" pitchFamily="18" charset="0"/>
              </a:rPr>
              <a:t>Міністерство освіти і науки </a:t>
            </a:r>
            <a:r>
              <a:rPr lang="uk-UA" sz="2000" b="1" i="1" dirty="0" err="1" smtClean="0">
                <a:latin typeface="Cambria" pitchFamily="18" charset="0"/>
              </a:rPr>
              <a:t>україни</a:t>
            </a:r>
            <a:r>
              <a:rPr lang="uk-UA" sz="2000" b="1" i="1" dirty="0" smtClean="0">
                <a:latin typeface="Cambria" pitchFamily="18" charset="0"/>
              </a:rPr>
              <a:t> </a:t>
            </a:r>
            <a:br>
              <a:rPr lang="uk-UA" sz="2000" b="1" i="1" dirty="0" smtClean="0">
                <a:latin typeface="Cambria" pitchFamily="18" charset="0"/>
              </a:rPr>
            </a:br>
            <a:r>
              <a:rPr lang="uk-UA" sz="2000" b="1" i="1" dirty="0" smtClean="0">
                <a:latin typeface="Cambria" pitchFamily="18" charset="0"/>
              </a:rPr>
              <a:t>мала академія наук </a:t>
            </a:r>
            <a:r>
              <a:rPr lang="uk-UA" sz="2000" b="1" i="1" dirty="0" err="1" smtClean="0">
                <a:latin typeface="Cambria" pitchFamily="18" charset="0"/>
              </a:rPr>
              <a:t>україни</a:t>
            </a:r>
            <a:endParaRPr lang="uk-UA" sz="2000" b="1" i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1071546"/>
            <a:ext cx="6215074" cy="1071570"/>
          </a:xfrm>
        </p:spPr>
        <p:txBody>
          <a:bodyPr>
            <a:normAutofit/>
          </a:bodyPr>
          <a:lstStyle/>
          <a:p>
            <a:r>
              <a:rPr lang="uk-UA" sz="2000" i="1" dirty="0" smtClean="0">
                <a:latin typeface="Cambria" pitchFamily="18" charset="0"/>
              </a:rPr>
              <a:t>ВСЕУКРАЇНСЬКИЙ ІНТЕРАКТИВНИЙ </a:t>
            </a:r>
          </a:p>
          <a:p>
            <a:r>
              <a:rPr lang="uk-UA" sz="2000" i="1" dirty="0" smtClean="0">
                <a:latin typeface="Cambria" pitchFamily="18" charset="0"/>
              </a:rPr>
              <a:t>КОНКУРС ”МАН-ЮНІОР ДОСЛІДНИК”</a:t>
            </a:r>
          </a:p>
          <a:p>
            <a:endParaRPr lang="uk-UA" sz="2000" i="1" dirty="0">
              <a:latin typeface="Cambria" pitchFamily="18" charset="0"/>
            </a:endParaRPr>
          </a:p>
        </p:txBody>
      </p:sp>
      <p:pic>
        <p:nvPicPr>
          <p:cNvPr id="4" name="Picture 2" descr="C:\Users\Маленький\Desktop\МОИ ДОКУМЕНТИ\ПРИЙМАЛЬНА КОМИСИЯ\ЛОГО БЕЗ ФОНА 22училище_логотип_стен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1797631" cy="1774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71" t="3549" r="3180" b="3549"/>
          <a:stretch>
            <a:fillRect/>
          </a:stretch>
        </p:blipFill>
        <p:spPr bwMode="auto">
          <a:xfrm>
            <a:off x="285720" y="3500438"/>
            <a:ext cx="3888432" cy="2875090"/>
          </a:xfrm>
          <a:prstGeom prst="rect">
            <a:avLst/>
          </a:prstGeom>
          <a:noFill/>
          <a:ln w="38100" cmpd="dbl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348" y="2214554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Cambria" pitchFamily="18" charset="0"/>
              </a:rPr>
              <a:t>ТЕМА: “КОРОТКИЙ ЕКСКУРСІЙНИЙ МАРШРУТ З ЕЛЕМЕНТАМИ ВЛАСНОГО ДОСЛІДЖЕННЯ НА МІСЦЕВОМУ МАТЕРІАЛІ</a:t>
            </a:r>
            <a:endParaRPr lang="uk-UA" sz="2000" b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4876" y="350043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atin typeface="Cambria" pitchFamily="18" charset="0"/>
              </a:rPr>
              <a:t>ВИКОНАВ: СЛАБКО ОЛЕКСАНДР МИКОЛАЙОВИЧ </a:t>
            </a:r>
            <a:endParaRPr lang="uk-UA" sz="2000" i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4429132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latin typeface="Cambria" pitchFamily="18" charset="0"/>
                <a:cs typeface="Arial" pitchFamily="34" charset="0"/>
              </a:rPr>
              <a:t>КЕРІВНИК</a:t>
            </a:r>
            <a:r>
              <a:rPr lang="en-US" sz="2000" i="1" dirty="0" smtClean="0">
                <a:latin typeface="Cambria" pitchFamily="18" charset="0"/>
                <a:cs typeface="Arial" pitchFamily="34" charset="0"/>
              </a:rPr>
              <a:t>:</a:t>
            </a:r>
            <a:r>
              <a:rPr lang="uk-UA" sz="2000" i="1" dirty="0" smtClean="0">
                <a:latin typeface="Cambria" pitchFamily="18" charset="0"/>
                <a:cs typeface="Arial" pitchFamily="34" charset="0"/>
              </a:rPr>
              <a:t> СТОРОЖЕНКО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latin typeface="Cambria" pitchFamily="18" charset="0"/>
                <a:cs typeface="Arial" pitchFamily="34" charset="0"/>
              </a:rPr>
              <a:t>НАТАЛІЯ ВОЛОДИМИРІВНА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latin typeface="Cambria" pitchFamily="18" charset="0"/>
                <a:cs typeface="Arial" pitchFamily="34" charset="0"/>
              </a:rPr>
              <a:t>КАМ'ЯНСЬКЕ ВПУ, ВИКЛАДАЧ, КЕРІВНИК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latin typeface="Cambria" pitchFamily="18" charset="0"/>
                <a:cs typeface="Arial" pitchFamily="34" charset="0"/>
              </a:rPr>
              <a:t>ГУРТКА «ЮНІ МУЗЕЄЗНАВЦІ» 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latin typeface="Cambria" pitchFamily="18" charset="0"/>
                <a:cs typeface="Arial" pitchFamily="34" charset="0"/>
              </a:rPr>
              <a:t> К.Т  0674211666</a:t>
            </a:r>
            <a:endParaRPr lang="uk-UA" sz="2000" i="1" dirty="0" smtClean="0"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 smtClean="0">
                <a:latin typeface="Cambria" pitchFamily="18" charset="0"/>
              </a:rPr>
              <a:t>Жіноча гімназія</a:t>
            </a:r>
            <a:endParaRPr lang="uk-UA" sz="4000" i="1" dirty="0">
              <a:latin typeface="Cambr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928662" y="928670"/>
            <a:ext cx="3214710" cy="1785949"/>
          </a:xfrm>
        </p:spPr>
        <p:txBody>
          <a:bodyPr>
            <a:normAutofit/>
          </a:bodyPr>
          <a:lstStyle/>
          <a:p>
            <a:pPr algn="ctr"/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1906р.- збудована жіноча гімназія </a:t>
            </a:r>
            <a:endParaRPr lang="uk-UA" sz="20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5143504" y="4857760"/>
            <a:ext cx="3286149" cy="785818"/>
          </a:xfrm>
        </p:spPr>
        <p:txBody>
          <a:bodyPr>
            <a:normAutofit/>
          </a:bodyPr>
          <a:lstStyle/>
          <a:p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Нині  другий корпус  Технічного ліцею   </a:t>
            </a:r>
            <a:endParaRPr lang="uk-UA" sz="20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3" name="Содержимое 12" descr="гимнази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71810"/>
            <a:ext cx="4291012" cy="2896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13" descr="_DSC007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3831849" cy="255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idx="1"/>
          </p:nvPr>
        </p:nvSpPr>
        <p:spPr>
          <a:xfrm>
            <a:off x="1792288" y="1000107"/>
            <a:ext cx="5486400" cy="3727467"/>
          </a:xfrm>
        </p:spPr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792288" y="0"/>
            <a:ext cx="5486400" cy="714356"/>
          </a:xfrm>
        </p:spPr>
        <p:txBody>
          <a:bodyPr>
            <a:normAutofit/>
          </a:bodyPr>
          <a:lstStyle/>
          <a:p>
            <a:pPr algn="ctr"/>
            <a:r>
              <a:rPr lang="uk-UA" sz="4000" b="0" i="1" dirty="0" smtClean="0">
                <a:latin typeface="Cambria" pitchFamily="18" charset="0"/>
              </a:rPr>
              <a:t>Заводська лікарня</a:t>
            </a:r>
            <a:endParaRPr lang="uk-UA" sz="4000" b="0" i="1" dirty="0">
              <a:latin typeface="Cambria" pitchFamily="18" charset="0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643042" y="5286388"/>
            <a:ext cx="5786478" cy="885812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1888р.- збудована заводська лікарня </a:t>
            </a:r>
          </a:p>
          <a:p>
            <a:r>
              <a:rPr lang="uk-UA" sz="2000" i="1" dirty="0" smtClean="0"/>
              <a:t>Нині Перша міська лікарня</a:t>
            </a:r>
            <a:endParaRPr lang="uk-UA" sz="2000" i="1" dirty="0"/>
          </a:p>
        </p:txBody>
      </p:sp>
      <p:pic>
        <p:nvPicPr>
          <p:cNvPr id="9" name="Рисунок 8" descr="_DSC0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785794"/>
            <a:ext cx="5750759" cy="383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56" cy="1428760"/>
          </a:xfrm>
        </p:spPr>
        <p:txBody>
          <a:bodyPr>
            <a:noAutofit/>
          </a:bodyPr>
          <a:lstStyle/>
          <a:p>
            <a:r>
              <a:rPr lang="uk-UA" sz="3200" i="1" dirty="0" smtClean="0">
                <a:latin typeface="Cambria" pitchFamily="18" charset="0"/>
              </a:rPr>
              <a:t>Ігнатій Ігнатійович </a:t>
            </a:r>
            <a:r>
              <a:rPr lang="uk-UA" sz="3200" i="1" dirty="0" err="1" smtClean="0">
                <a:latin typeface="Cambria" pitchFamily="18" charset="0"/>
              </a:rPr>
              <a:t>Ясюкович-</a:t>
            </a:r>
            <a:r>
              <a:rPr lang="uk-UA" sz="3200" i="1" dirty="0" smtClean="0">
                <a:latin typeface="Cambria" pitchFamily="18" charset="0"/>
              </a:rPr>
              <a:t/>
            </a:r>
            <a:br>
              <a:rPr lang="uk-UA" sz="3200" i="1" dirty="0" smtClean="0">
                <a:latin typeface="Cambria" pitchFamily="18" charset="0"/>
              </a:rPr>
            </a:br>
            <a:r>
              <a:rPr lang="uk-UA" sz="3200" i="1" dirty="0" smtClean="0">
                <a:latin typeface="Cambria" pitchFamily="18" charset="0"/>
              </a:rPr>
              <a:t>перший меценат м. Кам</a:t>
            </a:r>
            <a:r>
              <a:rPr lang="en-US" sz="3200" i="1" dirty="0" smtClean="0">
                <a:latin typeface="Cambria" pitchFamily="18" charset="0"/>
              </a:rPr>
              <a:t>’</a:t>
            </a:r>
            <a:r>
              <a:rPr lang="uk-UA" sz="3200" i="1" dirty="0" smtClean="0">
                <a:latin typeface="Cambria" pitchFamily="18" charset="0"/>
              </a:rPr>
              <a:t>янського</a:t>
            </a:r>
            <a:endParaRPr lang="uk-UA" sz="3200" i="1" dirty="0">
              <a:latin typeface="Cambr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785786" y="5000636"/>
            <a:ext cx="3286148" cy="1500198"/>
          </a:xfrm>
        </p:spPr>
        <p:txBody>
          <a:bodyPr>
            <a:noAutofit/>
          </a:bodyPr>
          <a:lstStyle/>
          <a:p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17 липня 2014р. відкрито пам</a:t>
            </a:r>
            <a:r>
              <a:rPr lang="en-US" sz="2000" b="0" i="1" dirty="0" smtClean="0">
                <a:solidFill>
                  <a:schemeClr val="tx1"/>
                </a:solidFill>
                <a:latin typeface="Cambria" pitchFamily="18" charset="0"/>
              </a:rPr>
              <a:t>’</a:t>
            </a:r>
            <a:r>
              <a:rPr lang="uk-UA" sz="2000" b="0" i="1" dirty="0" err="1" smtClean="0">
                <a:solidFill>
                  <a:schemeClr val="tx1"/>
                </a:solidFill>
                <a:latin typeface="Cambria" pitchFamily="18" charset="0"/>
              </a:rPr>
              <a:t>ятник</a:t>
            </a:r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 Ігнатію Ігнатійовичу </a:t>
            </a:r>
            <a:r>
              <a:rPr lang="uk-UA" sz="2000" b="0" i="1" dirty="0" err="1" smtClean="0">
                <a:solidFill>
                  <a:schemeClr val="tx1"/>
                </a:solidFill>
                <a:latin typeface="Cambria" pitchFamily="18" charset="0"/>
              </a:rPr>
              <a:t>Ясюковичу</a:t>
            </a:r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 біля заводського управління</a:t>
            </a:r>
            <a:endParaRPr lang="uk-UA" sz="20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3500430" y="1571612"/>
            <a:ext cx="5143535" cy="1785949"/>
          </a:xfrm>
        </p:spPr>
        <p:txBody>
          <a:bodyPr>
            <a:normAutofit/>
          </a:bodyPr>
          <a:lstStyle/>
          <a:p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1 вересня 1888р. Ігнатій Ігнатійович </a:t>
            </a:r>
            <a:r>
              <a:rPr lang="uk-UA" sz="2000" b="0" i="1" dirty="0" err="1" smtClean="0">
                <a:solidFill>
                  <a:schemeClr val="tx1"/>
                </a:solidFill>
                <a:latin typeface="Cambria" pitchFamily="18" charset="0"/>
              </a:rPr>
              <a:t>Ясюкович</a:t>
            </a:r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прийняв посаду директора </a:t>
            </a:r>
            <a:r>
              <a:rPr lang="uk-UA" sz="2000" b="0" i="1" dirty="0" err="1" smtClean="0">
                <a:solidFill>
                  <a:schemeClr val="tx1"/>
                </a:solidFill>
                <a:latin typeface="Cambria" pitchFamily="18" charset="0"/>
              </a:rPr>
              <a:t>-розпорядника</a:t>
            </a:r>
            <a:r>
              <a:rPr lang="uk-UA" sz="2000" dirty="0" smtClean="0">
                <a:solidFill>
                  <a:schemeClr val="tx1"/>
                </a:solidFill>
                <a:latin typeface="Cambria" pitchFamily="18" charset="0"/>
              </a:rPr>
              <a:t>  </a:t>
            </a:r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Дніпровського заводу </a:t>
            </a:r>
            <a:endParaRPr lang="uk-UA" sz="20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Содержимое 4" descr="002-ignatiy_yasyukovich_v_preklonnye_gody__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contrast="-10000"/>
          </a:blip>
          <a:stretch>
            <a:fillRect/>
          </a:stretch>
        </p:blipFill>
        <p:spPr>
          <a:xfrm>
            <a:off x="785786" y="1571612"/>
            <a:ext cx="2357454" cy="2873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_DSC006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3823855" cy="2406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15304" cy="1071570"/>
          </a:xfrm>
        </p:spPr>
        <p:txBody>
          <a:bodyPr>
            <a:noAutofit/>
          </a:bodyPr>
          <a:lstStyle/>
          <a:p>
            <a:r>
              <a:rPr lang="uk-UA" sz="4000" i="1" dirty="0" smtClean="0">
                <a:latin typeface="Cambria" pitchFamily="18" charset="0"/>
              </a:rPr>
              <a:t>Свято-Миколаївський собор </a:t>
            </a:r>
            <a:endParaRPr lang="uk-UA" sz="4000" i="1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 rot="191365">
            <a:off x="281444" y="666750"/>
            <a:ext cx="4290556" cy="639762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142844" y="4286256"/>
            <a:ext cx="3500462" cy="1500198"/>
          </a:xfrm>
        </p:spPr>
        <p:txBody>
          <a:bodyPr>
            <a:noAutofit/>
          </a:bodyPr>
          <a:lstStyle/>
          <a:p>
            <a:pPr algn="ctr"/>
            <a:r>
              <a:rPr lang="uk-UA" sz="2000" b="0" i="1" cap="none" dirty="0" smtClean="0">
                <a:solidFill>
                  <a:schemeClr val="tx1"/>
                </a:solidFill>
                <a:latin typeface="Cambria" pitchFamily="18" charset="0"/>
              </a:rPr>
              <a:t>1894Р.- ЗБУДОВАНА ЗАВОДСЬКА ПРАВОСЛАВНА ЦЕРКВА </a:t>
            </a:r>
          </a:p>
          <a:p>
            <a:pPr algn="ctr"/>
            <a:r>
              <a:rPr lang="uk-UA" sz="2000" b="0" i="1" cap="none" dirty="0" smtClean="0">
                <a:solidFill>
                  <a:schemeClr val="tx1"/>
                </a:solidFill>
                <a:latin typeface="Cambria" pitchFamily="18" charset="0"/>
              </a:rPr>
              <a:t>БУЛА ОСВЯЧЕНА 9 ТРАВНЯ 1894Р. НИНІ СВЯТО-МИКОЛАЇВСЬКИЙ СОБОР </a:t>
            </a:r>
            <a:endParaRPr lang="uk-UA" sz="2000" b="0" i="1" cap="none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Содержимое 4" descr="собо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21600000">
            <a:off x="357158" y="1571612"/>
            <a:ext cx="3143272" cy="1950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Содержимое 11" descr="_DSC006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6167020" y="3119866"/>
            <a:ext cx="3071553" cy="2261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IMG-2c62b31a12852e6bb767e935192fb92c-V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1928802"/>
            <a:ext cx="2500330" cy="3380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24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 smtClean="0">
                <a:latin typeface="Cambria" pitchFamily="18" charset="0"/>
              </a:rPr>
              <a:t>Костел Святого</a:t>
            </a:r>
            <a:r>
              <a:rPr lang="uk-UA" sz="4000" i="1" dirty="0" smtClean="0"/>
              <a:t> </a:t>
            </a:r>
            <a:r>
              <a:rPr lang="uk-UA" sz="4000" i="1" dirty="0" smtClean="0">
                <a:latin typeface="Cambria" pitchFamily="18" charset="0"/>
              </a:rPr>
              <a:t>Миколая </a:t>
            </a:r>
            <a:endParaRPr lang="uk-UA" sz="4000" i="1" dirty="0">
              <a:latin typeface="Cambria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857224" y="4929198"/>
            <a:ext cx="3500462" cy="1357322"/>
          </a:xfrm>
        </p:spPr>
        <p:txBody>
          <a:bodyPr>
            <a:normAutofit/>
          </a:bodyPr>
          <a:lstStyle/>
          <a:p>
            <a:pPr algn="ctr"/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На початку  ХХІ століття костел було реставровано </a:t>
            </a:r>
            <a:endParaRPr lang="uk-UA" sz="20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3714744" y="1428736"/>
            <a:ext cx="4972056" cy="1214446"/>
          </a:xfrm>
        </p:spPr>
        <p:txBody>
          <a:bodyPr>
            <a:normAutofit fontScale="92500"/>
          </a:bodyPr>
          <a:lstStyle/>
          <a:p>
            <a:pPr algn="ctr"/>
            <a:r>
              <a:rPr lang="uk-UA" sz="2200" b="0" i="1" dirty="0" smtClean="0">
                <a:solidFill>
                  <a:schemeClr val="tx1"/>
                </a:solidFill>
                <a:latin typeface="Cambria" pitchFamily="18" charset="0"/>
              </a:rPr>
              <a:t>1897р.- збудовано католицький  костел Святого Миколая  </a:t>
            </a:r>
          </a:p>
          <a:p>
            <a:pPr algn="ctr"/>
            <a:r>
              <a:rPr lang="uk-UA" sz="2200" b="0" i="1" dirty="0" smtClean="0">
                <a:solidFill>
                  <a:schemeClr val="tx1"/>
                </a:solidFill>
                <a:latin typeface="Cambria" pitchFamily="18" charset="0"/>
              </a:rPr>
              <a:t>14 травня 1898р. косте</a:t>
            </a:r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л було освячено</a:t>
            </a:r>
            <a:endParaRPr lang="uk-UA" sz="20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3" name="Содержимое 12" descr="костел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29394" y="1214422"/>
            <a:ext cx="2856788" cy="343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Содержимое 13" descr="_DSC00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4932352" y="3140086"/>
            <a:ext cx="3242468" cy="267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58204" cy="1214446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 smtClean="0">
                <a:latin typeface="Cambria" pitchFamily="18" charset="0"/>
              </a:rPr>
              <a:t>Народна аудиторія </a:t>
            </a:r>
            <a:endParaRPr lang="uk-UA" sz="4000" i="1" dirty="0"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57224" y="1428736"/>
            <a:ext cx="3068660" cy="1357321"/>
          </a:xfrm>
        </p:spPr>
        <p:txBody>
          <a:bodyPr>
            <a:normAutofit/>
          </a:bodyPr>
          <a:lstStyle/>
          <a:p>
            <a:pPr algn="ctr"/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1900р.- збудована народна аудиторія з парком.</a:t>
            </a:r>
          </a:p>
          <a:p>
            <a:pPr algn="ctr"/>
            <a:endParaRPr lang="uk-UA" sz="2000" b="0" i="1" dirty="0">
              <a:latin typeface="Cambr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5072066" y="4929198"/>
            <a:ext cx="3214710" cy="1357322"/>
          </a:xfrm>
        </p:spPr>
        <p:txBody>
          <a:bodyPr>
            <a:normAutofit/>
          </a:bodyPr>
          <a:lstStyle/>
          <a:p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Нині Академічний музично-драматичний театр ім. Лесі Українки</a:t>
            </a:r>
            <a:endParaRPr lang="uk-UA" sz="20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" name="Содержимое 9" descr="теат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214422"/>
            <a:ext cx="3644206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_DSC006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34" y="3286124"/>
            <a:ext cx="3857652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7472386" cy="720744"/>
          </a:xfrm>
        </p:spPr>
        <p:txBody>
          <a:bodyPr>
            <a:normAutofit/>
          </a:bodyPr>
          <a:lstStyle/>
          <a:p>
            <a:pPr algn="ctr"/>
            <a:r>
              <a:rPr lang="uk-UA" sz="4000" b="0" i="1" dirty="0" smtClean="0">
                <a:latin typeface="Cambria" pitchFamily="18" charset="0"/>
              </a:rPr>
              <a:t>Інженерний клуб</a:t>
            </a:r>
            <a:endParaRPr lang="uk-UA" sz="4000" b="0" i="1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357290" y="5214950"/>
            <a:ext cx="6429420" cy="1500198"/>
          </a:xfrm>
        </p:spPr>
        <p:txBody>
          <a:bodyPr>
            <a:normAutofit/>
          </a:bodyPr>
          <a:lstStyle/>
          <a:p>
            <a:pPr algn="ctr"/>
            <a:r>
              <a:rPr lang="uk-UA" sz="2000" i="1" dirty="0" smtClean="0">
                <a:latin typeface="Cambria" pitchFamily="18" charset="0"/>
              </a:rPr>
              <a:t>1899Р.- ЗБУДОВАНО ЗАВОДСЬКИЙ ІНЖЕНЕРНИЙ КЛУБ</a:t>
            </a:r>
          </a:p>
          <a:p>
            <a:pPr algn="ctr"/>
            <a:r>
              <a:rPr lang="uk-UA" sz="2000" i="1" dirty="0" smtClean="0">
                <a:latin typeface="Cambria" pitchFamily="18" charset="0"/>
              </a:rPr>
              <a:t>НИНІ МУЗЕЙ ІСТОРІЇ ДНІПРОВСЬКОГО МЕТАЛУРГІЙНОГО КОМБІНАТУ</a:t>
            </a:r>
            <a:endParaRPr lang="uk-UA" sz="2000" i="1" dirty="0">
              <a:latin typeface="Cambria" pitchFamily="18" charset="0"/>
            </a:endParaRPr>
          </a:p>
        </p:txBody>
      </p:sp>
      <p:pic>
        <p:nvPicPr>
          <p:cNvPr id="8" name="Содержимое 7" descr="_DSC005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928670"/>
            <a:ext cx="6786610" cy="3793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24" cy="727058"/>
          </a:xfrm>
        </p:spPr>
        <p:txBody>
          <a:bodyPr>
            <a:normAutofit/>
          </a:bodyPr>
          <a:lstStyle/>
          <a:p>
            <a:pPr algn="ctr"/>
            <a:r>
              <a:rPr lang="uk-UA" sz="4000" b="0" i="1" dirty="0" smtClean="0">
                <a:latin typeface="Cambria" pitchFamily="18" charset="0"/>
              </a:rPr>
              <a:t>Заводський  Яхт Клуб</a:t>
            </a:r>
            <a:endParaRPr lang="uk-UA" sz="4000" b="0" i="1" dirty="0">
              <a:latin typeface="Cambr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214414" y="5786454"/>
            <a:ext cx="6572296" cy="928694"/>
          </a:xfrm>
        </p:spPr>
        <p:txBody>
          <a:bodyPr>
            <a:normAutofit/>
          </a:bodyPr>
          <a:lstStyle/>
          <a:p>
            <a:pPr algn="ctr"/>
            <a:r>
              <a:rPr lang="uk-UA" sz="2000" i="1" dirty="0" smtClean="0">
                <a:latin typeface="Cambria" pitchFamily="18" charset="0"/>
              </a:rPr>
              <a:t>1899Р.- ЗБУДОВАНО КЛУБ ГРЕБНОГО ТОВАРИСТВА</a:t>
            </a:r>
          </a:p>
          <a:p>
            <a:pPr algn="ctr"/>
            <a:endParaRPr lang="uk-UA" sz="2000" i="1" dirty="0" smtClean="0">
              <a:latin typeface="Cambria" pitchFamily="18" charset="0"/>
            </a:endParaRPr>
          </a:p>
          <a:p>
            <a:pPr algn="ctr"/>
            <a:endParaRPr lang="uk-UA" sz="2000" i="1" dirty="0">
              <a:latin typeface="Cambria" pitchFamily="18" charset="0"/>
            </a:endParaRPr>
          </a:p>
        </p:txBody>
      </p:sp>
      <p:pic>
        <p:nvPicPr>
          <p:cNvPr id="5" name="Содержимое 4" descr="яхт-клу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00174"/>
            <a:ext cx="6429420" cy="3668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71570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latin typeface="Cambria" pitchFamily="18" charset="0"/>
              </a:rPr>
              <a:t>Училище для дітей робітників</a:t>
            </a:r>
            <a:endParaRPr lang="uk-UA" sz="4000" i="1" dirty="0">
              <a:latin typeface="Cambri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000100" y="4643446"/>
            <a:ext cx="3143272" cy="1428759"/>
          </a:xfrm>
        </p:spPr>
        <p:txBody>
          <a:bodyPr>
            <a:normAutofit/>
          </a:bodyPr>
          <a:lstStyle/>
          <a:p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Нині в будівлі училища знаходиться </a:t>
            </a:r>
            <a:r>
              <a:rPr lang="uk-UA" sz="2000" i="1" dirty="0" smtClean="0">
                <a:solidFill>
                  <a:schemeClr val="tx1"/>
                </a:solidFill>
                <a:latin typeface="Cambria" pitchFamily="18" charset="0"/>
              </a:rPr>
              <a:t>Комерційний коледж  </a:t>
            </a:r>
            <a:endParaRPr lang="uk-UA" sz="200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29190" y="1500174"/>
            <a:ext cx="3143272" cy="1285884"/>
          </a:xfrm>
        </p:spPr>
        <p:txBody>
          <a:bodyPr>
            <a:normAutofit/>
          </a:bodyPr>
          <a:lstStyle/>
          <a:p>
            <a:r>
              <a:rPr lang="uk-UA" sz="2000" b="0" dirty="0" smtClean="0">
                <a:solidFill>
                  <a:schemeClr val="tx1"/>
                </a:solidFill>
                <a:latin typeface="Cambria" pitchFamily="18" charset="0"/>
              </a:rPr>
              <a:t>Училище відкрито </a:t>
            </a:r>
          </a:p>
          <a:p>
            <a:r>
              <a:rPr lang="uk-UA" sz="2000" b="0" dirty="0" smtClean="0">
                <a:solidFill>
                  <a:schemeClr val="tx1"/>
                </a:solidFill>
                <a:latin typeface="Cambria" pitchFamily="18" charset="0"/>
              </a:rPr>
              <a:t>       у 1891-1892р. </a:t>
            </a:r>
            <a:endParaRPr lang="uk-UA" sz="2000" b="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5" name="Содержимое 4" descr="техникум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94337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_DSC008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071966" cy="2361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 smtClean="0">
                <a:latin typeface="Cambria" pitchFamily="18" charset="0"/>
              </a:rPr>
              <a:t>Чоловіча гімназія </a:t>
            </a:r>
            <a:endParaRPr lang="uk-UA" sz="4000" i="1" dirty="0">
              <a:latin typeface="Cambri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28662" y="1500174"/>
            <a:ext cx="3214710" cy="1143008"/>
          </a:xfrm>
        </p:spPr>
        <p:txBody>
          <a:bodyPr>
            <a:normAutofit/>
          </a:bodyPr>
          <a:lstStyle/>
          <a:p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1907р.- збудована чоловіча гімназія </a:t>
            </a:r>
            <a:endParaRPr lang="uk-UA" sz="20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29190" y="4000504"/>
            <a:ext cx="3284561" cy="1857387"/>
          </a:xfrm>
        </p:spPr>
        <p:txBody>
          <a:bodyPr>
            <a:normAutofit/>
          </a:bodyPr>
          <a:lstStyle/>
          <a:p>
            <a:r>
              <a:rPr lang="uk-UA" sz="2000" b="0" i="1" dirty="0" smtClean="0">
                <a:solidFill>
                  <a:schemeClr val="tx1"/>
                </a:solidFill>
                <a:latin typeface="Cambria" pitchFamily="18" charset="0"/>
              </a:rPr>
              <a:t>Нині перший корпус технічного ліцею </a:t>
            </a:r>
            <a:endParaRPr lang="uk-UA" sz="2000" b="0" i="1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10" name="Содержимое 9" descr="_DSC007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3357562"/>
            <a:ext cx="3794760" cy="22153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мужицкая_гимнази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00562" y="1142984"/>
            <a:ext cx="4101938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</TotalTime>
  <Words>215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Міністерство освіти і науки україни  мала академія наук україни</vt:lpstr>
      <vt:lpstr>Ігнатій Ігнатійович Ясюкович- перший меценат м. Кам’янського</vt:lpstr>
      <vt:lpstr>Свято-Миколаївський собор </vt:lpstr>
      <vt:lpstr>Костел Святого Миколая </vt:lpstr>
      <vt:lpstr>Народна аудиторія </vt:lpstr>
      <vt:lpstr>Інженерний клуб</vt:lpstr>
      <vt:lpstr>Заводський  Яхт Клуб</vt:lpstr>
      <vt:lpstr>Училище для дітей робітників</vt:lpstr>
      <vt:lpstr>Чоловіча гімназія </vt:lpstr>
      <vt:lpstr>Жіноча гімназія</vt:lpstr>
      <vt:lpstr>Заводська лікарня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ДВПУ</dc:creator>
  <cp:lastModifiedBy>ДВПУ</cp:lastModifiedBy>
  <cp:revision>28</cp:revision>
  <dcterms:created xsi:type="dcterms:W3CDTF">2021-03-27T08:55:27Z</dcterms:created>
  <dcterms:modified xsi:type="dcterms:W3CDTF">2021-03-28T13:50:32Z</dcterms:modified>
</cp:coreProperties>
</file>