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07" r:id="rId2"/>
    <p:sldId id="314" r:id="rId3"/>
    <p:sldId id="315" r:id="rId4"/>
    <p:sldId id="323" r:id="rId5"/>
    <p:sldId id="261" r:id="rId6"/>
    <p:sldId id="285" r:id="rId7"/>
    <p:sldId id="324" r:id="rId8"/>
    <p:sldId id="327" r:id="rId9"/>
    <p:sldId id="328" r:id="rId10"/>
    <p:sldId id="264" r:id="rId11"/>
    <p:sldId id="273" r:id="rId12"/>
    <p:sldId id="306" r:id="rId13"/>
    <p:sldId id="309" r:id="rId14"/>
    <p:sldId id="329" r:id="rId15"/>
    <p:sldId id="33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CB4"/>
    <a:srgbClr val="009999"/>
    <a:srgbClr val="339933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266" autoAdjust="0"/>
    <p:restoredTop sz="94660"/>
  </p:normalViewPr>
  <p:slideViewPr>
    <p:cSldViewPr snapToGrid="0">
      <p:cViewPr>
        <p:scale>
          <a:sx n="78" d="100"/>
          <a:sy n="78" d="100"/>
        </p:scale>
        <p:origin x="12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1D6C84-1F26-4DC1-87CA-2B63F189471A}" type="datetimeFigureOut">
              <a:rPr lang="ru-RU" smtClean="0"/>
              <a:t>25.04.2021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2B4505-F058-4E16-B22B-33B85EF83F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7184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2B4505-F058-4E16-B22B-33B85EF83F0B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0845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4C2A2-B993-4A0A-8586-ADC8754251C7}" type="datetimeFigureOut">
              <a:rPr lang="ru-RU" smtClean="0"/>
              <a:t>25.04.2021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7BDD-140D-46E4-9CD7-459909F50F5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1974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4C2A2-B993-4A0A-8586-ADC8754251C7}" type="datetimeFigureOut">
              <a:rPr lang="ru-RU" smtClean="0"/>
              <a:t>25.04.2021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7BDD-140D-46E4-9CD7-459909F50F5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7673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4C2A2-B993-4A0A-8586-ADC8754251C7}" type="datetimeFigureOut">
              <a:rPr lang="ru-RU" smtClean="0"/>
              <a:t>25.04.2021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7BDD-140D-46E4-9CD7-459909F50F5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3043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4C2A2-B993-4A0A-8586-ADC8754251C7}" type="datetimeFigureOut">
              <a:rPr lang="ru-RU" smtClean="0"/>
              <a:t>25.04.2021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7BDD-140D-46E4-9CD7-459909F50F5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0366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4C2A2-B993-4A0A-8586-ADC8754251C7}" type="datetimeFigureOut">
              <a:rPr lang="ru-RU" smtClean="0"/>
              <a:t>25.04.2021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7BDD-140D-46E4-9CD7-459909F50F5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4511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4C2A2-B993-4A0A-8586-ADC8754251C7}" type="datetimeFigureOut">
              <a:rPr lang="ru-RU" smtClean="0"/>
              <a:t>25.04.2021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7BDD-140D-46E4-9CD7-459909F50F5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2258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4C2A2-B993-4A0A-8586-ADC8754251C7}" type="datetimeFigureOut">
              <a:rPr lang="ru-RU" smtClean="0"/>
              <a:t>25.04.2021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7BDD-140D-46E4-9CD7-459909F50F5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5227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4C2A2-B993-4A0A-8586-ADC8754251C7}" type="datetimeFigureOut">
              <a:rPr lang="ru-RU" smtClean="0"/>
              <a:t>25.04.2021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7BDD-140D-46E4-9CD7-459909F50F5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1567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4C2A2-B993-4A0A-8586-ADC8754251C7}" type="datetimeFigureOut">
              <a:rPr lang="ru-RU" smtClean="0"/>
              <a:t>25.04.2021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7BDD-140D-46E4-9CD7-459909F50F5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5404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4C2A2-B993-4A0A-8586-ADC8754251C7}" type="datetimeFigureOut">
              <a:rPr lang="ru-RU" smtClean="0"/>
              <a:t>25.04.2021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7BDD-140D-46E4-9CD7-459909F50F5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2666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4C2A2-B993-4A0A-8586-ADC8754251C7}" type="datetimeFigureOut">
              <a:rPr lang="ru-RU" smtClean="0"/>
              <a:t>25.04.2021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7BDD-140D-46E4-9CD7-459909F50F5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345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4C2A2-B993-4A0A-8586-ADC8754251C7}" type="datetimeFigureOut">
              <a:rPr lang="ru-RU" smtClean="0"/>
              <a:t>25.04.2021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D7BDD-140D-46E4-9CD7-459909F50F5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7919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package" Target="../embeddings/Microsoft_Word_Document1.docx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microsoft.com/office/2007/relationships/hdphoto" Target="../media/hdphoto7.wdp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microsoft.com/office/2007/relationships/hdphoto" Target="../media/hdphoto8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9.wdp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microsoft.com/office/2007/relationships/hdphoto" Target="../media/hdphoto12.wdp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glibrary.mk.ua/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97%D0%B0%D1%81%D0%BB%D1%83%D0%B6%D0%B5%D0%BD%D0%B8%D0%B9_%D0%B4%D1%96%D1%8F%D1%87_%D0%BC%D0%B8%D1%81%D1%82%D0%B5%D1%86%D1%82%D0%B2_%D0%A3%D0%BA%D1%80%D0%B0%D1%97%D0%BD%D0%B8" TargetMode="External"/><Relationship Id="rId5" Type="http://schemas.openxmlformats.org/officeDocument/2006/relationships/hyperlink" Target="http://bazar.nikolaev.ua/" TargetMode="External"/><Relationship Id="rId4" Type="http://schemas.openxmlformats.org/officeDocument/2006/relationships/hyperlink" Target="http://eparhia.mk.u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9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7493" y="881168"/>
            <a:ext cx="11537149" cy="2764075"/>
          </a:xfrm>
          <a:solidFill>
            <a:schemeClr val="accent5">
              <a:lumMod val="20000"/>
              <a:lumOff val="80000"/>
            </a:schemeClr>
          </a:solidFill>
          <a:effectLst>
            <a:softEdge rad="127000"/>
          </a:effectLst>
        </p:spPr>
        <p:txBody>
          <a:bodyPr>
            <a:normAutofit fontScale="90000"/>
          </a:bodyPr>
          <a:lstStyle/>
          <a:p>
            <a:br>
              <a:rPr lang="uk-UA" sz="4000" b="1" i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br>
              <a:rPr lang="uk-UA" sz="4000" b="1" i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br>
              <a:rPr lang="uk-UA" sz="4000" b="1" i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br>
              <a:rPr lang="uk-UA" sz="4000" b="1" i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br>
              <a:rPr lang="uk-UA" sz="4000" b="1" i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uk-UA" sz="4000" b="1" i="1" dirty="0">
                <a:solidFill>
                  <a:srgbClr val="0070C0"/>
                </a:solidFill>
                <a:latin typeface="Arial Black" panose="020B0A04020102020204" pitchFamily="34" charset="0"/>
              </a:rPr>
              <a:t>«Твоє ім'я над нашим містом сяє»</a:t>
            </a:r>
            <a:br>
              <a:rPr lang="uk-UA" sz="4000" b="1" i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uk-UA" sz="4000" b="1" i="1" dirty="0">
                <a:solidFill>
                  <a:srgbClr val="0070C0"/>
                </a:solidFill>
                <a:latin typeface="Arial Black" panose="020B0A04020102020204" pitchFamily="34" charset="0"/>
              </a:rPr>
              <a:t>Пам'ятки культури Миколаєва, пов'язані з іменем його святого покровителя </a:t>
            </a:r>
            <a:br>
              <a:rPr lang="uk-UA" sz="4000" b="1" i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br>
              <a:rPr lang="uk-UA" sz="4400" b="1" i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uk-UA" sz="4400" b="1" i="1" dirty="0">
                <a:solidFill>
                  <a:srgbClr val="0070C0"/>
                </a:solidFill>
                <a:latin typeface="Arial Black" panose="020B0A04020102020204" pitchFamily="34" charset="0"/>
              </a:rPr>
              <a:t>  </a:t>
            </a:r>
            <a:br>
              <a:rPr lang="uk-UA" sz="5400" b="1" i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uk-UA" sz="5400" b="1" i="1" dirty="0">
                <a:solidFill>
                  <a:srgbClr val="0070C0"/>
                </a:solidFill>
                <a:latin typeface="Arial Black" panose="020B0A04020102020204" pitchFamily="34" charset="0"/>
              </a:rPr>
              <a:t>                       </a:t>
            </a:r>
            <a:endParaRPr lang="ru-RU" sz="5400" b="1" i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1107E5-EE41-4745-A4C1-2B76E15415E0}"/>
              </a:ext>
            </a:extLst>
          </p:cNvPr>
          <p:cNvSpPr txBox="1"/>
          <p:nvPr/>
        </p:nvSpPr>
        <p:spPr>
          <a:xfrm>
            <a:off x="234986" y="2263205"/>
            <a:ext cx="6783859" cy="30469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Проєкт гуртка «Історичне краєзнавство» </a:t>
            </a:r>
          </a:p>
          <a:p>
            <a:pPr algn="ctr"/>
            <a:r>
              <a:rPr lang="ru-RU" sz="24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Будинку дитячої та юнацької творчості Заводського району м. Миколаєва</a:t>
            </a:r>
          </a:p>
          <a:p>
            <a:pPr algn="ctr"/>
            <a:endParaRPr lang="ru-RU" sz="24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24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Керівник: Луньова Надія Вікторівна, </a:t>
            </a:r>
          </a:p>
          <a:p>
            <a:pPr algn="ctr"/>
            <a:r>
              <a:rPr lang="ru-RU" sz="24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керівник краєзнавчих гуртків </a:t>
            </a:r>
          </a:p>
          <a:p>
            <a:pPr algn="ctr"/>
            <a:r>
              <a:rPr lang="ru-RU" sz="24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Будинку дитячої та юнацької творчості Заводського району м. Миколаєва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B5B9C01-A038-4D1D-9A73-ED68B2A6A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2369" y="1867283"/>
            <a:ext cx="5809631" cy="483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75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4000">
        <p14:reveal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1">
              <a:lumMod val="6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A9E8DD-6E6F-4342-9578-1BEAC9F7E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37" y="344791"/>
            <a:ext cx="11523944" cy="2420525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dirty="0"/>
              <a:t>                                             </a:t>
            </a:r>
            <a:r>
              <a:rPr lang="uk-UA" sz="2800" b="1" dirty="0">
                <a:solidFill>
                  <a:srgbClr val="002060"/>
                </a:solidFill>
              </a:rPr>
              <a:t>                   Мета: </a:t>
            </a:r>
            <a:br>
              <a:rPr lang="uk-UA" sz="2800" b="1" dirty="0">
                <a:solidFill>
                  <a:srgbClr val="002060"/>
                </a:solidFill>
              </a:rPr>
            </a:br>
            <a:r>
              <a:rPr lang="uk-UA" sz="2800" b="1" dirty="0">
                <a:solidFill>
                  <a:srgbClr val="002060"/>
                </a:solidFill>
              </a:rPr>
              <a:t>дослідити історію створення та художні особливості пам’яток культури,     пов’язаних з іменем святого покровителя Миколаєва;</a:t>
            </a:r>
            <a:br>
              <a:rPr lang="uk-UA" sz="2800" b="1" dirty="0">
                <a:solidFill>
                  <a:srgbClr val="002060"/>
                </a:solidFill>
              </a:rPr>
            </a:br>
            <a:r>
              <a:rPr lang="uk-UA" sz="2800" b="1" dirty="0">
                <a:solidFill>
                  <a:srgbClr val="002060"/>
                </a:solidFill>
              </a:rPr>
              <a:t>показати внесок миколаївських митців у створення об’єктів культури; </a:t>
            </a:r>
            <a:br>
              <a:rPr lang="uk-UA" sz="2800" b="1" dirty="0">
                <a:solidFill>
                  <a:srgbClr val="002060"/>
                </a:solidFill>
              </a:rPr>
            </a:br>
            <a:r>
              <a:rPr lang="uk-UA" sz="2800" b="1" dirty="0">
                <a:solidFill>
                  <a:srgbClr val="002060"/>
                </a:solidFill>
              </a:rPr>
              <a:t>пригорнути увагу до збереження культурної та історичної спадщини.</a:t>
            </a:r>
            <a:br>
              <a:rPr lang="uk-UA" sz="2800" dirty="0"/>
            </a:br>
            <a:r>
              <a:rPr lang="uk-UA" sz="2800" dirty="0"/>
              <a:t>          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810838-B7B6-4967-B689-F2C132392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0938" y="3004389"/>
            <a:ext cx="11523943" cy="310798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uk-UA" sz="2800" dirty="0">
                <a:solidFill>
                  <a:srgbClr val="002060"/>
                </a:solidFill>
              </a:rPr>
              <a:t>     Завдання:  </a:t>
            </a:r>
            <a:br>
              <a:rPr lang="uk-UA" dirty="0">
                <a:solidFill>
                  <a:srgbClr val="002060"/>
                </a:solidFill>
              </a:rPr>
            </a:br>
            <a:r>
              <a:rPr lang="uk-UA" dirty="0">
                <a:solidFill>
                  <a:srgbClr val="002060"/>
                </a:solidFill>
              </a:rPr>
              <a:t>   • вивчення джерельної бази; </a:t>
            </a:r>
            <a:br>
              <a:rPr lang="uk-UA" dirty="0">
                <a:solidFill>
                  <a:srgbClr val="002060"/>
                </a:solidFill>
              </a:rPr>
            </a:br>
            <a:r>
              <a:rPr lang="uk-UA" dirty="0">
                <a:solidFill>
                  <a:srgbClr val="002060"/>
                </a:solidFill>
              </a:rPr>
              <a:t>   • визначення екскурсійних локацій; </a:t>
            </a:r>
            <a:br>
              <a:rPr lang="uk-UA" dirty="0">
                <a:solidFill>
                  <a:srgbClr val="002060"/>
                </a:solidFill>
              </a:rPr>
            </a:br>
            <a:r>
              <a:rPr lang="uk-UA" dirty="0">
                <a:solidFill>
                  <a:srgbClr val="002060"/>
                </a:solidFill>
              </a:rPr>
              <a:t>   • відвідування культурних пам’яток;    </a:t>
            </a:r>
            <a:br>
              <a:rPr lang="uk-UA" dirty="0">
                <a:solidFill>
                  <a:srgbClr val="002060"/>
                </a:solidFill>
              </a:rPr>
            </a:br>
            <a:r>
              <a:rPr lang="uk-UA" dirty="0">
                <a:solidFill>
                  <a:srgbClr val="002060"/>
                </a:solidFill>
              </a:rPr>
              <a:t>   • дослідження особливостей архітектури та художнього оформлення;</a:t>
            </a:r>
            <a:br>
              <a:rPr lang="uk-UA" dirty="0">
                <a:solidFill>
                  <a:srgbClr val="002060"/>
                </a:solidFill>
              </a:rPr>
            </a:br>
            <a:r>
              <a:rPr lang="uk-UA" dirty="0">
                <a:solidFill>
                  <a:srgbClr val="002060"/>
                </a:solidFill>
              </a:rPr>
              <a:t>   • опитування учасників створення пам’ятника святому Миколаю;</a:t>
            </a:r>
            <a:br>
              <a:rPr lang="uk-UA" dirty="0">
                <a:solidFill>
                  <a:srgbClr val="002060"/>
                </a:solidFill>
              </a:rPr>
            </a:br>
            <a:r>
              <a:rPr lang="uk-UA" dirty="0">
                <a:solidFill>
                  <a:srgbClr val="002060"/>
                </a:solidFill>
              </a:rPr>
              <a:t>   • складання екскурсійного маршруту з урахуванням логістичних особливостей та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dirty="0">
                <a:solidFill>
                  <a:srgbClr val="002060"/>
                </a:solidFill>
              </a:rPr>
              <a:t>             хронології </a:t>
            </a:r>
          </a:p>
        </p:txBody>
      </p:sp>
    </p:spTree>
    <p:extLst>
      <p:ext uri="{BB962C8B-B14F-4D97-AF65-F5344CB8AC3E}">
        <p14:creationId xmlns:p14="http://schemas.microsoft.com/office/powerpoint/2010/main" val="3251739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UpDiag">
          <a:fgClr>
            <a:schemeClr val="bg1">
              <a:lumMod val="8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772CF4E-495E-494D-BDB0-008C9F7042DA}"/>
              </a:ext>
            </a:extLst>
          </p:cNvPr>
          <p:cNvSpPr/>
          <p:nvPr/>
        </p:nvSpPr>
        <p:spPr>
          <a:xfrm>
            <a:off x="2339954" y="203973"/>
            <a:ext cx="741958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Екскурсійний маршрут  </a:t>
            </a:r>
          </a:p>
          <a:p>
            <a:r>
              <a:rPr lang="uk-UA" sz="2400" b="1" dirty="0">
                <a:solidFill>
                  <a:srgbClr val="002060"/>
                </a:solidFill>
              </a:rPr>
              <a:t> 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E3135FFC-9967-4574-A69C-EB7D735592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5438595"/>
              </p:ext>
            </p:extLst>
          </p:nvPr>
        </p:nvGraphicFramePr>
        <p:xfrm>
          <a:off x="91856" y="947791"/>
          <a:ext cx="7634288" cy="541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Document" r:id="rId3" imgW="9986750" imgH="7089661" progId="Word.Document.12">
                  <p:embed/>
                </p:oleObj>
              </mc:Choice>
              <mc:Fallback>
                <p:oleObj name="Document" r:id="rId3" imgW="9986750" imgH="708966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856" y="947791"/>
                        <a:ext cx="7634288" cy="541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C878680-A11D-49F3-97FB-21DD2E43E2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964562"/>
              </p:ext>
            </p:extLst>
          </p:nvPr>
        </p:nvGraphicFramePr>
        <p:xfrm>
          <a:off x="6379577" y="947791"/>
          <a:ext cx="5720566" cy="40531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Document" r:id="rId5" imgW="9253325" imgH="6556379" progId="Word.Document.12">
                  <p:embed/>
                </p:oleObj>
              </mc:Choice>
              <mc:Fallback>
                <p:oleObj name="Document" r:id="rId5" imgW="9253325" imgH="655637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79577" y="947791"/>
                        <a:ext cx="5720566" cy="40531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8204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8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955" y="1194911"/>
            <a:ext cx="8540090" cy="480380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11211" y="0"/>
            <a:ext cx="902044" cy="56938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 w="0"/>
                <a:solidFill>
                  <a:srgbClr val="54302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dirty="0">
              <a:ln w="0"/>
              <a:solidFill>
                <a:srgbClr val="54302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 w="0"/>
              <a:solidFill>
                <a:srgbClr val="54302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dirty="0">
              <a:ln w="0"/>
              <a:solidFill>
                <a:srgbClr val="54302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 w="0"/>
              <a:solidFill>
                <a:srgbClr val="54302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dirty="0">
              <a:ln w="0"/>
              <a:solidFill>
                <a:srgbClr val="54302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 w="0"/>
              <a:solidFill>
                <a:srgbClr val="54302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dirty="0">
              <a:ln w="0"/>
              <a:solidFill>
                <a:srgbClr val="54302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 w="0"/>
              <a:solidFill>
                <a:srgbClr val="54302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dirty="0">
              <a:ln w="0"/>
              <a:solidFill>
                <a:srgbClr val="54302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 w="0"/>
              <a:solidFill>
                <a:srgbClr val="54302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dirty="0">
              <a:ln w="0"/>
              <a:solidFill>
                <a:srgbClr val="54302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 w="0"/>
              <a:solidFill>
                <a:srgbClr val="54302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 w="0"/>
                <a:solidFill>
                  <a:srgbClr val="54302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2400" b="0" i="0" u="none" strike="noStrike" kern="1200" cap="none" spc="0" normalizeH="0" baseline="0" noProof="0" dirty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A03B647-D24F-43B3-AB8F-9883AD666E4C}"/>
              </a:ext>
            </a:extLst>
          </p:cNvPr>
          <p:cNvSpPr/>
          <p:nvPr/>
        </p:nvSpPr>
        <p:spPr>
          <a:xfrm>
            <a:off x="0" y="5693866"/>
            <a:ext cx="120807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n w="0"/>
                <a:solidFill>
                  <a:srgbClr val="54302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Знаходилася в центрі кварталу між вулицями Потьомкінською та Шевченка, </a:t>
            </a:r>
          </a:p>
          <a:p>
            <a:pPr algn="ctr"/>
            <a:r>
              <a:rPr lang="ru-RU" sz="2400" dirty="0">
                <a:ln w="0"/>
                <a:solidFill>
                  <a:srgbClr val="54302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Пушкінською та Наваринською. Зображення не зберіглося </a:t>
            </a:r>
            <a:endParaRPr lang="uk-UA" sz="24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7C92F7D-EF75-4A20-B10A-B830636FE6E7}"/>
              </a:ext>
            </a:extLst>
          </p:cNvPr>
          <p:cNvSpPr/>
          <p:nvPr/>
        </p:nvSpPr>
        <p:spPr>
          <a:xfrm>
            <a:off x="111211" y="240804"/>
            <a:ext cx="1208078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i="1" dirty="0">
                <a:ln w="0"/>
                <a:solidFill>
                  <a:srgbClr val="54302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Пункт 1.  </a:t>
            </a:r>
          </a:p>
          <a:p>
            <a:pPr lvl="0"/>
            <a:r>
              <a:rPr lang="ru-RU" sz="2800" b="1" dirty="0">
                <a:ln w="0"/>
                <a:solidFill>
                  <a:srgbClr val="54302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Перша церква в Миколаєві  на честь Миколи Чудотворця освячена в 1790 р.</a:t>
            </a:r>
          </a:p>
        </p:txBody>
      </p:sp>
    </p:spTree>
    <p:extLst>
      <p:ext uri="{BB962C8B-B14F-4D97-AF65-F5344CB8AC3E}">
        <p14:creationId xmlns:p14="http://schemas.microsoft.com/office/powerpoint/2010/main" val="3144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:randomBar dir="vert"/>
      </p:transition>
    </mc:Choice>
    <mc:Fallback xmlns=""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4884" y="134631"/>
            <a:ext cx="4996463" cy="6588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C8DA5C-E5D2-4B78-8061-362E59774A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244" y="134631"/>
            <a:ext cx="4941551" cy="6588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571104" y="134631"/>
            <a:ext cx="8620896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i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Пункт 2. </a:t>
            </a:r>
            <a:r>
              <a:rPr lang="ru-RU" sz="32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Свято-Миколаївський соборний храм        – пам’ятка архітектури  ХІХ ст.</a:t>
            </a:r>
            <a:endParaRPr lang="ru-RU" sz="3200" b="1" cap="none" spc="0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375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4000">
        <p14:reveal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2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83" y="928887"/>
            <a:ext cx="7427934" cy="5618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174061" y="187282"/>
            <a:ext cx="10725665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12700"/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ru-RU" sz="3200" i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Пункт 3. </a:t>
            </a:r>
            <a:r>
              <a:rPr lang="ru-RU" sz="32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Каплиця святого Миколая над Інгулом</a:t>
            </a:r>
            <a:endParaRPr lang="ru-RU" sz="3200" b="1" cap="none" spc="0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96B8DC9-7C41-42A8-AE3A-62900891A0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6232" y="772057"/>
            <a:ext cx="4816485" cy="627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18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4000">
        <p14:reveal/>
      </p:transition>
    </mc:Choice>
    <mc:Fallback xmlns="">
      <p:transition spd="slow" advTm="4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18B46BF-872F-468E-9932-FC064AD6C75D}"/>
              </a:ext>
            </a:extLst>
          </p:cNvPr>
          <p:cNvSpPr txBox="1"/>
          <p:nvPr/>
        </p:nvSpPr>
        <p:spPr>
          <a:xfrm>
            <a:off x="226542" y="5556668"/>
            <a:ext cx="5960076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Архітектор О. Домарацький.    </a:t>
            </a:r>
          </a:p>
          <a:p>
            <a:pPr algn="ctr"/>
            <a:r>
              <a:rPr lang="ru-RU" sz="2000" b="1" dirty="0"/>
              <a:t>Автор мозаїки та вітражів - художник В. Щедров</a:t>
            </a:r>
            <a:endParaRPr lang="uk-UA" sz="2000" b="1" dirty="0"/>
          </a:p>
        </p:txBody>
      </p:sp>
      <p:pic>
        <p:nvPicPr>
          <p:cNvPr id="6" name="Рисунок 5" descr="C:\Users\777\Desktop\конференция\фото\DSC04706.JPG">
            <a:extLst>
              <a:ext uri="{FF2B5EF4-FFF2-40B4-BE49-F238E27FC236}">
                <a16:creationId xmlns:a16="http://schemas.microsoft.com/office/drawing/2014/main" id="{810E6C82-D010-4E93-AFC8-92B87C95E92E}"/>
              </a:ext>
            </a:extLst>
          </p:cNvPr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16" t="632" r="16615" b="42819"/>
          <a:stretch/>
        </p:blipFill>
        <p:spPr bwMode="auto">
          <a:xfrm>
            <a:off x="226542" y="593446"/>
            <a:ext cx="6174258" cy="4963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50A966-7236-4385-94B6-26A7FE0E7E0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062"/>
          <a:stretch/>
        </p:blipFill>
        <p:spPr>
          <a:xfrm>
            <a:off x="6670598" y="234966"/>
            <a:ext cx="4338601" cy="6388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7D902B0-B02E-4C0A-898D-208A8641BDEB}"/>
              </a:ext>
            </a:extLst>
          </p:cNvPr>
          <p:cNvSpPr txBox="1"/>
          <p:nvPr/>
        </p:nvSpPr>
        <p:spPr>
          <a:xfrm>
            <a:off x="9032108" y="234966"/>
            <a:ext cx="3159892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2000" b="1" dirty="0"/>
              <a:t>Розпис та ікони виконано художниками Віктором та Галиною Семерньовими</a:t>
            </a:r>
          </a:p>
        </p:txBody>
      </p:sp>
    </p:spTree>
    <p:extLst>
      <p:ext uri="{BB962C8B-B14F-4D97-AF65-F5344CB8AC3E}">
        <p14:creationId xmlns:p14="http://schemas.microsoft.com/office/powerpoint/2010/main" val="128669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r="17531"/>
          <a:stretch/>
        </p:blipFill>
        <p:spPr>
          <a:xfrm>
            <a:off x="211203" y="661220"/>
            <a:ext cx="4595575" cy="6196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C56C430-67B4-4E8F-8892-2E24BC57FC36}"/>
              </a:ext>
            </a:extLst>
          </p:cNvPr>
          <p:cNvSpPr/>
          <p:nvPr/>
        </p:nvSpPr>
        <p:spPr>
          <a:xfrm>
            <a:off x="211203" y="133015"/>
            <a:ext cx="11881372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ru-RU" sz="3200" i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Пункт 4.  </a:t>
            </a:r>
            <a:r>
              <a:rPr lang="ru-RU" sz="32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Пам’ятник Святителю Миколаю -  символ нашого міста</a:t>
            </a:r>
            <a:endParaRPr lang="ru-RU" sz="3200" b="1" cap="none" spc="0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1249AF-E63B-4E68-BFB0-48D4FFD8C1F8}"/>
              </a:ext>
            </a:extLst>
          </p:cNvPr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3497"/>
          <a:stretch/>
        </p:blipFill>
        <p:spPr bwMode="auto">
          <a:xfrm>
            <a:off x="5937760" y="1088493"/>
            <a:ext cx="3938083" cy="5010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36E053-297C-4920-B5A2-489BDE5923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5971" y="4797373"/>
            <a:ext cx="3286029" cy="206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55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1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A75283C-8614-4FBF-B380-67BEE8B56B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82" y="262690"/>
            <a:ext cx="6684178" cy="3759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2DBEA9-2A08-4859-A564-30C871A7EF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7786" y="2303253"/>
            <a:ext cx="6435932" cy="45547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6F864F-247D-45AC-9AE1-E9F43A9AB3FB}"/>
              </a:ext>
            </a:extLst>
          </p:cNvPr>
          <p:cNvSpPr txBox="1"/>
          <p:nvPr/>
        </p:nvSpPr>
        <p:spPr>
          <a:xfrm>
            <a:off x="6832461" y="407773"/>
            <a:ext cx="52112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>
                <a:solidFill>
                  <a:schemeClr val="bg2">
                    <a:lumMod val="10000"/>
                  </a:schemeClr>
                </a:solidFill>
              </a:rPr>
              <a:t>Автор пам'ятника </a:t>
            </a:r>
          </a:p>
          <a:p>
            <a:pPr algn="ctr"/>
            <a:r>
              <a:rPr lang="uk-UA" sz="2800" dirty="0">
                <a:solidFill>
                  <a:schemeClr val="bg2">
                    <a:lumMod val="10000"/>
                  </a:schemeClr>
                </a:solidFill>
              </a:rPr>
              <a:t>Святителю Миколаю -   скульптор Іван Булавицькй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46EF30-2681-4DF9-B1E4-F74860AC52B0}"/>
              </a:ext>
            </a:extLst>
          </p:cNvPr>
          <p:cNvSpPr txBox="1"/>
          <p:nvPr/>
        </p:nvSpPr>
        <p:spPr>
          <a:xfrm>
            <a:off x="-1" y="4493443"/>
            <a:ext cx="66841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 </a:t>
            </a:r>
            <a:r>
              <a:rPr lang="uk-UA" sz="2000" dirty="0">
                <a:solidFill>
                  <a:schemeClr val="bg2">
                    <a:lumMod val="10000"/>
                  </a:schemeClr>
                </a:solidFill>
              </a:rPr>
              <a:t>Зустріч вихованців гуртка «Історичне краєзнавство»</a:t>
            </a:r>
          </a:p>
          <a:p>
            <a:r>
              <a:rPr lang="uk-UA" sz="2000" dirty="0">
                <a:solidFill>
                  <a:schemeClr val="bg2">
                    <a:lumMod val="10000"/>
                  </a:schemeClr>
                </a:solidFill>
              </a:rPr>
              <a:t>     БДЮТ Заводського району з І. Я. Булавицьким  </a:t>
            </a:r>
          </a:p>
        </p:txBody>
      </p:sp>
    </p:spTree>
    <p:extLst>
      <p:ext uri="{BB962C8B-B14F-4D97-AF65-F5344CB8AC3E}">
        <p14:creationId xmlns:p14="http://schemas.microsoft.com/office/powerpoint/2010/main" val="3670091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3A8E7E-7226-4421-A560-1FFD42F70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624" y="-65695"/>
            <a:ext cx="4459283" cy="70041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AE2520-2431-459A-97EB-D55D690D65A6}"/>
              </a:ext>
            </a:extLst>
          </p:cNvPr>
          <p:cNvSpPr txBox="1"/>
          <p:nvPr/>
        </p:nvSpPr>
        <p:spPr>
          <a:xfrm>
            <a:off x="7274769" y="5950168"/>
            <a:ext cx="4595686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2000" b="1" dirty="0"/>
              <a:t>Встановлення пам'ятника св. Миколаю </a:t>
            </a:r>
          </a:p>
          <a:p>
            <a:pPr algn="ctr"/>
            <a:r>
              <a:rPr lang="uk-UA" sz="2000" i="1" dirty="0"/>
              <a:t>Фото з архіву І. Булавицького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B122EDC-E8EE-4C14-8537-AE408D4DBC6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036" r="7231"/>
          <a:stretch/>
        </p:blipFill>
        <p:spPr>
          <a:xfrm rot="5400000">
            <a:off x="1042720" y="-592095"/>
            <a:ext cx="5547679" cy="6976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D53D29-C650-4AA8-8F8F-285789992482}"/>
              </a:ext>
            </a:extLst>
          </p:cNvPr>
          <p:cNvSpPr txBox="1"/>
          <p:nvPr/>
        </p:nvSpPr>
        <p:spPr>
          <a:xfrm>
            <a:off x="298644" y="5410489"/>
            <a:ext cx="6976125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Перший символичний удар по гранітній брилі зроблено Владикою Пітиримом та миколаївським міським головою </a:t>
            </a:r>
          </a:p>
          <a:p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В. Д. Чайкою. </a:t>
            </a:r>
          </a:p>
          <a:p>
            <a:r>
              <a:rPr lang="ru-RU" sz="2000" i="1" dirty="0">
                <a:solidFill>
                  <a:schemeClr val="bg2">
                    <a:lumMod val="25000"/>
                  </a:schemeClr>
                </a:solidFill>
              </a:rPr>
              <a:t>Фото з архіву Відділу охорони культурної спадщини </a:t>
            </a:r>
          </a:p>
        </p:txBody>
      </p:sp>
    </p:spTree>
    <p:extLst>
      <p:ext uri="{BB962C8B-B14F-4D97-AF65-F5344CB8AC3E}">
        <p14:creationId xmlns:p14="http://schemas.microsoft.com/office/powerpoint/2010/main" val="269519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accent1">
                <a:lumMod val="5000"/>
                <a:lumOff val="9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37111" y="1501789"/>
            <a:ext cx="54384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5416" y="128985"/>
            <a:ext cx="118506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0070C0"/>
                </a:solidFill>
              </a:rPr>
              <a:t>Пункт 5. </a:t>
            </a:r>
            <a:r>
              <a:rPr lang="ru-RU" sz="2800" b="1" dirty="0">
                <a:solidFill>
                  <a:srgbClr val="0070C0"/>
                </a:solidFill>
              </a:rPr>
              <a:t>Храм Миколи Чудотворця  - оберіг Миколаєва.</a:t>
            </a:r>
          </a:p>
          <a:p>
            <a:pPr algn="ctr"/>
            <a:r>
              <a:rPr lang="ru-RU" sz="2800" b="1" dirty="0">
                <a:solidFill>
                  <a:srgbClr val="0070C0"/>
                </a:solidFill>
              </a:rPr>
              <a:t>Архітектор А. Григоренко. Головний художник В. Щедров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C5B4B1E-FDC2-4387-94DF-90CD13F0EBC8}"/>
              </a:ext>
            </a:extLst>
          </p:cNvPr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68" r="9187"/>
          <a:stretch/>
        </p:blipFill>
        <p:spPr>
          <a:xfrm>
            <a:off x="135416" y="1218459"/>
            <a:ext cx="6654380" cy="5214551"/>
          </a:xfrm>
          <a:prstGeom prst="rect">
            <a:avLst/>
          </a:prstGeom>
          <a:effectLst/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9BB74E-7EBC-49E4-9946-D46C367324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7531" y="682258"/>
            <a:ext cx="4754506" cy="604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73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20" y="222419"/>
            <a:ext cx="7026756" cy="47079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4927" y="94997"/>
            <a:ext cx="3633531" cy="68707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C12ED02-0C97-4543-B985-15490ACE0611}"/>
              </a:ext>
            </a:extLst>
          </p:cNvPr>
          <p:cNvSpPr txBox="1"/>
          <p:nvPr/>
        </p:nvSpPr>
        <p:spPr>
          <a:xfrm>
            <a:off x="1076920" y="5078627"/>
            <a:ext cx="7115610" cy="1323439"/>
          </a:xfrm>
          <a:prstGeom prst="rect">
            <a:avLst/>
          </a:prstGeom>
          <a:gradFill flip="none" rotWithShape="1">
            <a:gsLst>
              <a:gs pos="98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t="100000" r="100000"/>
            </a:path>
            <a:tileRect l="-100000" b="-100000"/>
          </a:gradFill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Купол храму покрито пластинами із напиленням нітриту титану («синій златоцвіт»). Під куполом із чотирьох боків встановлено скульптури Архангелів із полімер бетону. </a:t>
            </a: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Висота кожної скульптури – 1м 80 см, вага – 450 кг </a:t>
            </a:r>
            <a:endParaRPr lang="uk-UA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51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4000">
        <p14:reveal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056CE5-7320-4089-BA54-7363275AE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9232" y="0"/>
            <a:ext cx="4869418" cy="51898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35CE43-AB99-482E-9F40-72B8F5E2D74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-464"/>
          <a:stretch/>
        </p:blipFill>
        <p:spPr>
          <a:xfrm>
            <a:off x="172996" y="62748"/>
            <a:ext cx="6357368" cy="4239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9B993A-7EE9-44A7-8CA8-E5ACD16939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449" y="3536160"/>
            <a:ext cx="3624785" cy="9490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EBFA41-BC95-4F89-8DDB-6DD241AC0B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6073" y="2900219"/>
            <a:ext cx="5091815" cy="39577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081E95-4AC4-4364-853B-2DFE64FDDA84}"/>
              </a:ext>
            </a:extLst>
          </p:cNvPr>
          <p:cNvSpPr txBox="1"/>
          <p:nvPr/>
        </p:nvSpPr>
        <p:spPr>
          <a:xfrm>
            <a:off x="2317205" y="6050574"/>
            <a:ext cx="3305119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rgbClr val="C00000"/>
                </a:solidFill>
              </a:rPr>
              <a:t>Вітраж Святий Миколай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AED67E-3851-4AB4-8801-4BE07F5F995D}"/>
              </a:ext>
            </a:extLst>
          </p:cNvPr>
          <p:cNvSpPr txBox="1"/>
          <p:nvPr/>
        </p:nvSpPr>
        <p:spPr>
          <a:xfrm>
            <a:off x="8349049" y="4957967"/>
            <a:ext cx="3669956" cy="132343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C00000"/>
                </a:solidFill>
              </a:rPr>
              <a:t>Вхід до храму через різьблені дубові двері. Над ними надпис: «Радуйся, плавающий посреди пучин добрий кормчий»</a:t>
            </a:r>
            <a:endParaRPr lang="uk-UA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72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split orient="vert"/>
      </p:transition>
    </mc:Choice>
    <mc:Fallback xmlns="">
      <p:transition spd="slow" advTm="3000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1766F7-FA97-4EC2-9D97-B8E86574E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4626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solidFill>
                  <a:schemeClr val="tx2">
                    <a:lumMod val="50000"/>
                  </a:schemeClr>
                </a:solidFill>
              </a:rPr>
              <a:t>ВИСНОВКИ: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6AAD6C-9F71-45AE-AE96-8C5A7D300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141" y="1099752"/>
            <a:ext cx="10665941" cy="4880919"/>
          </a:xfrm>
          <a:ln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100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endParaRPr lang="uk-UA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uk-UA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результаті дослідження було систематизовано матеріал з історії створення пам'яток культури Миколаєва, пов'язаних з іменем його святого покровителя. </a:t>
            </a:r>
          </a:p>
          <a:p>
            <a:r>
              <a:rPr lang="uk-UA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Зроблено опис художніх особливостей  пам'яток культури</a:t>
            </a:r>
          </a:p>
          <a:p>
            <a:r>
              <a:rPr lang="uk-UA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Записано маловідомі факти з історії створення пам'ятника Святителю Миколаю, які раніше не публікувалися</a:t>
            </a:r>
          </a:p>
          <a:p>
            <a:r>
              <a:rPr lang="uk-UA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Створено екскурсійний маршрут «Твоє ім'я над нашим містом сяє»</a:t>
            </a:r>
          </a:p>
          <a:p>
            <a:r>
              <a:rPr lang="uk-UA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Створено і розміщено в соціальних мережах віртуальну екскурсію</a:t>
            </a:r>
          </a:p>
          <a:p>
            <a:r>
              <a:rPr lang="uk-UA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Проєкт презентовано на учнівських конференціях</a:t>
            </a:r>
          </a:p>
          <a:p>
            <a:r>
              <a:rPr lang="uk-UA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Матеріали дослідження опубліковано в газеті «Творчий експрес» Будинку дитячої та юнацької творчості Заводського району м.  Миколаєва та газеті «Країна творчості» Обласного будинку художньої творчості </a:t>
            </a:r>
          </a:p>
        </p:txBody>
      </p:sp>
    </p:spTree>
    <p:extLst>
      <p:ext uri="{BB962C8B-B14F-4D97-AF65-F5344CB8AC3E}">
        <p14:creationId xmlns:p14="http://schemas.microsoft.com/office/powerpoint/2010/main" val="2784139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EC32E1-5782-4E56-87F3-992DD781E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5275" y="117991"/>
            <a:ext cx="8501449" cy="635772"/>
          </a:xfrm>
        </p:spPr>
        <p:txBody>
          <a:bodyPr>
            <a:normAutofit/>
          </a:bodyPr>
          <a:lstStyle/>
          <a:p>
            <a:pPr algn="ctr"/>
            <a:r>
              <a:rPr lang="uk-UA" sz="2000" b="1" dirty="0"/>
              <a:t>Список літератури та джерел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7F40A4-CD98-43AC-AA3F-8688AE18B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411" y="635772"/>
            <a:ext cx="11306431" cy="6104237"/>
          </a:xfrm>
          <a:blipFill>
            <a:blip r:embed="rId2"/>
            <a:tile tx="0" ty="0" sx="100000" sy="100000" flip="none" algn="tl"/>
          </a:blip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>
            <a:normAutofit fontScale="25000" lnSpcReduction="20000"/>
          </a:bodyPr>
          <a:lstStyle/>
          <a:p>
            <a:pPr marL="0" lvl="0" indent="0">
              <a:buNone/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Крючков Ю.С.  История Николаева от основания до наших дней –  Николаев:  Возможности Киммерии, 2006.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- 256 с.</a:t>
            </a:r>
            <a:endParaRPr lang="uk-UA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Крючков Ю. С. Архитектура Старого Николаева – Николаев: 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«Возможности Киммерии», </a:t>
            </a:r>
            <a:r>
              <a:rPr lang="ru-RU" sz="5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2008.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240 с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marL="0" lvl="0" indent="0">
              <a:buNone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Кисаров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И. В. Святой Николай Чудотворец: факты, предания современность. –</a:t>
            </a:r>
            <a:r>
              <a:rPr lang="uk-UA" sz="5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Николаев: Издательство Ирин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 Гудым,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2012. – 386 с.</a:t>
            </a:r>
          </a:p>
          <a:p>
            <a:pPr marL="0" lvl="0" indent="0">
              <a:buNone/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Заковоротний Д. И. Храмы Николаева. – Николаев, 2001. – 55 с. </a:t>
            </a:r>
          </a:p>
          <a:p>
            <a:pPr marL="0" lvl="0" indent="0">
              <a:buNone/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 Кухар-</a:t>
            </a:r>
            <a:r>
              <a:rPr lang="uk-UA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Онишко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 А. Архитектура Николаева  конец ХVІІІ - начало ХХ веков) – Николаев: «Возможности Киммерии», 2001. – 80 с.  </a:t>
            </a:r>
          </a:p>
          <a:p>
            <a:pPr marL="0" lvl="0" indent="0">
              <a:buNone/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Релігійні організації на Миколаївщині: історія та сучасність: Науково- популярний довідник. – Миколаїв: МФ НаУКМА, 2001. – 248 с.</a:t>
            </a:r>
          </a:p>
          <a:p>
            <a:pPr marL="0" lvl="0" indent="0">
              <a:buNone/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Никола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ева А. Свято-Никольской соборной церкви – 195 лет. 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5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Рідне Прибужжя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2012. 20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грудня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Кремінь Д. Золотоверхий храм над Інгулом. </a:t>
            </a:r>
            <a:r>
              <a:rPr lang="uk-UA" sz="5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Рідне Прибужжя.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2005.  4 жовтня.</a:t>
            </a:r>
          </a:p>
          <a:p>
            <a:pPr marL="0" lvl="0" indent="0">
              <a:buNone/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Шумилова А. Кажется, будто кто-то водил за нас кистью. </a:t>
            </a:r>
            <a:r>
              <a:rPr lang="uk-UA" sz="5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Вечерний Николаев.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2011. 10 октября.</a:t>
            </a:r>
          </a:p>
          <a:p>
            <a:pPr marL="0" indent="0">
              <a:buNone/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Бабич В. Сохраним памятник святому Николаю. </a:t>
            </a:r>
            <a:r>
              <a:rPr lang="uk-UA" sz="5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Южная правда.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2019. 12 сентября.</a:t>
            </a:r>
          </a:p>
          <a:p>
            <a:pPr marL="0" indent="0" algn="ctr">
              <a:buNone/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Джерела «усної історії»:</a:t>
            </a:r>
          </a:p>
          <a:p>
            <a:pPr lvl="0"/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Спогади Іванова Віктора Якимовича (1921- 2011), старожила   м. Миколаєва – Родинний архів Іванових – Луньових. – Миколаїв, </a:t>
            </a:r>
          </a:p>
          <a:p>
            <a:pPr marL="0" indent="0">
              <a:buNone/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вул. Чкалова 16, кв.4.</a:t>
            </a:r>
          </a:p>
          <a:p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Інтерв’ю з Іваном Яковичем Булавицьким, скульптором, Заслуженим діячем мистецтв України. Миколаїв, просп. Центральний 96.  </a:t>
            </a:r>
          </a:p>
          <a:p>
            <a:pPr marL="0" indent="0" algn="ctr">
              <a:buNone/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Електронні ресурси:</a:t>
            </a:r>
          </a:p>
          <a:p>
            <a:pPr lvl="0"/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 Миколаївської обласної універсальної наукової бібліотеки </a:t>
            </a:r>
            <a:r>
              <a:rPr lang="uk-UA" sz="5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http://www.reglibrary.mk.ua/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 Миколаївської єпархії УПЦ.  </a:t>
            </a:r>
            <a:r>
              <a:rPr lang="uk-UA" sz="5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http://eparhia.mk.ua/</a:t>
            </a:r>
            <a:endParaRPr lang="uk-UA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 «Николаевский БазарЪ» </a:t>
            </a:r>
            <a:r>
              <a:rPr lang="uk-UA" sz="5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5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http://bazar.nikolaev.ua/</a:t>
            </a:r>
            <a:endParaRPr lang="uk-UA" sz="5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uk-UA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      Респонденти:</a:t>
            </a:r>
          </a:p>
          <a:p>
            <a:pPr lvl="0"/>
            <a:r>
              <a:rPr lang="uk-UA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Ірина Анатоліївна Бондаренко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Начальниця відділу охорони культурної спадщини Управління з питань культури та охорони культурної спадщини Миколаївської міської ради. </a:t>
            </a:r>
          </a:p>
          <a:p>
            <a:pPr lvl="0"/>
            <a:r>
              <a:rPr lang="uk-UA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Іван Якович Булавицький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1945 р. н., графік, живописець, скульптор. 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Заслужений діяч мистецтв Україн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Заслужений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Заслужений діяч мистецтв Україн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діяч мистецтв України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5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r>
              <a:rPr lang="uk-UA" sz="5600" dirty="0"/>
              <a:t> </a:t>
            </a:r>
          </a:p>
          <a:p>
            <a:pPr marL="0" indent="0">
              <a:buNone/>
            </a:pPr>
            <a:r>
              <a:rPr lang="uk-UA" dirty="0"/>
              <a:t> 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820902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1528</TotalTime>
  <Words>652</Words>
  <Application>Microsoft Office PowerPoint</Application>
  <PresentationFormat>Широкоэкранный</PresentationFormat>
  <Paragraphs>88</Paragraphs>
  <Slides>15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Times New Roman</vt:lpstr>
      <vt:lpstr>Wingdings</vt:lpstr>
      <vt:lpstr>Тема Office</vt:lpstr>
      <vt:lpstr>Документ Microsoft Word</vt:lpstr>
      <vt:lpstr>     «Твоє ім'я над нашим містом сяє» Пам'ятки культури Миколаєва, пов'язані з іменем його святого покровителя                             </vt:lpstr>
      <vt:lpstr>                                                                Мета:  дослідити історію створення та художні особливості пам’яток культури,     пов’язаних з іменем святого покровителя Миколаєва; показати внесок миколаївських митців у створення об’єктів культури;  пригорнути увагу до збереження культурної та історичної спадщини.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ВИСНОВКИ: </vt:lpstr>
      <vt:lpstr>Список літератури та джерел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«Твоє ім‘я      над нашим  містом сяє…»</dc:title>
  <dc:creator>777</dc:creator>
  <cp:lastModifiedBy>Лунёв Юрий Владимирович Лунёв</cp:lastModifiedBy>
  <cp:revision>237</cp:revision>
  <dcterms:created xsi:type="dcterms:W3CDTF">2016-11-12T03:37:46Z</dcterms:created>
  <dcterms:modified xsi:type="dcterms:W3CDTF">2021-04-25T22:40:28Z</dcterms:modified>
  <cp:contentStatus/>
</cp:coreProperties>
</file>