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4" r:id="rId1"/>
  </p:sldMasterIdLst>
  <p:sldIdLst>
    <p:sldId id="256" r:id="rId2"/>
    <p:sldId id="257" r:id="rId3"/>
    <p:sldId id="259" r:id="rId4"/>
    <p:sldId id="261" r:id="rId5"/>
    <p:sldId id="262" r:id="rId6"/>
    <p:sldId id="263" r:id="rId7"/>
    <p:sldId id="264" r:id="rId8"/>
    <p:sldId id="269" r:id="rId9"/>
    <p:sldId id="270" r:id="rId10"/>
    <p:sldId id="271" r:id="rId11"/>
    <p:sldId id="280" r:id="rId12"/>
    <p:sldId id="279" r:id="rId13"/>
    <p:sldId id="273" r:id="rId14"/>
    <p:sldId id="274" r:id="rId15"/>
  </p:sldIdLst>
  <p:sldSz cx="13320713" cy="7559675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2" userDrawn="1">
          <p15:clr>
            <a:srgbClr val="A4A3A4"/>
          </p15:clr>
        </p15:guide>
        <p15:guide id="2" pos="419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67" d="100"/>
          <a:sy n="67" d="100"/>
        </p:scale>
        <p:origin x="420" y="66"/>
      </p:cViewPr>
      <p:guideLst>
        <p:guide orient="horz" pos="2382"/>
        <p:guide pos="419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7555" y="755967"/>
            <a:ext cx="8741718" cy="3275860"/>
          </a:xfrm>
        </p:spPr>
        <p:txBody>
          <a:bodyPr anchor="b">
            <a:normAutofit/>
          </a:bodyPr>
          <a:lstStyle>
            <a:lvl1pPr algn="l">
              <a:defRPr sz="5244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47555" y="4237152"/>
            <a:ext cx="6993374" cy="2146574"/>
          </a:xfrm>
        </p:spPr>
        <p:txBody>
          <a:bodyPr anchor="t">
            <a:normAutofit/>
          </a:bodyPr>
          <a:lstStyle>
            <a:lvl1pPr marL="0" indent="0" algn="l">
              <a:buNone/>
              <a:defRPr sz="2294">
                <a:solidFill>
                  <a:schemeClr val="bg2">
                    <a:lumMod val="75000"/>
                  </a:schemeClr>
                </a:solidFill>
              </a:defRPr>
            </a:lvl1pPr>
            <a:lvl2pPr marL="499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990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986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981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976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97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967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962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2A343-1603-4F0B-8B0D-AE7D74A1A881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BF6DF-6F40-478B-A11D-A9FB0CE4FBB2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989746" y="9334"/>
            <a:ext cx="4162723" cy="419981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673654" y="100912"/>
            <a:ext cx="6643591" cy="670279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905704" y="251989"/>
            <a:ext cx="5411540" cy="545976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8014976" y="35581"/>
            <a:ext cx="5302270" cy="5349522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8571742" y="671973"/>
            <a:ext cx="4745503" cy="4787793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72189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49290" y="587975"/>
            <a:ext cx="11820398" cy="3443852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748"/>
            </a:lvl1pPr>
            <a:lvl2pPr marL="499537" indent="0">
              <a:buNone/>
              <a:defRPr sz="1748"/>
            </a:lvl2pPr>
            <a:lvl3pPr marL="999073" indent="0">
              <a:buNone/>
              <a:defRPr sz="1748"/>
            </a:lvl3pPr>
            <a:lvl4pPr marL="1498610" indent="0">
              <a:buNone/>
              <a:defRPr sz="1748"/>
            </a:lvl4pPr>
            <a:lvl5pPr marL="1998147" indent="0">
              <a:buNone/>
              <a:defRPr sz="1748"/>
            </a:lvl5pPr>
            <a:lvl6pPr marL="2497684" indent="0">
              <a:buNone/>
              <a:defRPr sz="1748"/>
            </a:lvl6pPr>
            <a:lvl7pPr marL="2997220" indent="0">
              <a:buNone/>
              <a:defRPr sz="1748"/>
            </a:lvl7pPr>
            <a:lvl8pPr marL="3496757" indent="0">
              <a:buNone/>
              <a:defRPr sz="1748"/>
            </a:lvl8pPr>
            <a:lvl9pPr marL="3996294" indent="0">
              <a:buNone/>
              <a:defRPr sz="1748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99055" y="4237152"/>
            <a:ext cx="9072999" cy="503978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748"/>
            </a:lvl1pPr>
            <a:lvl2pPr marL="499537" indent="0">
              <a:buFontTx/>
              <a:buNone/>
              <a:defRPr/>
            </a:lvl2pPr>
            <a:lvl3pPr marL="999073" indent="0">
              <a:buFontTx/>
              <a:buNone/>
              <a:defRPr/>
            </a:lvl3pPr>
            <a:lvl4pPr marL="1498610" indent="0">
              <a:buFontTx/>
              <a:buNone/>
              <a:defRPr/>
            </a:lvl4pPr>
            <a:lvl5pPr marL="1998147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2A343-1603-4F0B-8B0D-AE7D74A1A881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BF6DF-6F40-478B-A11D-A9FB0CE4FB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5333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7556" y="755968"/>
            <a:ext cx="10989588" cy="3023870"/>
          </a:xfrm>
        </p:spPr>
        <p:txBody>
          <a:bodyPr anchor="ctr">
            <a:normAutofit/>
          </a:bodyPr>
          <a:lstStyle>
            <a:lvl1pPr algn="l">
              <a:defRPr sz="3496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7555" y="4535805"/>
            <a:ext cx="9326234" cy="2071911"/>
          </a:xfrm>
        </p:spPr>
        <p:txBody>
          <a:bodyPr anchor="ctr">
            <a:normAutofit/>
          </a:bodyPr>
          <a:lstStyle>
            <a:lvl1pPr marL="0" indent="0" algn="l">
              <a:buNone/>
              <a:defRPr sz="2185">
                <a:solidFill>
                  <a:schemeClr val="bg2">
                    <a:lumMod val="75000"/>
                  </a:schemeClr>
                </a:solidFill>
              </a:defRPr>
            </a:lvl1pPr>
            <a:lvl2pPr marL="499537" indent="0">
              <a:buNone/>
              <a:defRPr sz="1967">
                <a:solidFill>
                  <a:schemeClr val="tx1">
                    <a:tint val="75000"/>
                  </a:schemeClr>
                </a:solidFill>
              </a:defRPr>
            </a:lvl2pPr>
            <a:lvl3pPr marL="999073" indent="0">
              <a:buNone/>
              <a:defRPr sz="1748">
                <a:solidFill>
                  <a:schemeClr val="tx1">
                    <a:tint val="75000"/>
                  </a:schemeClr>
                </a:solidFill>
              </a:defRPr>
            </a:lvl3pPr>
            <a:lvl4pPr marL="1498610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4pPr>
            <a:lvl5pPr marL="1998147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5pPr>
            <a:lvl6pPr marL="2497684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6pPr>
            <a:lvl7pPr marL="2997220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7pPr>
            <a:lvl8pPr marL="3496757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8pPr>
            <a:lvl9pPr marL="3996294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2A343-1603-4F0B-8B0D-AE7D74A1A881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BF6DF-6F40-478B-A11D-A9FB0CE4FB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70444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081" y="755968"/>
            <a:ext cx="9990536" cy="3023870"/>
          </a:xfrm>
        </p:spPr>
        <p:txBody>
          <a:bodyPr anchor="ctr">
            <a:normAutofit/>
          </a:bodyPr>
          <a:lstStyle>
            <a:lvl1pPr algn="l">
              <a:defRPr sz="3496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580100" y="3779837"/>
            <a:ext cx="9324499" cy="419982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99537" indent="0">
              <a:buFontTx/>
              <a:buNone/>
              <a:defRPr/>
            </a:lvl2pPr>
            <a:lvl3pPr marL="999073" indent="0">
              <a:buFontTx/>
              <a:buNone/>
              <a:defRPr/>
            </a:lvl3pPr>
            <a:lvl4pPr marL="1498610" indent="0">
              <a:buFontTx/>
              <a:buNone/>
              <a:defRPr/>
            </a:lvl4pPr>
            <a:lvl5pPr marL="1998147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7556" y="4741130"/>
            <a:ext cx="9324499" cy="1857252"/>
          </a:xfrm>
        </p:spPr>
        <p:txBody>
          <a:bodyPr anchor="ctr">
            <a:normAutofit/>
          </a:bodyPr>
          <a:lstStyle>
            <a:lvl1pPr marL="0" indent="0" algn="l">
              <a:buNone/>
              <a:defRPr sz="2185">
                <a:solidFill>
                  <a:schemeClr val="bg2">
                    <a:lumMod val="75000"/>
                  </a:schemeClr>
                </a:solidFill>
              </a:defRPr>
            </a:lvl1pPr>
            <a:lvl2pPr marL="499537" indent="0">
              <a:buNone/>
              <a:defRPr sz="1967">
                <a:solidFill>
                  <a:schemeClr val="tx1">
                    <a:tint val="75000"/>
                  </a:schemeClr>
                </a:solidFill>
              </a:defRPr>
            </a:lvl2pPr>
            <a:lvl3pPr marL="999073" indent="0">
              <a:buNone/>
              <a:defRPr sz="1748">
                <a:solidFill>
                  <a:schemeClr val="tx1">
                    <a:tint val="75000"/>
                  </a:schemeClr>
                </a:solidFill>
              </a:defRPr>
            </a:lvl3pPr>
            <a:lvl4pPr marL="1498610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4pPr>
            <a:lvl5pPr marL="1998147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5pPr>
            <a:lvl6pPr marL="2497684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6pPr>
            <a:lvl7pPr marL="2997220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7pPr>
            <a:lvl8pPr marL="3496757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8pPr>
            <a:lvl9pPr marL="3996294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2A343-1603-4F0B-8B0D-AE7D74A1A881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BF6DF-6F40-478B-A11D-A9FB0CE4FBB2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81046" y="895324"/>
            <a:ext cx="666036" cy="644607"/>
          </a:xfrm>
          <a:prstGeom prst="rect">
            <a:avLst/>
          </a:prstGeom>
        </p:spPr>
        <p:txBody>
          <a:bodyPr vert="horz" lIns="99905" tIns="49953" rIns="99905" bIns="49953" rtlCol="0" anchor="ctr">
            <a:noAutofit/>
          </a:bodyPr>
          <a:lstStyle/>
          <a:p>
            <a:pPr lvl="0"/>
            <a:r>
              <a:rPr lang="en-US" sz="8741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237616" y="3051870"/>
            <a:ext cx="666036" cy="644607"/>
          </a:xfrm>
          <a:prstGeom prst="rect">
            <a:avLst/>
          </a:prstGeom>
        </p:spPr>
        <p:txBody>
          <a:bodyPr vert="horz" lIns="99905" tIns="49953" rIns="99905" bIns="49953" rtlCol="0" anchor="ctr">
            <a:noAutofit/>
          </a:bodyPr>
          <a:lstStyle/>
          <a:p>
            <a:pPr lvl="0" algn="r"/>
            <a:r>
              <a:rPr lang="en-US" sz="8741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227331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7555" y="3779838"/>
            <a:ext cx="9324499" cy="1871069"/>
          </a:xfrm>
        </p:spPr>
        <p:txBody>
          <a:bodyPr anchor="b">
            <a:normAutofit/>
          </a:bodyPr>
          <a:lstStyle>
            <a:lvl1pPr algn="l">
              <a:defRPr sz="3496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7554" y="5658161"/>
            <a:ext cx="9326236" cy="948432"/>
          </a:xfrm>
        </p:spPr>
        <p:txBody>
          <a:bodyPr anchor="t">
            <a:normAutofit/>
          </a:bodyPr>
          <a:lstStyle>
            <a:lvl1pPr marL="0" indent="0" algn="l">
              <a:buNone/>
              <a:defRPr sz="2185">
                <a:solidFill>
                  <a:schemeClr val="bg2">
                    <a:lumMod val="75000"/>
                  </a:schemeClr>
                </a:solidFill>
              </a:defRPr>
            </a:lvl1pPr>
            <a:lvl2pPr marL="499537" indent="0">
              <a:buNone/>
              <a:defRPr sz="1967">
                <a:solidFill>
                  <a:schemeClr val="tx1">
                    <a:tint val="75000"/>
                  </a:schemeClr>
                </a:solidFill>
              </a:defRPr>
            </a:lvl2pPr>
            <a:lvl3pPr marL="999073" indent="0">
              <a:buNone/>
              <a:defRPr sz="1748">
                <a:solidFill>
                  <a:schemeClr val="tx1">
                    <a:tint val="75000"/>
                  </a:schemeClr>
                </a:solidFill>
              </a:defRPr>
            </a:lvl3pPr>
            <a:lvl4pPr marL="1498610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4pPr>
            <a:lvl5pPr marL="1998147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5pPr>
            <a:lvl6pPr marL="2497684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6pPr>
            <a:lvl7pPr marL="2997220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7pPr>
            <a:lvl8pPr marL="3496757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8pPr>
            <a:lvl9pPr marL="3996294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2A343-1603-4F0B-8B0D-AE7D74A1A881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BF6DF-6F40-478B-A11D-A9FB0CE4FB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6966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083" y="755968"/>
            <a:ext cx="9990535" cy="3023870"/>
          </a:xfrm>
        </p:spPr>
        <p:txBody>
          <a:bodyPr anchor="ctr">
            <a:normAutofit/>
          </a:bodyPr>
          <a:lstStyle>
            <a:lvl1pPr algn="l">
              <a:defRPr sz="3496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747556" y="4330481"/>
            <a:ext cx="9324500" cy="115728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622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7555" y="5487764"/>
            <a:ext cx="9324500" cy="1119952"/>
          </a:xfrm>
        </p:spPr>
        <p:txBody>
          <a:bodyPr anchor="t">
            <a:normAutofit/>
          </a:bodyPr>
          <a:lstStyle>
            <a:lvl1pPr marL="0" indent="0" algn="l">
              <a:buNone/>
              <a:defRPr sz="1967">
                <a:solidFill>
                  <a:schemeClr val="bg2">
                    <a:lumMod val="75000"/>
                  </a:schemeClr>
                </a:solidFill>
              </a:defRPr>
            </a:lvl1pPr>
            <a:lvl2pPr marL="499537" indent="0">
              <a:buNone/>
              <a:defRPr sz="1967">
                <a:solidFill>
                  <a:schemeClr val="tx1">
                    <a:tint val="75000"/>
                  </a:schemeClr>
                </a:solidFill>
              </a:defRPr>
            </a:lvl2pPr>
            <a:lvl3pPr marL="999073" indent="0">
              <a:buNone/>
              <a:defRPr sz="1748">
                <a:solidFill>
                  <a:schemeClr val="tx1">
                    <a:tint val="75000"/>
                  </a:schemeClr>
                </a:solidFill>
              </a:defRPr>
            </a:lvl3pPr>
            <a:lvl4pPr marL="1498610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4pPr>
            <a:lvl5pPr marL="1998147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5pPr>
            <a:lvl6pPr marL="2497684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6pPr>
            <a:lvl7pPr marL="2997220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7pPr>
            <a:lvl8pPr marL="3496757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8pPr>
            <a:lvl9pPr marL="3996294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2A343-1603-4F0B-8B0D-AE7D74A1A881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BF6DF-6F40-478B-A11D-A9FB0CE4FBB2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81046" y="895324"/>
            <a:ext cx="666036" cy="644607"/>
          </a:xfrm>
          <a:prstGeom prst="rect">
            <a:avLst/>
          </a:prstGeom>
        </p:spPr>
        <p:txBody>
          <a:bodyPr vert="horz" lIns="99905" tIns="49953" rIns="99905" bIns="49953" rtlCol="0" anchor="ctr">
            <a:noAutofit/>
          </a:bodyPr>
          <a:lstStyle/>
          <a:p>
            <a:pPr lvl="0"/>
            <a:r>
              <a:rPr lang="en-US" sz="8741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237616" y="3051870"/>
            <a:ext cx="666036" cy="644607"/>
          </a:xfrm>
          <a:prstGeom prst="rect">
            <a:avLst/>
          </a:prstGeom>
        </p:spPr>
        <p:txBody>
          <a:bodyPr vert="horz" lIns="99905" tIns="49953" rIns="99905" bIns="49953" rtlCol="0" anchor="ctr">
            <a:noAutofit/>
          </a:bodyPr>
          <a:lstStyle/>
          <a:p>
            <a:pPr lvl="0" algn="r"/>
            <a:r>
              <a:rPr lang="en-US" sz="8741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725694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7556" y="755968"/>
            <a:ext cx="10989588" cy="302387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747555" y="4330481"/>
            <a:ext cx="9324499" cy="92396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622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7555" y="5254440"/>
            <a:ext cx="9324500" cy="1353276"/>
          </a:xfrm>
        </p:spPr>
        <p:txBody>
          <a:bodyPr anchor="t">
            <a:normAutofit/>
          </a:bodyPr>
          <a:lstStyle>
            <a:lvl1pPr marL="0" indent="0" algn="l">
              <a:buNone/>
              <a:defRPr sz="1967">
                <a:solidFill>
                  <a:schemeClr val="bg2">
                    <a:lumMod val="75000"/>
                  </a:schemeClr>
                </a:solidFill>
              </a:defRPr>
            </a:lvl1pPr>
            <a:lvl2pPr marL="499537" indent="0">
              <a:buNone/>
              <a:defRPr sz="1967">
                <a:solidFill>
                  <a:schemeClr val="tx1">
                    <a:tint val="75000"/>
                  </a:schemeClr>
                </a:solidFill>
              </a:defRPr>
            </a:lvl2pPr>
            <a:lvl3pPr marL="999073" indent="0">
              <a:buNone/>
              <a:defRPr sz="1748">
                <a:solidFill>
                  <a:schemeClr val="tx1">
                    <a:tint val="75000"/>
                  </a:schemeClr>
                </a:solidFill>
              </a:defRPr>
            </a:lvl3pPr>
            <a:lvl4pPr marL="1498610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4pPr>
            <a:lvl5pPr marL="1998147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5pPr>
            <a:lvl6pPr marL="2497684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6pPr>
            <a:lvl7pPr marL="2997220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7pPr>
            <a:lvl8pPr marL="3496757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8pPr>
            <a:lvl9pPr marL="3996294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2A343-1603-4F0B-8B0D-AE7D74A1A881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BF6DF-6F40-478B-A11D-A9FB0CE4FB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2535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2A343-1603-4F0B-8B0D-AE7D74A1A881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BF6DF-6F40-478B-A11D-A9FB0CE4FB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20741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89273" y="755968"/>
            <a:ext cx="2247870" cy="503978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9290" y="755968"/>
            <a:ext cx="8547458" cy="5851748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2A343-1603-4F0B-8B0D-AE7D74A1A881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BF6DF-6F40-478B-A11D-A9FB0CE4FB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8053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2A343-1603-4F0B-8B0D-AE7D74A1A881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BF6DF-6F40-478B-A11D-A9FB0CE4FB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8062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7555" y="2211905"/>
            <a:ext cx="9324500" cy="2515041"/>
          </a:xfrm>
        </p:spPr>
        <p:txBody>
          <a:bodyPr anchor="b">
            <a:normAutofit/>
          </a:bodyPr>
          <a:lstStyle>
            <a:lvl1pPr algn="l">
              <a:defRPr sz="3933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7556" y="4955787"/>
            <a:ext cx="9324499" cy="1651929"/>
          </a:xfrm>
        </p:spPr>
        <p:txBody>
          <a:bodyPr anchor="t">
            <a:normAutofit/>
          </a:bodyPr>
          <a:lstStyle>
            <a:lvl1pPr marL="0" indent="0" algn="l">
              <a:buNone/>
              <a:defRPr sz="1967">
                <a:solidFill>
                  <a:schemeClr val="bg2">
                    <a:lumMod val="75000"/>
                  </a:schemeClr>
                </a:solidFill>
              </a:defRPr>
            </a:lvl1pPr>
            <a:lvl2pPr marL="499537" indent="0">
              <a:buNone/>
              <a:defRPr sz="1967">
                <a:solidFill>
                  <a:schemeClr val="tx1">
                    <a:tint val="75000"/>
                  </a:schemeClr>
                </a:solidFill>
              </a:defRPr>
            </a:lvl2pPr>
            <a:lvl3pPr marL="999073" indent="0">
              <a:buNone/>
              <a:defRPr sz="1748">
                <a:solidFill>
                  <a:schemeClr val="tx1">
                    <a:tint val="75000"/>
                  </a:schemeClr>
                </a:solidFill>
              </a:defRPr>
            </a:lvl3pPr>
            <a:lvl4pPr marL="1498610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4pPr>
            <a:lvl5pPr marL="1998147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5pPr>
            <a:lvl6pPr marL="2497684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6pPr>
            <a:lvl7pPr marL="2997220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7pPr>
            <a:lvl8pPr marL="3496757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8pPr>
            <a:lvl9pPr marL="3996294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2A343-1603-4F0B-8B0D-AE7D74A1A881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BF6DF-6F40-478B-A11D-A9FB0CE4FB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2584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7555" y="755968"/>
            <a:ext cx="5394774" cy="398516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45840" y="755969"/>
            <a:ext cx="5391304" cy="3985161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2A343-1603-4F0B-8B0D-AE7D74A1A881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BF6DF-6F40-478B-A11D-A9FB0CE4FB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7706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2074" y="755968"/>
            <a:ext cx="5080256" cy="635222"/>
          </a:xfrm>
        </p:spPr>
        <p:txBody>
          <a:bodyPr anchor="b">
            <a:noAutofit/>
          </a:bodyPr>
          <a:lstStyle>
            <a:lvl1pPr marL="0" indent="0">
              <a:buNone/>
              <a:defRPr sz="3059" b="0">
                <a:solidFill>
                  <a:schemeClr val="tx1"/>
                </a:solidFill>
              </a:defRPr>
            </a:lvl1pPr>
            <a:lvl2pPr marL="499537" indent="0">
              <a:buNone/>
              <a:defRPr sz="2185" b="1"/>
            </a:lvl2pPr>
            <a:lvl3pPr marL="999073" indent="0">
              <a:buNone/>
              <a:defRPr sz="1967" b="1"/>
            </a:lvl3pPr>
            <a:lvl4pPr marL="1498610" indent="0">
              <a:buNone/>
              <a:defRPr sz="1748" b="1"/>
            </a:lvl4pPr>
            <a:lvl5pPr marL="1998147" indent="0">
              <a:buNone/>
              <a:defRPr sz="1748" b="1"/>
            </a:lvl5pPr>
            <a:lvl6pPr marL="2497684" indent="0">
              <a:buNone/>
              <a:defRPr sz="1748" b="1"/>
            </a:lvl6pPr>
            <a:lvl7pPr marL="2997220" indent="0">
              <a:buNone/>
              <a:defRPr sz="1748" b="1"/>
            </a:lvl7pPr>
            <a:lvl8pPr marL="3496757" indent="0">
              <a:buNone/>
              <a:defRPr sz="1748" b="1"/>
            </a:lvl8pPr>
            <a:lvl9pPr marL="3996294" indent="0">
              <a:buNone/>
              <a:defRPr sz="1748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7555" y="1400523"/>
            <a:ext cx="5394774" cy="3340607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41855" y="755968"/>
            <a:ext cx="5097024" cy="635222"/>
          </a:xfrm>
        </p:spPr>
        <p:txBody>
          <a:bodyPr anchor="b">
            <a:noAutofit/>
          </a:bodyPr>
          <a:lstStyle>
            <a:lvl1pPr marL="0" indent="0">
              <a:buNone/>
              <a:defRPr sz="3059" b="0">
                <a:solidFill>
                  <a:schemeClr val="tx1"/>
                </a:solidFill>
              </a:defRPr>
            </a:lvl1pPr>
            <a:lvl2pPr marL="499537" indent="0">
              <a:buNone/>
              <a:defRPr sz="2185" b="1"/>
            </a:lvl2pPr>
            <a:lvl3pPr marL="999073" indent="0">
              <a:buNone/>
              <a:defRPr sz="1967" b="1"/>
            </a:lvl3pPr>
            <a:lvl4pPr marL="1498610" indent="0">
              <a:buNone/>
              <a:defRPr sz="1748" b="1"/>
            </a:lvl4pPr>
            <a:lvl5pPr marL="1998147" indent="0">
              <a:buNone/>
              <a:defRPr sz="1748" b="1"/>
            </a:lvl5pPr>
            <a:lvl6pPr marL="2497684" indent="0">
              <a:buNone/>
              <a:defRPr sz="1748" b="1"/>
            </a:lvl6pPr>
            <a:lvl7pPr marL="2997220" indent="0">
              <a:buNone/>
              <a:defRPr sz="1748" b="1"/>
            </a:lvl7pPr>
            <a:lvl8pPr marL="3496757" indent="0">
              <a:buNone/>
              <a:defRPr sz="1748" b="1"/>
            </a:lvl8pPr>
            <a:lvl9pPr marL="3996294" indent="0">
              <a:buNone/>
              <a:defRPr sz="1748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44104" y="1391190"/>
            <a:ext cx="5385523" cy="3340607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2A343-1603-4F0B-8B0D-AE7D74A1A881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BF6DF-6F40-478B-A11D-A9FB0CE4FB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5493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2A343-1603-4F0B-8B0D-AE7D74A1A881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BF6DF-6F40-478B-A11D-A9FB0CE4FB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0640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2A343-1603-4F0B-8B0D-AE7D74A1A881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BF6DF-6F40-478B-A11D-A9FB0CE4FB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767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0929" y="755968"/>
            <a:ext cx="3996214" cy="1511935"/>
          </a:xfrm>
        </p:spPr>
        <p:txBody>
          <a:bodyPr anchor="b">
            <a:normAutofit/>
          </a:bodyPr>
          <a:lstStyle>
            <a:lvl1pPr algn="l">
              <a:defRPr sz="2622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7555" y="755968"/>
            <a:ext cx="6493849" cy="5851748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40929" y="2435895"/>
            <a:ext cx="3996214" cy="2305235"/>
          </a:xfrm>
        </p:spPr>
        <p:txBody>
          <a:bodyPr anchor="t">
            <a:normAutofit/>
          </a:bodyPr>
          <a:lstStyle>
            <a:lvl1pPr marL="0" indent="0">
              <a:buNone/>
              <a:defRPr sz="1748"/>
            </a:lvl1pPr>
            <a:lvl2pPr marL="499537" indent="0">
              <a:buNone/>
              <a:defRPr sz="1311"/>
            </a:lvl2pPr>
            <a:lvl3pPr marL="999073" indent="0">
              <a:buNone/>
              <a:defRPr sz="1093"/>
            </a:lvl3pPr>
            <a:lvl4pPr marL="1498610" indent="0">
              <a:buNone/>
              <a:defRPr sz="983"/>
            </a:lvl4pPr>
            <a:lvl5pPr marL="1998147" indent="0">
              <a:buNone/>
              <a:defRPr sz="983"/>
            </a:lvl5pPr>
            <a:lvl6pPr marL="2497684" indent="0">
              <a:buNone/>
              <a:defRPr sz="983"/>
            </a:lvl6pPr>
            <a:lvl7pPr marL="2997220" indent="0">
              <a:buNone/>
              <a:defRPr sz="983"/>
            </a:lvl7pPr>
            <a:lvl8pPr marL="3496757" indent="0">
              <a:buNone/>
              <a:defRPr sz="983"/>
            </a:lvl8pPr>
            <a:lvl9pPr marL="3996294" indent="0">
              <a:buNone/>
              <a:defRPr sz="983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2A343-1603-4F0B-8B0D-AE7D74A1A881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BF6DF-6F40-478B-A11D-A9FB0CE4FB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521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60041" y="1595931"/>
            <a:ext cx="6577102" cy="1259946"/>
          </a:xfrm>
        </p:spPr>
        <p:txBody>
          <a:bodyPr anchor="b">
            <a:normAutofit/>
          </a:bodyPr>
          <a:lstStyle>
            <a:lvl1pPr algn="l">
              <a:defRPr sz="3059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80573" y="1007957"/>
            <a:ext cx="3584721" cy="5039783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748"/>
            </a:lvl1pPr>
            <a:lvl2pPr marL="499537" indent="0">
              <a:buNone/>
              <a:defRPr sz="1748"/>
            </a:lvl2pPr>
            <a:lvl3pPr marL="999073" indent="0">
              <a:buNone/>
              <a:defRPr sz="1748"/>
            </a:lvl3pPr>
            <a:lvl4pPr marL="1498610" indent="0">
              <a:buNone/>
              <a:defRPr sz="1748"/>
            </a:lvl4pPr>
            <a:lvl5pPr marL="1998147" indent="0">
              <a:buNone/>
              <a:defRPr sz="1748"/>
            </a:lvl5pPr>
            <a:lvl6pPr marL="2497684" indent="0">
              <a:buNone/>
              <a:defRPr sz="1748"/>
            </a:lvl6pPr>
            <a:lvl7pPr marL="2997220" indent="0">
              <a:buNone/>
              <a:defRPr sz="1748"/>
            </a:lvl7pPr>
            <a:lvl8pPr marL="3496757" indent="0">
              <a:buNone/>
              <a:defRPr sz="1748"/>
            </a:lvl8pPr>
            <a:lvl9pPr marL="3996294" indent="0">
              <a:buNone/>
              <a:defRPr sz="1748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60041" y="3061202"/>
            <a:ext cx="6578837" cy="2258569"/>
          </a:xfrm>
        </p:spPr>
        <p:txBody>
          <a:bodyPr anchor="t">
            <a:normAutofit/>
          </a:bodyPr>
          <a:lstStyle>
            <a:lvl1pPr marL="0" indent="0">
              <a:buNone/>
              <a:defRPr sz="1967"/>
            </a:lvl1pPr>
            <a:lvl2pPr marL="499537" indent="0">
              <a:buNone/>
              <a:defRPr sz="1311"/>
            </a:lvl2pPr>
            <a:lvl3pPr marL="999073" indent="0">
              <a:buNone/>
              <a:defRPr sz="1093"/>
            </a:lvl3pPr>
            <a:lvl4pPr marL="1498610" indent="0">
              <a:buNone/>
              <a:defRPr sz="983"/>
            </a:lvl4pPr>
            <a:lvl5pPr marL="1998147" indent="0">
              <a:buNone/>
              <a:defRPr sz="983"/>
            </a:lvl5pPr>
            <a:lvl6pPr marL="2497684" indent="0">
              <a:buNone/>
              <a:defRPr sz="983"/>
            </a:lvl6pPr>
            <a:lvl7pPr marL="2997220" indent="0">
              <a:buNone/>
              <a:defRPr sz="983"/>
            </a:lvl7pPr>
            <a:lvl8pPr marL="3496757" indent="0">
              <a:buNone/>
              <a:defRPr sz="983"/>
            </a:lvl8pPr>
            <a:lvl9pPr marL="3996294" indent="0">
              <a:buNone/>
              <a:defRPr sz="983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2A343-1603-4F0B-8B0D-AE7D74A1A881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BF6DF-6F40-478B-A11D-A9FB0CE4FB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3598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0059333" y="3266526"/>
            <a:ext cx="3257913" cy="3537182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47555" y="4946453"/>
            <a:ext cx="9324499" cy="166126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7555" y="755968"/>
            <a:ext cx="9324499" cy="3985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821344" y="6803708"/>
            <a:ext cx="1748344" cy="40248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93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D92A343-1603-4F0B-8B0D-AE7D74A1A881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47555" y="6803708"/>
            <a:ext cx="8242191" cy="40248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93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22607" y="6149236"/>
            <a:ext cx="1247992" cy="73846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496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5CABF6DF-6F40-478B-A11D-A9FB0CE4FB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245680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  <p:sldLayoutId id="2147483787" r:id="rId13"/>
    <p:sldLayoutId id="2147483788" r:id="rId14"/>
    <p:sldLayoutId id="2147483789" r:id="rId15"/>
    <p:sldLayoutId id="2147483790" r:id="rId16"/>
    <p:sldLayoutId id="2147483791" r:id="rId17"/>
  </p:sldLayoutIdLst>
  <p:txStyles>
    <p:titleStyle>
      <a:lvl1pPr algn="l" defTabSz="499537" rtl="0" eaLnBrk="1" latinLnBrk="0" hangingPunct="1">
        <a:spcBef>
          <a:spcPct val="0"/>
        </a:spcBef>
        <a:buNone/>
        <a:defRPr sz="3933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12210" indent="-312210" algn="l" defTabSz="499537" rtl="0" eaLnBrk="1" latinLnBrk="0" hangingPunct="1">
        <a:spcBef>
          <a:spcPct val="20000"/>
        </a:spcBef>
        <a:spcAft>
          <a:spcPts val="656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185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811747" indent="-312210" algn="l" defTabSz="499537" rtl="0" eaLnBrk="1" latinLnBrk="0" hangingPunct="1">
        <a:spcBef>
          <a:spcPct val="20000"/>
        </a:spcBef>
        <a:spcAft>
          <a:spcPts val="656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967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311284" indent="-312210" algn="l" defTabSz="499537" rtl="0" eaLnBrk="1" latinLnBrk="0" hangingPunct="1">
        <a:spcBef>
          <a:spcPct val="20000"/>
        </a:spcBef>
        <a:spcAft>
          <a:spcPts val="656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748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685936" indent="-187326" algn="l" defTabSz="499537" rtl="0" eaLnBrk="1" latinLnBrk="0" hangingPunct="1">
        <a:spcBef>
          <a:spcPct val="20000"/>
        </a:spcBef>
        <a:spcAft>
          <a:spcPts val="656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53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185473" indent="-187326" algn="l" defTabSz="499537" rtl="0" eaLnBrk="1" latinLnBrk="0" hangingPunct="1">
        <a:spcBef>
          <a:spcPct val="20000"/>
        </a:spcBef>
        <a:spcAft>
          <a:spcPts val="656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53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747452" indent="-249768" algn="l" defTabSz="499537" rtl="0" eaLnBrk="1" latinLnBrk="0" hangingPunct="1">
        <a:spcBef>
          <a:spcPct val="20000"/>
        </a:spcBef>
        <a:spcAft>
          <a:spcPts val="656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53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3246989" indent="-249768" algn="l" defTabSz="499537" rtl="0" eaLnBrk="1" latinLnBrk="0" hangingPunct="1">
        <a:spcBef>
          <a:spcPct val="20000"/>
        </a:spcBef>
        <a:spcAft>
          <a:spcPts val="656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53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746525" indent="-249768" algn="l" defTabSz="499537" rtl="0" eaLnBrk="1" latinLnBrk="0" hangingPunct="1">
        <a:spcBef>
          <a:spcPct val="20000"/>
        </a:spcBef>
        <a:spcAft>
          <a:spcPts val="656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53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4246062" indent="-249768" algn="l" defTabSz="499537" rtl="0" eaLnBrk="1" latinLnBrk="0" hangingPunct="1">
        <a:spcBef>
          <a:spcPct val="20000"/>
        </a:spcBef>
        <a:spcAft>
          <a:spcPts val="656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53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99537" rtl="0" eaLnBrk="1" latinLnBrk="0" hangingPunct="1">
        <a:defRPr sz="1967" kern="1200">
          <a:solidFill>
            <a:schemeClr val="tx1"/>
          </a:solidFill>
          <a:latin typeface="+mn-lt"/>
          <a:ea typeface="+mn-ea"/>
          <a:cs typeface="+mn-cs"/>
        </a:defRPr>
      </a:lvl1pPr>
      <a:lvl2pPr marL="499537" algn="l" defTabSz="499537" rtl="0" eaLnBrk="1" latinLnBrk="0" hangingPunct="1">
        <a:defRPr sz="1967" kern="1200">
          <a:solidFill>
            <a:schemeClr val="tx1"/>
          </a:solidFill>
          <a:latin typeface="+mn-lt"/>
          <a:ea typeface="+mn-ea"/>
          <a:cs typeface="+mn-cs"/>
        </a:defRPr>
      </a:lvl2pPr>
      <a:lvl3pPr marL="999073" algn="l" defTabSz="499537" rtl="0" eaLnBrk="1" latinLnBrk="0" hangingPunct="1">
        <a:defRPr sz="1967" kern="1200">
          <a:solidFill>
            <a:schemeClr val="tx1"/>
          </a:solidFill>
          <a:latin typeface="+mn-lt"/>
          <a:ea typeface="+mn-ea"/>
          <a:cs typeface="+mn-cs"/>
        </a:defRPr>
      </a:lvl3pPr>
      <a:lvl4pPr marL="1498610" algn="l" defTabSz="499537" rtl="0" eaLnBrk="1" latinLnBrk="0" hangingPunct="1">
        <a:defRPr sz="1967" kern="1200">
          <a:solidFill>
            <a:schemeClr val="tx1"/>
          </a:solidFill>
          <a:latin typeface="+mn-lt"/>
          <a:ea typeface="+mn-ea"/>
          <a:cs typeface="+mn-cs"/>
        </a:defRPr>
      </a:lvl4pPr>
      <a:lvl5pPr marL="1998147" algn="l" defTabSz="499537" rtl="0" eaLnBrk="1" latinLnBrk="0" hangingPunct="1">
        <a:defRPr sz="1967" kern="1200">
          <a:solidFill>
            <a:schemeClr val="tx1"/>
          </a:solidFill>
          <a:latin typeface="+mn-lt"/>
          <a:ea typeface="+mn-ea"/>
          <a:cs typeface="+mn-cs"/>
        </a:defRPr>
      </a:lvl5pPr>
      <a:lvl6pPr marL="2497684" algn="l" defTabSz="499537" rtl="0" eaLnBrk="1" latinLnBrk="0" hangingPunct="1">
        <a:defRPr sz="1967" kern="1200">
          <a:solidFill>
            <a:schemeClr val="tx1"/>
          </a:solidFill>
          <a:latin typeface="+mn-lt"/>
          <a:ea typeface="+mn-ea"/>
          <a:cs typeface="+mn-cs"/>
        </a:defRPr>
      </a:lvl6pPr>
      <a:lvl7pPr marL="2997220" algn="l" defTabSz="499537" rtl="0" eaLnBrk="1" latinLnBrk="0" hangingPunct="1">
        <a:defRPr sz="1967" kern="1200">
          <a:solidFill>
            <a:schemeClr val="tx1"/>
          </a:solidFill>
          <a:latin typeface="+mn-lt"/>
          <a:ea typeface="+mn-ea"/>
          <a:cs typeface="+mn-cs"/>
        </a:defRPr>
      </a:lvl7pPr>
      <a:lvl8pPr marL="3496757" algn="l" defTabSz="499537" rtl="0" eaLnBrk="1" latinLnBrk="0" hangingPunct="1">
        <a:defRPr sz="1967" kern="1200">
          <a:solidFill>
            <a:schemeClr val="tx1"/>
          </a:solidFill>
          <a:latin typeface="+mn-lt"/>
          <a:ea typeface="+mn-ea"/>
          <a:cs typeface="+mn-cs"/>
        </a:defRPr>
      </a:lvl8pPr>
      <a:lvl9pPr marL="3996294" algn="l" defTabSz="499537" rtl="0" eaLnBrk="1" latinLnBrk="0" hangingPunct="1">
        <a:defRPr sz="19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10" Type="http://schemas.openxmlformats.org/officeDocument/2006/relationships/image" Target="../media/image21.pn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f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4CCA623-CBD9-430E-93E3-8D0704DC98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84"/>
            <a:ext cx="13320714" cy="755839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55827" y="322344"/>
            <a:ext cx="10213918" cy="251690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dirty="0" err="1">
                <a:solidFill>
                  <a:srgbClr val="FFC000"/>
                </a:solidFill>
                <a:latin typeface="Comic Sans MS" panose="030F0702030302020204" pitchFamily="66" charset="0"/>
              </a:rPr>
              <a:t>Досл</a:t>
            </a:r>
            <a:r>
              <a:rPr lang="uk-UA" sz="5400" dirty="0" err="1">
                <a:solidFill>
                  <a:srgbClr val="FFC000"/>
                </a:solidFill>
                <a:latin typeface="Comic Sans MS" panose="030F0702030302020204" pitchFamily="66" charset="0"/>
              </a:rPr>
              <a:t>ідження</a:t>
            </a:r>
            <a:r>
              <a:rPr lang="uk-UA" sz="5400" dirty="0">
                <a:solidFill>
                  <a:srgbClr val="FFC000"/>
                </a:solidFill>
                <a:latin typeface="Comic Sans MS" panose="030F0702030302020204" pitchFamily="66" charset="0"/>
              </a:rPr>
              <a:t> кратерів утворених при падінні метеоритів </a:t>
            </a:r>
            <a:endParaRPr lang="ru-RU" sz="5400" b="1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070159" y="4337105"/>
            <a:ext cx="4498299" cy="2776293"/>
          </a:xfrm>
        </p:spPr>
        <p:txBody>
          <a:bodyPr>
            <a:normAutofit/>
          </a:bodyPr>
          <a:lstStyle/>
          <a:p>
            <a:pPr algn="l"/>
            <a:r>
              <a:rPr lang="uk-UA" dirty="0">
                <a:solidFill>
                  <a:schemeClr val="tx1"/>
                </a:solidFill>
                <a:latin typeface="Comic Sans MS" panose="030F0702030302020204" pitchFamily="66" charset="0"/>
              </a:rPr>
              <a:t>Роботу виконав:</a:t>
            </a:r>
            <a:endParaRPr lang="ru-RU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l"/>
            <a:r>
              <a:rPr lang="uk-UA" dirty="0">
                <a:solidFill>
                  <a:schemeClr val="tx1"/>
                </a:solidFill>
                <a:latin typeface="Comic Sans MS" panose="030F0702030302020204" pitchFamily="66" charset="0"/>
              </a:rPr>
              <a:t>Різник Андрій Миколайович</a:t>
            </a:r>
            <a:endParaRPr lang="ru-RU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l"/>
            <a:r>
              <a:rPr lang="uk-UA" dirty="0">
                <a:solidFill>
                  <a:schemeClr val="tx1"/>
                </a:solidFill>
                <a:latin typeface="Comic Sans MS" panose="030F0702030302020204" pitchFamily="66" charset="0"/>
              </a:rPr>
              <a:t>учень 9 класу </a:t>
            </a:r>
            <a:endParaRPr lang="ru-RU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l"/>
            <a:r>
              <a:rPr lang="uk-UA" dirty="0">
                <a:solidFill>
                  <a:schemeClr val="tx1"/>
                </a:solidFill>
                <a:latin typeface="Comic Sans MS" panose="030F0702030302020204" pitchFamily="66" charset="0"/>
              </a:rPr>
              <a:t>Кременецького академічного</a:t>
            </a:r>
            <a:endParaRPr lang="ru-RU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l"/>
            <a:r>
              <a:rPr lang="uk-UA" dirty="0">
                <a:solidFill>
                  <a:schemeClr val="tx1"/>
                </a:solidFill>
                <a:latin typeface="Comic Sans MS" panose="030F0702030302020204" pitchFamily="66" charset="0"/>
              </a:rPr>
              <a:t>ліцею імені У. </a:t>
            </a:r>
            <a:r>
              <a:rPr lang="uk-UA" dirty="0" err="1">
                <a:solidFill>
                  <a:schemeClr val="tx1"/>
                </a:solidFill>
                <a:latin typeface="Comic Sans MS" panose="030F0702030302020204" pitchFamily="66" charset="0"/>
              </a:rPr>
              <a:t>Самчука</a:t>
            </a:r>
            <a:endParaRPr lang="ru-RU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l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2782" y="4487476"/>
            <a:ext cx="3842297" cy="2475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936" dirty="0">
                <a:latin typeface="Comic Sans MS" panose="030F0702030302020204" pitchFamily="66" charset="0"/>
              </a:rPr>
              <a:t>Науковий керівник:</a:t>
            </a:r>
          </a:p>
          <a:p>
            <a:endParaRPr lang="ru-RU" sz="1936" dirty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uk-UA" sz="1936" b="1" dirty="0">
                <a:latin typeface="Comic Sans MS" panose="030F0702030302020204" pitchFamily="66" charset="0"/>
              </a:rPr>
              <a:t>Кулик Марія Володимирівна,</a:t>
            </a:r>
            <a:endParaRPr lang="ru-RU" sz="1936" dirty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uk-UA" sz="1936" dirty="0">
                <a:latin typeface="Comic Sans MS" panose="030F0702030302020204" pitchFamily="66" charset="0"/>
              </a:rPr>
              <a:t>учитель фізики </a:t>
            </a:r>
            <a:r>
              <a:rPr lang="uk-UA" sz="1936" dirty="0" smtClean="0">
                <a:latin typeface="Comic Sans MS" panose="030F0702030302020204" pitchFamily="66" charset="0"/>
              </a:rPr>
              <a:t>Кременецького академічного ліцею</a:t>
            </a:r>
            <a:r>
              <a:rPr lang="ru-RU" sz="1936" dirty="0">
                <a:latin typeface="Comic Sans MS" panose="030F0702030302020204" pitchFamily="66" charset="0"/>
              </a:rPr>
              <a:t> </a:t>
            </a:r>
            <a:r>
              <a:rPr lang="uk-UA" sz="1936" dirty="0" smtClean="0">
                <a:latin typeface="Comic Sans MS" panose="030F0702030302020204" pitchFamily="66" charset="0"/>
              </a:rPr>
              <a:t>імені </a:t>
            </a:r>
            <a:r>
              <a:rPr lang="uk-UA" sz="1936" dirty="0">
                <a:latin typeface="Comic Sans MS" panose="030F0702030302020204" pitchFamily="66" charset="0"/>
              </a:rPr>
              <a:t>У. </a:t>
            </a:r>
            <a:r>
              <a:rPr lang="uk-UA" sz="1936" dirty="0" err="1" smtClean="0">
                <a:latin typeface="Comic Sans MS" panose="030F0702030302020204" pitchFamily="66" charset="0"/>
              </a:rPr>
              <a:t>Самчука</a:t>
            </a:r>
            <a:endParaRPr lang="ru-RU" sz="1936" dirty="0"/>
          </a:p>
        </p:txBody>
      </p:sp>
    </p:spTree>
    <p:extLst>
      <p:ext uri="{BB962C8B-B14F-4D97-AF65-F5344CB8AC3E}">
        <p14:creationId xmlns:p14="http://schemas.microsoft.com/office/powerpoint/2010/main" val="2321470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Заголовок 1"/>
              <p:cNvSpPr>
                <a:spLocks noGrp="1"/>
              </p:cNvSpPr>
              <p:nvPr>
                <p:ph idx="1"/>
              </p:nvPr>
            </p:nvSpPr>
            <p:spPr>
              <a:xfrm>
                <a:off x="727130" y="706582"/>
                <a:ext cx="11312470" cy="1259887"/>
              </a:xfrm>
            </p:spPr>
            <p:txBody>
              <a:bodyPr>
                <a:noAutofit/>
              </a:bodyPr>
              <a:lstStyle/>
              <a:p>
                <a:pPr marL="0" indent="457200">
                  <a:lnSpc>
                    <a:spcPct val="130000"/>
                  </a:lnSpc>
                  <a:spcBef>
                    <a:spcPts val="0"/>
                  </a:spcBef>
                  <a:buNone/>
                </a:pPr>
                <a:r>
                  <a:rPr lang="uk-UA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Для виконання практичної частини </a:t>
                </a:r>
                <a:r>
                  <a:rPr lang="uk-UA" sz="20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ми брали </a:t>
                </a:r>
                <a:r>
                  <a:rPr lang="uk-UA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металеві кульки різної маси і величини, як ґрунт </a:t>
                </a:r>
                <a:r>
                  <a:rPr lang="uk-UA" sz="20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брали </a:t>
                </a:r>
                <a:r>
                  <a:rPr lang="uk-UA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пісок. </a:t>
                </a:r>
                <a:r>
                  <a:rPr lang="uk-UA" sz="20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Кидали </a:t>
                </a:r>
                <a:r>
                  <a:rPr lang="uk-UA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кульки з різної висоти. Із закону збереження енергії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uk-UA" sz="20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Е</m:t>
                        </m:r>
                      </m:e>
                      <m:sub>
                        <m:r>
                          <a:rPr lang="uk-UA" sz="20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пот</m:t>
                        </m:r>
                      </m:sub>
                    </m:sSub>
                  </m:oMath>
                </a14:m>
                <a:r>
                  <a:rPr lang="uk-UA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uk-UA" sz="20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Е</m:t>
                        </m:r>
                      </m:e>
                      <m:sub>
                        <m:r>
                          <a:rPr lang="uk-UA" sz="20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кін</m:t>
                        </m:r>
                      </m:sub>
                    </m:sSub>
                  </m:oMath>
                </a14:m>
                <a:r>
                  <a:rPr lang="uk-UA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тобто </a:t>
                </a:r>
                <a14:m>
                  <m:oMath xmlns:m="http://schemas.openxmlformats.org/officeDocument/2006/math">
                    <m:r>
                      <a:rPr lang="uk-UA" sz="2000" i="1">
                        <a:solidFill>
                          <a:schemeClr val="tx1"/>
                        </a:solidFill>
                        <a:latin typeface="Cambria Math"/>
                      </a:rPr>
                      <m:t>𝑚𝑔h</m:t>
                    </m:r>
                    <m:r>
                      <a:rPr lang="uk-UA" sz="2000" i="1">
                        <a:solidFill>
                          <a:schemeClr val="tx1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uk-UA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ru-RU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uk-UA" sz="20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𝑚𝑣</m:t>
                            </m:r>
                          </m:e>
                          <m:sup>
                            <m:r>
                              <a:rPr lang="uk-UA" sz="20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uk-UA" sz="20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uk-UA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uk-UA" sz="20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Вимірювали  </a:t>
                </a:r>
                <a:r>
                  <a:rPr lang="uk-UA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розміри кратера для кульок різної маси ( фотографії)</a:t>
                </a:r>
                <a:endParaRPr lang="ru-RU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Заголовок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27130" y="706582"/>
                <a:ext cx="11312470" cy="1259887"/>
              </a:xfrm>
              <a:blipFill>
                <a:blip r:embed="rId2"/>
                <a:stretch>
                  <a:fillRect l="-539" t="-7729" b="-14976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Рисунок 5" descr="C:\Users\Мама\Desktop\кратери на ман\6.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984" y="1925730"/>
            <a:ext cx="2307819" cy="1636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Мама\Desktop\кратери на ман\6.3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6783" y="1946100"/>
            <a:ext cx="2172676" cy="1636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Мама\Desktop\кратери на ман\10.2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0985" y="5473852"/>
            <a:ext cx="2272503" cy="1385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Мама\Desktop\кратери на ман\4.2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260" y="5484926"/>
            <a:ext cx="1977628" cy="1385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Мама\Desktop\кратери на ман\7.2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8823" y="3858153"/>
            <a:ext cx="2580636" cy="1385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Мама\Desktop\кратери на ман\8.2.jp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1246" y="3881841"/>
            <a:ext cx="1459739" cy="1375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C:\Users\Мама\Desktop\кратери на ман\2.2.jpg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251" y="3881841"/>
            <a:ext cx="1788525" cy="137559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Объект 2"/>
          <p:cNvSpPr txBox="1">
            <a:spLocks/>
          </p:cNvSpPr>
          <p:nvPr/>
        </p:nvSpPr>
        <p:spPr>
          <a:xfrm>
            <a:off x="723415" y="2193959"/>
            <a:ext cx="7746014" cy="57527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74653" indent="-374653" algn="l" defTabSz="499537" rtl="0" eaLnBrk="1" latinLnBrk="0" hangingPunct="1">
              <a:spcBef>
                <a:spcPts val="1093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96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11747" indent="-312210" algn="l" defTabSz="499537" rtl="0" eaLnBrk="1" latinLnBrk="0" hangingPunct="1">
              <a:spcBef>
                <a:spcPts val="1093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748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48842" indent="-249768" algn="l" defTabSz="499537" rtl="0" eaLnBrk="1" latinLnBrk="0" hangingPunct="1">
              <a:spcBef>
                <a:spcPts val="1093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3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748379" indent="-249768" algn="l" defTabSz="499537" rtl="0" eaLnBrk="1" latinLnBrk="0" hangingPunct="1">
              <a:spcBef>
                <a:spcPts val="1093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31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247915" indent="-249768" algn="l" defTabSz="499537" rtl="0" eaLnBrk="1" latinLnBrk="0" hangingPunct="1">
              <a:spcBef>
                <a:spcPts val="1093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31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747452" indent="-249768" algn="l" defTabSz="499537" rtl="0" eaLnBrk="1" latinLnBrk="0" hangingPunct="1">
              <a:spcBef>
                <a:spcPts val="1093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31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46989" indent="-249768" algn="l" defTabSz="499537" rtl="0" eaLnBrk="1" latinLnBrk="0" hangingPunct="1">
              <a:spcBef>
                <a:spcPts val="1093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31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46525" indent="-249768" algn="l" defTabSz="499537" rtl="0" eaLnBrk="1" latinLnBrk="0" hangingPunct="1">
              <a:spcBef>
                <a:spcPts val="1093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31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46062" indent="-249768" algn="l" defTabSz="499537" rtl="0" eaLnBrk="1" latinLnBrk="0" hangingPunct="1">
              <a:spcBef>
                <a:spcPts val="1093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31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457200">
              <a:lnSpc>
                <a:spcPct val="130000"/>
              </a:lnSpc>
              <a:spcBef>
                <a:spcPts val="0"/>
              </a:spcBef>
              <a:buFont typeface="Wingdings 3" charset="2"/>
              <a:buNone/>
            </a:pP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 дослідів </a:t>
            </a:r>
            <a:r>
              <a:rPr lang="uk-UA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показали  </a:t>
            </a: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табличній діаграмі. </a:t>
            </a:r>
          </a:p>
          <a:p>
            <a:pPr marL="0" indent="457200">
              <a:lnSpc>
                <a:spcPct val="130000"/>
              </a:lnSpc>
              <a:spcBef>
                <a:spcPts val="0"/>
              </a:spcBef>
              <a:buFont typeface="Wingdings 3" charset="2"/>
              <a:buNone/>
            </a:pP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таблиці видно, що чим більша маса кульки, чим більша її енергія, тим більший кратер вона створює і сильніша ударна хвиля.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57200">
              <a:lnSpc>
                <a:spcPct val="130000"/>
              </a:lnSpc>
              <a:spcBef>
                <a:spcPts val="0"/>
              </a:spcBef>
              <a:buFont typeface="Wingdings 3" charset="2"/>
              <a:buNone/>
            </a:pP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234" y="3438558"/>
            <a:ext cx="6350072" cy="305524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Поле 15"/>
          <p:cNvSpPr txBox="1"/>
          <p:nvPr/>
        </p:nvSpPr>
        <p:spPr>
          <a:xfrm>
            <a:off x="363770" y="6396573"/>
            <a:ext cx="6477000" cy="266700"/>
          </a:xfrm>
          <a:prstGeom prst="rect">
            <a:avLst/>
          </a:prstGeom>
          <a:solidFill>
            <a:prstClr val="white"/>
          </a:solidFill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uk-UA" sz="1400" dirty="0"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Графік 1 Співвідношення між енергією та величиною кратера</a:t>
            </a:r>
            <a:endParaRPr lang="ru-RU" sz="1400" dirty="0"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3DD1325-2C6A-4945-A1FC-4DB23B6E5CDE}"/>
              </a:ext>
            </a:extLst>
          </p:cNvPr>
          <p:cNvSpPr txBox="1"/>
          <p:nvPr/>
        </p:nvSpPr>
        <p:spPr>
          <a:xfrm>
            <a:off x="527807" y="137095"/>
            <a:ext cx="118754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Практичні дослідження розмірів кратера від енергії руху</a:t>
            </a:r>
            <a:endParaRPr lang="uk-UA" sz="3200" dirty="0"/>
          </a:p>
        </p:txBody>
      </p:sp>
    </p:spTree>
    <p:extLst>
      <p:ext uri="{BB962C8B-B14F-4D97-AF65-F5344CB8AC3E}">
        <p14:creationId xmlns:p14="http://schemas.microsoft.com/office/powerpoint/2010/main" val="30373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5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25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13" grpId="0" build="p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6230" y="93748"/>
            <a:ext cx="9324499" cy="1661262"/>
          </a:xfrm>
        </p:spPr>
        <p:txBody>
          <a:bodyPr>
            <a:normAutofit/>
          </a:bodyPr>
          <a:lstStyle/>
          <a:p>
            <a:pPr algn="ctr"/>
            <a:r>
              <a:rPr lang="uk-UA" sz="3200" dirty="0" smtClean="0">
                <a:latin typeface="Comic Sans MS" panose="030F0702030302020204" pitchFamily="66" charset="0"/>
              </a:rPr>
              <a:t>Утворення хвилі під час падіння кульки на поверхню води.</a:t>
            </a:r>
            <a:endParaRPr lang="uk-UA" sz="3200" dirty="0">
              <a:latin typeface="Comic Sans MS" panose="030F0702030302020204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3690" y="2128839"/>
            <a:ext cx="3032633" cy="35432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9785" y="1755010"/>
            <a:ext cx="2914528" cy="391712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57687" y="1971674"/>
            <a:ext cx="42291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реальних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умовах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падає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метеорит у води океану (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імовірність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такого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падіння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набагато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вища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2/3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поверхні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становить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світовий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океан),  то при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цьому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виникають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великі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хвилі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називаються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космогенними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цунамі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кщо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метеорит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долітає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дна , то так само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утворюється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кратер,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утворюютьсяя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потужні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хвилі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Досліджувати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важче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тому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потрібно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враховувати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багато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параметрів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товщину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шару води, температуру,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густину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зміну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енергії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метеорита.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фотографій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видно,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розміри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хвиль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залежать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енергії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падаючого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тіла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3859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3508" y="261805"/>
            <a:ext cx="8732293" cy="1461188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Ось як виглядало падіння метеорита в</a:t>
            </a:r>
            <a:br>
              <a:rPr lang="uk-UA" sz="32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uk-UA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Челябінську фотографії з космосу і Землі.</a:t>
            </a:r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11" y="1722993"/>
            <a:ext cx="4464928" cy="5247584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44" t="12222" r="20846" b="24413"/>
          <a:stretch/>
        </p:blipFill>
        <p:spPr bwMode="auto">
          <a:xfrm>
            <a:off x="6429654" y="2046826"/>
            <a:ext cx="5801271" cy="4342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7698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7182172" y="1112349"/>
            <a:ext cx="4618788" cy="390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936" dirty="0">
                <a:latin typeface="Comic Sans MS" panose="030F0702030302020204" pitchFamily="66" charset="0"/>
                <a:ea typeface="Times New Roman" panose="02020603050405020304" pitchFamily="18" charset="0"/>
              </a:rPr>
              <a:t>	</a:t>
            </a:r>
            <a:endParaRPr lang="ru-RU" sz="1936" dirty="0">
              <a:latin typeface="Comic Sans MS" panose="030F0702030302020204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34215" y="2657564"/>
            <a:ext cx="3293397" cy="390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936" dirty="0"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endParaRPr lang="ru-RU" sz="1936" dirty="0">
              <a:latin typeface="Comic Sans MS" panose="030F0702030302020204" pitchFamily="66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96606" y="794698"/>
            <a:ext cx="874668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74615" algn="just">
              <a:tabLst>
                <a:tab pos="1787335" algn="l"/>
              </a:tabLst>
            </a:pP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Так на сьогоднішній день виглядає карта Землі з нанесеними на ній кратерами. утвореними від падіння метеоритів.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554" y="1931123"/>
            <a:ext cx="9877266" cy="4986620"/>
          </a:xfrm>
          <a:prstGeom prst="rect">
            <a:avLst/>
          </a:prstGeom>
          <a:noFill/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9F5B5F3-EF79-4110-A4DD-821FF22D1FBA}"/>
              </a:ext>
            </a:extLst>
          </p:cNvPr>
          <p:cNvSpPr txBox="1"/>
          <p:nvPr/>
        </p:nvSpPr>
        <p:spPr>
          <a:xfrm>
            <a:off x="3284249" y="99035"/>
            <a:ext cx="77958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Карта зіткнень метеоритів з Землею</a:t>
            </a:r>
            <a:endParaRPr lang="uk-UA" sz="3200" dirty="0"/>
          </a:p>
        </p:txBody>
      </p:sp>
    </p:spTree>
    <p:extLst>
      <p:ext uri="{BB962C8B-B14F-4D97-AF65-F5344CB8AC3E}">
        <p14:creationId xmlns:p14="http://schemas.microsoft.com/office/powerpoint/2010/main" val="405720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idx="1"/>
          </p:nvPr>
        </p:nvSpPr>
        <p:spPr>
          <a:xfrm>
            <a:off x="960514" y="896441"/>
            <a:ext cx="11454224" cy="5766791"/>
          </a:xfrm>
        </p:spPr>
        <p:txBody>
          <a:bodyPr>
            <a:normAutofit lnSpcReduction="10000"/>
          </a:bodyPr>
          <a:lstStyle/>
          <a:p>
            <a:pPr marL="0" indent="457200">
              <a:lnSpc>
                <a:spcPct val="130000"/>
              </a:lnSpc>
              <a:spcBef>
                <a:spcPts val="0"/>
              </a:spcBef>
              <a:buNone/>
            </a:pP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Земля, весь час піддається постійному бомбардуванню об'єктами з космосу. </a:t>
            </a:r>
          </a:p>
          <a:p>
            <a:pPr marL="0" indent="457200">
              <a:lnSpc>
                <a:spcPct val="130000"/>
              </a:lnSpc>
              <a:spcBef>
                <a:spcPts val="0"/>
              </a:spcBef>
              <a:buNone/>
            </a:pP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1)Вони розрізняються за розміром, від каменів вагою в кілька кілограмів, до мікроскопічних часток.</a:t>
            </a:r>
          </a:p>
          <a:p>
            <a:pPr marL="0" indent="457200">
              <a:lnSpc>
                <a:spcPct val="130000"/>
              </a:lnSpc>
              <a:spcBef>
                <a:spcPts val="0"/>
              </a:spcBef>
              <a:buNone/>
            </a:pP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Чим більше маса метеорного тіла, тим яскравіше він спалахує. </a:t>
            </a:r>
          </a:p>
          <a:p>
            <a:pPr marL="0" indent="457200">
              <a:lnSpc>
                <a:spcPct val="130000"/>
              </a:lnSpc>
              <a:spcBef>
                <a:spcPts val="0"/>
              </a:spcBef>
              <a:buNone/>
            </a:pP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 Для виявлення метеорів, використовують методи радіолокації.</a:t>
            </a:r>
          </a:p>
          <a:p>
            <a:pPr marL="0" indent="457200">
              <a:lnSpc>
                <a:spcPct val="130000"/>
              </a:lnSpc>
              <a:spcBef>
                <a:spcPts val="0"/>
              </a:spcBef>
              <a:buNone/>
            </a:pP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4) Астрономічні обсерваторії сканують зоряне небо в автоматичному режимі. Цей процес не потребує присутності людини. При появі великого метеорита буде одразу ж оцінено рівень його потенційної небезпеки.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57200">
              <a:lnSpc>
                <a:spcPct val="130000"/>
              </a:lnSpc>
              <a:spcBef>
                <a:spcPts val="0"/>
              </a:spcBef>
              <a:buNone/>
            </a:pP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5)Після падіння найбільших метеоритів на Землю утворяться кратери і викидом в атмосферу породи, а на поверхні морів та в океані - великі хвилі і цунамі 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57200">
              <a:lnSpc>
                <a:spcPct val="130000"/>
              </a:lnSpc>
              <a:spcBef>
                <a:spcPts val="0"/>
              </a:spcBef>
              <a:buNone/>
            </a:pP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6)Пошук зразків метеоритів є захоплюючими та прибутковим завданнями для любителів астрономії. 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57200">
              <a:lnSpc>
                <a:spcPct val="130000"/>
              </a:lnSpc>
              <a:spcBef>
                <a:spcPts val="0"/>
              </a:spcBef>
              <a:buNone/>
            </a:pP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57200">
              <a:lnSpc>
                <a:spcPct val="130000"/>
              </a:lnSpc>
              <a:spcBef>
                <a:spcPts val="0"/>
              </a:spcBef>
              <a:buNone/>
            </a:pP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7B5CCD-184D-4B26-A267-0BFBF76E2357}"/>
              </a:ext>
            </a:extLst>
          </p:cNvPr>
          <p:cNvSpPr txBox="1"/>
          <p:nvPr/>
        </p:nvSpPr>
        <p:spPr>
          <a:xfrm>
            <a:off x="2208205" y="182810"/>
            <a:ext cx="66587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Висновки</a:t>
            </a:r>
            <a:r>
              <a:rPr lang="uk-UA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endParaRPr lang="uk-UA" sz="3200" dirty="0"/>
          </a:p>
        </p:txBody>
      </p:sp>
    </p:spTree>
    <p:extLst>
      <p:ext uri="{BB962C8B-B14F-4D97-AF65-F5344CB8AC3E}">
        <p14:creationId xmlns:p14="http://schemas.microsoft.com/office/powerpoint/2010/main" val="1774684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44585" y="1085850"/>
            <a:ext cx="1005681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30000"/>
              </a:lnSpc>
            </a:pPr>
            <a:r>
              <a:rPr lang="uk-UA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Актуальність теми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дослідження кратерів, утворених метеоритами, допоможе прогнозувати наслідки зіткнення Землі з будь-яким об’єктом Всесвіту; дослідження самих метеоритів допоможе вченим дати відповідь на питання як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виникло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життя на Землі; дослідження залишків метеоритів дозволяє вченим дізнаватися про космос більше, головним чином про те, які є позаземні види ресурсів. </a:t>
            </a:r>
            <a:endParaRPr lang="uk-UA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>
              <a:lnSpc>
                <a:spcPct val="130000"/>
              </a:lnSpc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>
              <a:lnSpc>
                <a:spcPct val="130000"/>
              </a:lnSpc>
            </a:pPr>
            <a:r>
              <a:rPr lang="uk-UA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 роботи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Дослідити що являють собою метеорити, як вони класифікуються за своїм хімічним складом; виконати практичні дослідження, які виражають залежність між енергією тіла та діаметром кратера, утвореного при падінні тіла, дослідити чи дійсно падіння метеоритів є небезпечним для жителів Землі.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4206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Аризонський метеоритний кратер (США). Діаметр 1200 м, глибина 180 м.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95" y="1616195"/>
            <a:ext cx="4973235" cy="363411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2" descr="Картинки по запросу &quot;найбільші астроблеми планети&quot;"/>
          <p:cNvSpPr>
            <a:spLocks noChangeAspect="1" noChangeArrowheads="1"/>
          </p:cNvSpPr>
          <p:nvPr/>
        </p:nvSpPr>
        <p:spPr bwMode="auto">
          <a:xfrm>
            <a:off x="398216" y="12846"/>
            <a:ext cx="321307" cy="321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6392" tIns="48196" rIns="96392" bIns="48196" numCol="1" anchor="t" anchorCtr="0" compatLnSpc="1">
            <a:prstTxWarp prst="textNoShape">
              <a:avLst/>
            </a:prstTxWarp>
          </a:bodyPr>
          <a:lstStyle/>
          <a:p>
            <a:endParaRPr lang="ru-RU" sz="1936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858" y="1467760"/>
            <a:ext cx="3757493" cy="3782545"/>
          </a:xfrm>
          <a:prstGeom prst="rect">
            <a:avLst/>
          </a:prstGeom>
        </p:spPr>
      </p:pic>
      <p:sp>
        <p:nvSpPr>
          <p:cNvPr id="2" name="Прямокутник 1"/>
          <p:cNvSpPr/>
          <p:nvPr/>
        </p:nvSpPr>
        <p:spPr>
          <a:xfrm>
            <a:off x="1087595" y="5330512"/>
            <a:ext cx="6426141" cy="39023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1936" dirty="0"/>
              <a:t>	</a:t>
            </a:r>
            <a:endParaRPr lang="uk-UA" sz="1936" dirty="0">
              <a:latin typeface="Comic Sans MS" panose="030F07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8888DB-C2A4-4593-8840-9DF6A928D61B}"/>
              </a:ext>
            </a:extLst>
          </p:cNvPr>
          <p:cNvSpPr txBox="1"/>
          <p:nvPr/>
        </p:nvSpPr>
        <p:spPr>
          <a:xfrm>
            <a:off x="742334" y="5431622"/>
            <a:ext cx="108162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uk-UA" sz="1800" dirty="0" smtClean="0">
                <a:latin typeface="Comic Sans MS" panose="030F0702030302020204" pitchFamily="66" charset="0"/>
              </a:rPr>
              <a:t>                      </a:t>
            </a:r>
            <a:r>
              <a:rPr lang="uk-UA" sz="180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Арізона</a:t>
            </a:r>
            <a:r>
              <a:rPr lang="uk-UA" sz="1800" dirty="0">
                <a:solidFill>
                  <a:schemeClr val="tx1"/>
                </a:solidFill>
                <a:latin typeface="Comic Sans MS" panose="030F0702030302020204" pitchFamily="66" charset="0"/>
              </a:rPr>
              <a:t>, США  </a:t>
            </a:r>
            <a:r>
              <a:rPr lang="uk-UA" sz="18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                                                 </a:t>
            </a:r>
            <a:r>
              <a:rPr lang="uk-UA" sz="180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Вредерфорд</a:t>
            </a:r>
            <a:r>
              <a:rPr lang="uk-UA" sz="18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uk-UA" sz="1800" dirty="0">
                <a:solidFill>
                  <a:schemeClr val="tx1"/>
                </a:solidFill>
                <a:latin typeface="Comic Sans MS" panose="030F0702030302020204" pitchFamily="66" charset="0"/>
              </a:rPr>
              <a:t>– </a:t>
            </a:r>
            <a:r>
              <a:rPr lang="uk-UA" sz="1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Рінг</a:t>
            </a:r>
            <a:r>
              <a:rPr lang="uk-UA" sz="1800" dirty="0">
                <a:solidFill>
                  <a:schemeClr val="tx1"/>
                </a:solidFill>
                <a:latin typeface="Comic Sans MS" panose="030F0702030302020204" pitchFamily="66" charset="0"/>
              </a:rPr>
              <a:t>, </a:t>
            </a:r>
            <a:r>
              <a:rPr lang="uk-UA" sz="1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Пд</a:t>
            </a:r>
            <a:r>
              <a:rPr lang="uk-UA" sz="1800" dirty="0">
                <a:solidFill>
                  <a:schemeClr val="tx1"/>
                </a:solidFill>
                <a:latin typeface="Comic Sans MS" panose="030F0702030302020204" pitchFamily="66" charset="0"/>
              </a:rPr>
              <a:t>. Африка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285220" y="334154"/>
            <a:ext cx="19736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99537">
              <a:spcBef>
                <a:spcPct val="20000"/>
              </a:spcBef>
              <a:spcAft>
                <a:spcPts val="656"/>
              </a:spcAft>
              <a:buClr>
                <a:prstClr val="white"/>
              </a:buClr>
              <a:buSzPct val="80000"/>
            </a:pPr>
            <a:r>
              <a:rPr lang="uk-UA" sz="32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Кратери </a:t>
            </a:r>
            <a:endParaRPr lang="uk-UA" sz="32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179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45C3DBD-178E-4A37-9420-47CA5DE845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320713" cy="7722777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32167" y="677323"/>
            <a:ext cx="12388546" cy="52234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3200" b="1" i="1" dirty="0">
                <a:solidFill>
                  <a:schemeClr val="tx1"/>
                </a:solidFill>
                <a:latin typeface="Comic Sans MS" panose="030F0702030302020204" pitchFamily="66" charset="0"/>
              </a:rPr>
              <a:t>	</a:t>
            </a:r>
            <a:r>
              <a:rPr lang="uk-UA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 Відмінність між метеорами і метеоритами.</a:t>
            </a:r>
            <a:endParaRPr lang="ru-RU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37" y="1582617"/>
            <a:ext cx="3544614" cy="1992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72" y="4736123"/>
            <a:ext cx="2569144" cy="260370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228984" y="3267370"/>
            <a:ext cx="6868990" cy="2252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30000"/>
              </a:lnSpc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Метеор «зорепад» — явище, що виникає за згоряння в атмосфері Землі дрібних метеорних тіл. Навіть штучні супутники Землі та їх частини при падінні на Землю можуть викликати явище метеора. З’являється метеор на небі тоді, коли з відкритого космосу до Землі 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величезною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швидкістю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наближається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космічне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тіло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розмірами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малесенької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піщинки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одного-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двох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метрів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228984" y="6456614"/>
            <a:ext cx="4539724" cy="7766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3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Метеорит 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космічне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тіло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впало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поверхню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Землі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491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70942" y="307045"/>
            <a:ext cx="7962750" cy="7596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Як виникають метеорити?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74" y="1066654"/>
            <a:ext cx="5919331" cy="5919331"/>
          </a:xfrm>
          <a:prstGeom prst="rect">
            <a:avLst/>
          </a:prstGeom>
        </p:spPr>
      </p:pic>
      <p:cxnSp>
        <p:nvCxnSpPr>
          <p:cNvPr id="5" name="Пряма зі стрілкою 4"/>
          <p:cNvCxnSpPr/>
          <p:nvPr/>
        </p:nvCxnSpPr>
        <p:spPr>
          <a:xfrm flipV="1">
            <a:off x="2095119" y="4197770"/>
            <a:ext cx="832426" cy="212574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Пряма зі стрілкою 6"/>
          <p:cNvCxnSpPr/>
          <p:nvPr/>
        </p:nvCxnSpPr>
        <p:spPr>
          <a:xfrm flipH="1" flipV="1">
            <a:off x="11278661" y="1523914"/>
            <a:ext cx="476154" cy="190364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356" y="490062"/>
            <a:ext cx="6289214" cy="353625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052238" y="4627771"/>
            <a:ext cx="5649349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30000"/>
              </a:lnSpc>
            </a:pP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Постачальником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значної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частини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метеоритів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падають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Землю, є пояс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астероїдів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розташований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орбітами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Марса і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Юпітера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 algn="just">
              <a:lnSpc>
                <a:spcPct val="13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Метеорити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осколки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астероїдів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орбітами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перетинають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орбіту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Землі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985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9470" y="340680"/>
            <a:ext cx="11027078" cy="8028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Історія дослідження метеоритів</a:t>
            </a:r>
          </a:p>
        </p:txBody>
      </p:sp>
      <p:pic>
        <p:nvPicPr>
          <p:cNvPr id="4" name="Рисунок 3" descr="Esquel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3009" y="1046520"/>
            <a:ext cx="6787611" cy="456300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237943" y="1046520"/>
            <a:ext cx="5491346" cy="2217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30000"/>
              </a:lnSpc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Метеорити протягом довгого часу вважалися посланцями богів і були предметом поклоніння. Під час польоту метеорити оплавляються й покриваються чорною кірочкою. Один такий "чорний камінь" у Мецці вмурований у стіну храму і є предметом релігійного поклоніння.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37943" y="3779837"/>
            <a:ext cx="5491346" cy="25771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30000"/>
              </a:lnSpc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Довгий час вчені стверджували, що падіння каменів з неба неможливі, тому брали знайдені метеорити за звичайні камінці. Але наприкінці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XVIII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 ініціативи академіка П. С.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Палласа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була доставлена з Сибіру до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Петербурга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великий залізний камінь вагою близько півтора тони. Цей камінь назвали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Палласово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залізо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583286" y="5743576"/>
            <a:ext cx="1887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err="1" smtClean="0"/>
              <a:t>Палласово</a:t>
            </a:r>
            <a:r>
              <a:rPr lang="uk-UA" dirty="0" smtClean="0"/>
              <a:t> залізо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41583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00268" y="158015"/>
            <a:ext cx="10732546" cy="6112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3200" b="1" i="1" dirty="0">
                <a:solidFill>
                  <a:schemeClr val="tx1"/>
                </a:solidFill>
              </a:rPr>
              <a:t>		</a:t>
            </a:r>
            <a:r>
              <a:rPr lang="uk-UA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Класифікація метеоритів</a:t>
            </a:r>
            <a:endParaRPr lang="ru-RU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Прямоугольник 3" descr="Результат пошуку зображень за запитом сидероліти"/>
          <p:cNvSpPr>
            <a:spLocks noChangeAspect="1" noChangeArrowheads="1"/>
          </p:cNvSpPr>
          <p:nvPr/>
        </p:nvSpPr>
        <p:spPr bwMode="auto">
          <a:xfrm>
            <a:off x="234216" y="165133"/>
            <a:ext cx="321307" cy="321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6392" tIns="48196" rIns="96392" bIns="48196" anchor="t" anchorCtr="0" upright="1">
            <a:noAutofit/>
          </a:bodyPr>
          <a:lstStyle/>
          <a:p>
            <a:endParaRPr lang="ru-RU" sz="1936"/>
          </a:p>
        </p:txBody>
      </p:sp>
      <p:pic>
        <p:nvPicPr>
          <p:cNvPr id="2049" name="Рисунок 3" descr="rare-iron-meteorite-siderolite-specimen_1_58ab7b0812c322059ec8fd55c60729c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3416" y="420407"/>
            <a:ext cx="3718071" cy="279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-475268" y="2590763"/>
            <a:ext cx="194735" cy="41014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6392" tIns="48196" rIns="96392" bIns="48196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1936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146" y="3479035"/>
            <a:ext cx="4363016" cy="3180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89" y="2590763"/>
            <a:ext cx="4107808" cy="264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953016-8888-49DE-B92A-4B290DF64010}"/>
              </a:ext>
            </a:extLst>
          </p:cNvPr>
          <p:cNvSpPr txBox="1"/>
          <p:nvPr/>
        </p:nvSpPr>
        <p:spPr>
          <a:xfrm>
            <a:off x="1445547" y="5343103"/>
            <a:ext cx="2980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Кам</a:t>
            </a:r>
            <a:r>
              <a:rPr lang="en-US" dirty="0"/>
              <a:t>’</a:t>
            </a:r>
            <a:r>
              <a:rPr lang="uk-UA" dirty="0" err="1"/>
              <a:t>яний</a:t>
            </a:r>
            <a:r>
              <a:rPr lang="uk-UA" dirty="0"/>
              <a:t> метеорит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396B4B-F770-47BA-A085-BD0BCC24120E}"/>
              </a:ext>
            </a:extLst>
          </p:cNvPr>
          <p:cNvSpPr txBox="1"/>
          <p:nvPr/>
        </p:nvSpPr>
        <p:spPr>
          <a:xfrm>
            <a:off x="9820526" y="3216643"/>
            <a:ext cx="2159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Залізний метеорит</a:t>
            </a:r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3B536B-6FB9-4522-BD14-937B1492F432}"/>
              </a:ext>
            </a:extLst>
          </p:cNvPr>
          <p:cNvSpPr txBox="1"/>
          <p:nvPr/>
        </p:nvSpPr>
        <p:spPr>
          <a:xfrm>
            <a:off x="5945436" y="6659321"/>
            <a:ext cx="3258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Залізо-кам</a:t>
            </a:r>
            <a:r>
              <a:rPr lang="en-US" dirty="0"/>
              <a:t>’</a:t>
            </a:r>
            <a:r>
              <a:rPr lang="uk-UA" dirty="0" err="1"/>
              <a:t>яний</a:t>
            </a:r>
            <a:r>
              <a:rPr lang="uk-UA" dirty="0"/>
              <a:t> метеорит</a:t>
            </a:r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5612C7-234F-4F97-8506-9620A1076FCB}"/>
              </a:ext>
            </a:extLst>
          </p:cNvPr>
          <p:cNvSpPr txBox="1"/>
          <p:nvPr/>
        </p:nvSpPr>
        <p:spPr>
          <a:xfrm>
            <a:off x="1000267" y="805580"/>
            <a:ext cx="7602311" cy="852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457200" algn="just">
              <a:lnSpc>
                <a:spcPct val="130000"/>
              </a:lnSpc>
              <a:buNone/>
            </a:pP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вмістом нікелистого заліза й силікатів метеорити поділяють на три основні класи: </a:t>
            </a:r>
            <a:r>
              <a:rPr lang="uk-UA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кам’яні, залізо-кам’яні</a:t>
            </a:r>
            <a:r>
              <a:rPr lang="uk-UA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</a:t>
            </a:r>
            <a:r>
              <a:rPr lang="uk-UA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залізні</a:t>
            </a: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30932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4462" y="752573"/>
            <a:ext cx="11851219" cy="1852308"/>
          </a:xfrm>
        </p:spPr>
        <p:txBody>
          <a:bodyPr>
            <a:noAutofit/>
          </a:bodyPr>
          <a:lstStyle/>
          <a:p>
            <a:pPr marL="0" indent="457200" algn="just">
              <a:lnSpc>
                <a:spcPct val="130000"/>
              </a:lnSpc>
              <a:spcBef>
                <a:spcPts val="0"/>
              </a:spcBef>
              <a:buNone/>
            </a:pP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Метеоритні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кратери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поділяють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два типи: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прості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складні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457200" algn="just">
              <a:lnSpc>
                <a:spcPct val="130000"/>
              </a:lnSpc>
              <a:spcBef>
                <a:spcPts val="0"/>
              </a:spcBef>
              <a:buNone/>
            </a:pP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Простими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вважають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невеликі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(1–4 км у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діаметрі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кратери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являють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собою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чашоподібну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заглибину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оточену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кільцевим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валом. </a:t>
            </a:r>
          </a:p>
          <a:p>
            <a:pPr marL="0" indent="457200" algn="just">
              <a:lnSpc>
                <a:spcPct val="130000"/>
              </a:lnSpc>
              <a:spcBef>
                <a:spcPts val="0"/>
              </a:spcBef>
              <a:buNone/>
            </a:pP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Другий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тип –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складні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вибухові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кратери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котрі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виникають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час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вибуху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метеорита в момент удару об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земну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поверхню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центрі утворюється підвищення – центральний пік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https://e-kolosok.org/wp-content/uploads/2020/04/1-1024x868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62" y="3142413"/>
            <a:ext cx="6523767" cy="399735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7467459" y="3389897"/>
            <a:ext cx="5246444" cy="2853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30000"/>
              </a:lnSpc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Якщо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метеороїд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буде достатньо великим і не встигне повністю згоріти в атмосфері, тоді такий космічний прибулець з величезною силою вдариться об земну поверхню, залишивши на ній слід – ударний кратер.</a:t>
            </a:r>
          </a:p>
          <a:p>
            <a:pPr indent="457200" algn="just">
              <a:lnSpc>
                <a:spcPct val="130000"/>
              </a:lnSpc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Часто у місці падіння можна знайти й самого прибульця – метеорит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7D0DDF-2870-4BE1-A925-06B52C2B42F9}"/>
              </a:ext>
            </a:extLst>
          </p:cNvPr>
          <p:cNvSpPr txBox="1"/>
          <p:nvPr/>
        </p:nvSpPr>
        <p:spPr>
          <a:xfrm>
            <a:off x="4581025" y="167798"/>
            <a:ext cx="66594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Утворення кратерів </a:t>
            </a:r>
            <a:endParaRPr lang="uk-UA" sz="3200" dirty="0"/>
          </a:p>
        </p:txBody>
      </p:sp>
    </p:spTree>
    <p:extLst>
      <p:ext uri="{BB962C8B-B14F-4D97-AF65-F5344CB8AC3E}">
        <p14:creationId xmlns:p14="http://schemas.microsoft.com/office/powerpoint/2010/main" val="2320826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998110" y="1150385"/>
                <a:ext cx="11324492" cy="5712541"/>
              </a:xfrm>
            </p:spPr>
            <p:txBody>
              <a:bodyPr>
                <a:noAutofit/>
              </a:bodyPr>
              <a:lstStyle/>
              <a:p>
                <a:pPr marL="0" indent="457200">
                  <a:lnSpc>
                    <a:spcPct val="130000"/>
                  </a:lnSpc>
                  <a:spcBef>
                    <a:spcPts val="0"/>
                  </a:spcBef>
                  <a:buNone/>
                </a:pPr>
                <a:r>
                  <a:rPr lang="uk-UA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Нехай на Землю падає астероїд діаметром 10 км (тобто величиною з Еверест). Для спрощення обчислень уявимо, що астероїд має форму кулі. Приймемо швидкість астероїда при падінні 20 км/с ( максимальна 70 км/с). </a:t>
                </a:r>
              </a:p>
              <a:p>
                <a:pPr marL="0" indent="457200">
                  <a:lnSpc>
                    <a:spcPct val="130000"/>
                  </a:lnSpc>
                  <a:spcBef>
                    <a:spcPts val="0"/>
                  </a:spcBef>
                  <a:buNone/>
                </a:pPr>
                <a:endParaRPr lang="uk-UA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457200">
                  <a:lnSpc>
                    <a:spcPct val="130000"/>
                  </a:lnSpc>
                  <a:spcBef>
                    <a:spcPts val="0"/>
                  </a:spcBef>
                  <a:buNone/>
                </a:pPr>
                <a:r>
                  <a:rPr lang="uk-UA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Знаючи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uk-UA" sz="20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=</m:t>
                    </m:r>
                    <m:f>
                      <m:fPr>
                        <m:ctrlPr>
                          <a:rPr lang="ru-RU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ru-RU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𝜌𝜋</m:t>
                            </m:r>
                            <m:r>
                              <a:rPr lang="en-US" sz="20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uk-UA" sz="20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num>
                      <m:den>
                        <m:r>
                          <a:rPr lang="uk-UA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uk-UA" sz="2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uk-UA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і густину </a:t>
                </a:r>
                <a14:m>
                  <m:oMath xmlns:m="http://schemas.openxmlformats.org/officeDocument/2006/math">
                    <m:r>
                      <a:rPr lang="uk-UA" sz="2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uk-UA" sz="2000" b="0" i="1">
                        <a:solidFill>
                          <a:schemeClr val="tx1"/>
                        </a:solidFill>
                        <a:latin typeface="Cambria Math"/>
                      </a:rPr>
                      <m:t>𝜌</m:t>
                    </m:r>
                    <m:r>
                      <a:rPr lang="uk-UA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uk-UA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астероїда, неважко знайти енергію зіткнення по формулі </a:t>
                </a:r>
                <a:endParaRPr lang="uk-UA" sz="2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457200">
                  <a:lnSpc>
                    <a:spcPct val="130000"/>
                  </a:lnSpc>
                  <a:spcBef>
                    <a:spcPts val="0"/>
                  </a:spcBef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ru-RU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uk-UA" sz="20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Е</m:t>
                        </m:r>
                      </m:e>
                      <m:sub>
                        <m:r>
                          <a:rPr lang="uk-UA" sz="20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к</m:t>
                        </m:r>
                      </m:sub>
                    </m:sSub>
                    <m:r>
                      <a:rPr lang="uk-UA" sz="2000" b="0" i="1" smtClean="0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ru-RU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ru-RU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𝑚𝑣</m:t>
                            </m:r>
                          </m:e>
                          <m:sup>
                            <m:r>
                              <a:rPr lang="uk-UA" sz="2000" b="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uk-UA" sz="20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uk-UA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де </a:t>
                </a:r>
                <a14:m>
                  <m:oMath xmlns:m="http://schemas.openxmlformats.org/officeDocument/2006/math">
                    <m:r>
                      <a:rPr lang="uk-UA" sz="2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uk-UA" sz="20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uk-UA" sz="2000" b="0" i="1" smtClean="0">
                        <a:solidFill>
                          <a:schemeClr val="tx1"/>
                        </a:solidFill>
                        <a:latin typeface="Cambria Math"/>
                      </a:rPr>
                      <m:t>𝜌</m:t>
                    </m:r>
                    <m:f>
                      <m:fPr>
                        <m:ctrlPr>
                          <a:rPr lang="ru-RU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uk-UA" sz="20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4</m:t>
                        </m:r>
                      </m:num>
                      <m:den>
                        <m:r>
                          <a:rPr lang="uk-UA" sz="20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3</m:t>
                        </m:r>
                      </m:den>
                    </m:f>
                    <m:r>
                      <a:rPr lang="uk-UA" sz="2000" b="0" i="1" smtClean="0">
                        <a:solidFill>
                          <a:schemeClr val="tx1"/>
                        </a:solidFill>
                        <a:latin typeface="Cambria Math"/>
                      </a:rPr>
                      <m:t>𝜋</m:t>
                    </m:r>
                    <m:f>
                      <m:fPr>
                        <m:ctrlPr>
                          <a:rPr lang="ru-RU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ru-RU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uk-UA" sz="2000" b="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𝑑</m:t>
                            </m:r>
                          </m:e>
                          <m:sup>
                            <m:r>
                              <a:rPr lang="uk-UA" sz="2000" b="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3</m:t>
                            </m:r>
                          </m:sup>
                        </m:sSup>
                      </m:num>
                      <m:den>
                        <m:r>
                          <a:rPr lang="uk-UA" sz="20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8</m:t>
                        </m:r>
                      </m:den>
                    </m:f>
                  </m:oMath>
                </a14:m>
                <a:r>
                  <a:rPr lang="uk-UA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або - </a:t>
                </a:r>
                <a14:m>
                  <m:oMath xmlns:m="http://schemas.openxmlformats.org/officeDocument/2006/math">
                    <m:r>
                      <a:rPr lang="uk-UA" sz="2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uk-UA" sz="2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sz="20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𝑣</m:t>
                    </m:r>
                    <m:r>
                      <a:rPr lang="uk-UA" sz="20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sz="2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𝑑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uk-UA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його маса, швидкість і діаметр. Можна прийняти густину падаючого тіла </a:t>
                </a:r>
                <a14:m>
                  <m:oMath xmlns:m="http://schemas.openxmlformats.org/officeDocument/2006/math">
                    <m:r>
                      <a:rPr lang="uk-UA" sz="2000" b="0" i="1">
                        <a:solidFill>
                          <a:schemeClr val="tx1"/>
                        </a:solidFill>
                        <a:latin typeface="Cambria Math"/>
                      </a:rPr>
                      <m:t>𝜌</m:t>
                    </m:r>
                    <m:r>
                      <a:rPr lang="uk-UA" sz="2000" b="0" i="1">
                        <a:solidFill>
                          <a:schemeClr val="tx1"/>
                        </a:solidFill>
                        <a:latin typeface="Cambria Math"/>
                      </a:rPr>
                      <m:t>≈</m:t>
                    </m:r>
                  </m:oMath>
                </a14:m>
                <a:r>
                  <a:rPr lang="uk-UA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5000 кг/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uk-UA" sz="20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м</m:t>
                        </m:r>
                      </m:e>
                      <m:sup>
                        <m:r>
                          <a:rPr lang="uk-UA" sz="20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3</m:t>
                        </m:r>
                      </m:sup>
                    </m:sSup>
                  </m:oMath>
                </a14:m>
                <a:r>
                  <a:rPr lang="uk-UA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0" indent="457200">
                  <a:lnSpc>
                    <a:spcPct val="130000"/>
                  </a:lnSpc>
                  <a:spcBef>
                    <a:spcPts val="0"/>
                  </a:spcBef>
                  <a:buNone/>
                </a:pPr>
                <a:endParaRPr lang="uk-UA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457200">
                  <a:lnSpc>
                    <a:spcPct val="130000"/>
                  </a:lnSpc>
                  <a:spcBef>
                    <a:spcPts val="0"/>
                  </a:spcBef>
                  <a:buNone/>
                </a:pPr>
                <a:r>
                  <a:rPr lang="uk-UA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Тоді енергія зіткнення складе E </a:t>
                </a:r>
                <a14:m>
                  <m:oMath xmlns:m="http://schemas.openxmlformats.org/officeDocument/2006/math">
                    <m:r>
                      <a:rPr lang="uk-UA" sz="2000" b="0" i="1">
                        <a:solidFill>
                          <a:schemeClr val="tx1"/>
                        </a:solidFill>
                        <a:latin typeface="Cambria Math"/>
                      </a:rPr>
                      <m:t>≈</m:t>
                    </m:r>
                    <m:sSup>
                      <m:sSupPr>
                        <m:ctrlPr>
                          <a:rPr lang="ru-RU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uk-UA" sz="20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5∗10</m:t>
                        </m:r>
                      </m:e>
                      <m:sup>
                        <m:r>
                          <a:rPr lang="uk-UA" sz="20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23</m:t>
                        </m:r>
                      </m:sup>
                    </m:sSup>
                  </m:oMath>
                </a14:m>
                <a:r>
                  <a:rPr lang="uk-UA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Дж</a:t>
                </a:r>
                <a:r>
                  <a:rPr lang="uk-UA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У тротиловому еквіваленті це складе </a:t>
                </a:r>
                <a14:m>
                  <m:oMath xmlns:m="http://schemas.openxmlformats.org/officeDocument/2006/math">
                    <m:r>
                      <a:rPr lang="uk-UA" sz="2000" b="0" i="1">
                        <a:solidFill>
                          <a:schemeClr val="tx1"/>
                        </a:solidFill>
                        <a:latin typeface="Cambria Math"/>
                      </a:rPr>
                      <m:t>≈</m:t>
                    </m:r>
                    <m:sSup>
                      <m:sSupPr>
                        <m:ctrlPr>
                          <a:rPr lang="ru-RU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uk-UA" sz="20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uk-UA" sz="20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8</m:t>
                        </m:r>
                      </m:sup>
                    </m:sSup>
                  </m:oMath>
                </a14:m>
                <a:r>
                  <a:rPr lang="uk-UA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Мт</a:t>
                </a:r>
                <a:r>
                  <a:rPr lang="uk-UA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	</a:t>
                </a:r>
              </a:p>
              <a:p>
                <a:pPr marL="0" indent="457200">
                  <a:lnSpc>
                    <a:spcPct val="130000"/>
                  </a:lnSpc>
                  <a:spcBef>
                    <a:spcPts val="0"/>
                  </a:spcBef>
                  <a:buNone/>
                </a:pPr>
                <a:r>
                  <a:rPr lang="uk-UA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Дослідження показують, що для великих тіл центр вибуху знаходиться поблизу поверхні чи землі трохи нижче, тобто десятикілометровий астероїд поглиблюється на 5-6 км у мішень. Ударна хвиля в ґрунті поширюється, втрачаючи енергію і руйнуючи породи. 	</a:t>
                </a:r>
              </a:p>
            </p:txBody>
          </p:sp>
        </mc:Choice>
        <mc:Fallback xmlns=""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98110" y="1150385"/>
                <a:ext cx="11324492" cy="5712541"/>
              </a:xfrm>
              <a:blipFill>
                <a:blip r:embed="rId2"/>
                <a:stretch>
                  <a:fillRect l="-592" t="-640" r="-431" b="-2241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6CA26320-BF2C-4EBF-AC1F-B694162A189B}"/>
              </a:ext>
            </a:extLst>
          </p:cNvPr>
          <p:cNvSpPr txBox="1"/>
          <p:nvPr/>
        </p:nvSpPr>
        <p:spPr>
          <a:xfrm>
            <a:off x="1219200" y="120133"/>
            <a:ext cx="113244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uk-UA" sz="3200" b="1" i="1" dirty="0">
                <a:solidFill>
                  <a:schemeClr val="tx1"/>
                </a:solidFill>
                <a:latin typeface="Comic Sans MS" panose="030F0702030302020204" pitchFamily="66" charset="0"/>
              </a:rPr>
              <a:t>Теоретичні обрахунки:</a:t>
            </a:r>
            <a:r>
              <a:rPr lang="uk-UA" sz="3200" b="1" dirty="0">
                <a:latin typeface="Comic Sans MS" panose="030F0702030302020204" pitchFamily="66" charset="0"/>
              </a:rPr>
              <a:t> </a:t>
            </a:r>
            <a:r>
              <a:rPr lang="uk-UA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енергія яку мають метеорити </a:t>
            </a:r>
          </a:p>
        </p:txBody>
      </p:sp>
    </p:spTree>
    <p:extLst>
      <p:ext uri="{BB962C8B-B14F-4D97-AF65-F5344CB8AC3E}">
        <p14:creationId xmlns:p14="http://schemas.microsoft.com/office/powerpoint/2010/main" val="498900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2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2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873</TotalTime>
  <Words>867</Words>
  <Application>Microsoft Office PowerPoint</Application>
  <PresentationFormat>Произвольный</PresentationFormat>
  <Paragraphs>66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Cambria Math</vt:lpstr>
      <vt:lpstr>Century Gothic</vt:lpstr>
      <vt:lpstr>Comic Sans MS</vt:lpstr>
      <vt:lpstr>Times New Roman</vt:lpstr>
      <vt:lpstr>Wingdings 3</vt:lpstr>
      <vt:lpstr>Сектор</vt:lpstr>
      <vt:lpstr>Дослідження кратерів утворених при падінні метеоритів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Утворення хвилі під час падіння кульки на поверхню води.</vt:lpstr>
      <vt:lpstr>Ось як виглядало падіння метеорита в Челябінську фотографії з космосу і Землі.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Дослідження кратерів метеоритів</dc:title>
  <dc:creator>ПК</dc:creator>
  <cp:lastModifiedBy>Мама</cp:lastModifiedBy>
  <cp:revision>60</cp:revision>
  <dcterms:created xsi:type="dcterms:W3CDTF">2021-02-09T11:13:38Z</dcterms:created>
  <dcterms:modified xsi:type="dcterms:W3CDTF">2021-04-14T15:06:12Z</dcterms:modified>
</cp:coreProperties>
</file>