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77" r:id="rId2"/>
    <p:sldId id="274" r:id="rId3"/>
    <p:sldId id="275" r:id="rId4"/>
    <p:sldId id="266" r:id="rId5"/>
    <p:sldId id="276" r:id="rId6"/>
    <p:sldId id="279" r:id="rId7"/>
    <p:sldId id="280" r:id="rId8"/>
    <p:sldId id="272" r:id="rId9"/>
    <p:sldId id="271" r:id="rId10"/>
    <p:sldId id="278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15"/>
    <a:srgbClr val="99FF66"/>
    <a:srgbClr val="CAE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2" autoAdjust="0"/>
    <p:restoredTop sz="80253" autoAdjust="0"/>
  </p:normalViewPr>
  <p:slideViewPr>
    <p:cSldViewPr>
      <p:cViewPr>
        <p:scale>
          <a:sx n="70" d="100"/>
          <a:sy n="70" d="100"/>
        </p:scale>
        <p:origin x="-522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C0EFD-585B-4D6D-8D9B-41633427EA05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A62E-4306-41BF-94DF-60E7732C42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63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A62E-4306-41BF-94DF-60E7732C428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83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3A62E-4306-41BF-94DF-60E7732C428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50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80EE4CB-CC75-4765-B0E5-15F529DAC304}" type="datetimeFigureOut">
              <a:rPr lang="ru-RU" smtClean="0"/>
              <a:t>25.04.2021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7D2F3AA-90C7-4868-90A0-A5A4416EC13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14400" y="2060848"/>
            <a:ext cx="7315200" cy="108012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uk-U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-Юніор. Дослідник</a:t>
            </a:r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b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У номінації Астроном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8122096" cy="338437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uk-UA" sz="29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одного із супутників Сатурна- Діони</a:t>
            </a:r>
            <a:r>
              <a:rPr lang="uk-UA" dirty="0" smtClean="0">
                <a:solidFill>
                  <a:srgbClr val="FFC715"/>
                </a:solidFill>
              </a:rPr>
              <a:t>.</a:t>
            </a:r>
          </a:p>
          <a:p>
            <a:pPr algn="r"/>
            <a:endParaRPr lang="uk-UA" sz="21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Виконала: Рєзнік Вікторія Ігорівна</a:t>
            </a:r>
          </a:p>
          <a:p>
            <a:pPr lvl="0" algn="r">
              <a:buClr>
                <a:srgbClr val="FF8600"/>
              </a:buClr>
            </a:pPr>
            <a:r>
              <a:rPr lang="uk-UA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учениця 10-А класу</a:t>
            </a:r>
          </a:p>
          <a:p>
            <a:pPr algn="r"/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загальноосвітньої </a:t>
            </a:r>
          </a:p>
          <a:p>
            <a:pPr algn="r"/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 І-ІІІ ступенів №25 </a:t>
            </a:r>
          </a:p>
          <a:p>
            <a:pPr algn="r"/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міської ради </a:t>
            </a:r>
          </a:p>
          <a:p>
            <a:pPr algn="r"/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області</a:t>
            </a:r>
          </a:p>
          <a:p>
            <a:pPr algn="r"/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Керівник: Цупікова Ірина Вікторівна</a:t>
            </a:r>
          </a:p>
          <a:p>
            <a:pPr lvl="0" algn="r">
              <a:buClr>
                <a:srgbClr val="FF8600"/>
              </a:buClr>
            </a:pPr>
            <a:r>
              <a:rPr lang="uk-UA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</a:t>
            </a:r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фізики ІІ категорії</a:t>
            </a:r>
          </a:p>
          <a:p>
            <a:pPr lvl="0" algn="r">
              <a:buClr>
                <a:srgbClr val="FF8600"/>
              </a:buClr>
            </a:pPr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</a:t>
            </a:r>
            <a:r>
              <a:rPr lang="uk-UA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загальноосвітньої </a:t>
            </a:r>
          </a:p>
          <a:p>
            <a:pPr lvl="0" algn="r">
              <a:buClr>
                <a:srgbClr val="FF8600"/>
              </a:buClr>
            </a:pPr>
            <a:r>
              <a:rPr lang="uk-UA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 І-ІІІ ступенів №25 </a:t>
            </a:r>
          </a:p>
          <a:p>
            <a:pPr lvl="0" algn="r">
              <a:buClr>
                <a:srgbClr val="FF8600"/>
              </a:buClr>
            </a:pPr>
            <a:r>
              <a:rPr lang="uk-UA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міської ради </a:t>
            </a:r>
          </a:p>
          <a:p>
            <a:pPr lvl="0" algn="r">
              <a:buClr>
                <a:srgbClr val="FF8600"/>
              </a:buClr>
            </a:pPr>
            <a:r>
              <a:rPr lang="uk-UA" sz="2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</a:t>
            </a:r>
            <a:r>
              <a:rPr lang="uk-UA" sz="21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</a:p>
          <a:p>
            <a:pPr algn="r"/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1255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3"/>
            <a:ext cx="7315200" cy="1008111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Висновок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84784"/>
            <a:ext cx="7315200" cy="3539527"/>
          </a:xfrm>
        </p:spPr>
        <p:txBody>
          <a:bodyPr>
            <a:normAutofit/>
          </a:bodyPr>
          <a:lstStyle/>
          <a:p>
            <a:pPr lvl="0">
              <a:spcAft>
                <a:spcPts val="1000"/>
              </a:spcAft>
              <a:buClr>
                <a:srgbClr val="FF8600"/>
              </a:buClr>
            </a:pP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Одже, за результатами нашого дослідження ми отримали , що т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еплова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швидкість лише в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дв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рази менша другої космічної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швидкості Діони, 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причому частина молекул будуть відлітати. </a:t>
            </a:r>
            <a:endParaRPr lang="uk-UA" dirty="0" smtClean="0">
              <a:solidFill>
                <a:srgbClr val="FFFF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>
              <a:spcAft>
                <a:spcPts val="1000"/>
              </a:spcAft>
              <a:buClr>
                <a:srgbClr val="FF8600"/>
              </a:buClr>
            </a:pP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Відповідно отриманим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обчисленням,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Діона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 може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утримувати біля поверхні Гідроген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 Оксиген,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і якщо під льодом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 Діони ймовірно ї був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океан, то водяний пар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випарувався би,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потім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дисоціювався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Гідроген і Оксиген.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Одже Гідроген відлітає майже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одразу, а Оксиген значно повільніше, але теж відлітає у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космос.</a:t>
            </a:r>
          </a:p>
        </p:txBody>
      </p:sp>
    </p:spTree>
    <p:extLst>
      <p:ext uri="{BB962C8B-B14F-4D97-AF65-F5344CB8AC3E}">
        <p14:creationId xmlns:p14="http://schemas.microsoft.com/office/powerpoint/2010/main" val="21953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дня: спутник Сатурна Диона глазами «Кассини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460851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4581128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!</a:t>
            </a:r>
            <a:endParaRPr lang="ru-RU" sz="28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8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Мета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будови та еволюцію одного із супутників Сатурна  -Діони завдяки  дослідженням  зонду Кассіні,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дослідити  можливість існування 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Гідрогену і Оксигену  на 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 супутника Діони, дослідити  можливість існування  цих  хімічних елементів на поверхні супутника 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Діони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обчислити такі астрономічні і фізичні характеристики як середня швидкість руху Гідрогену та </a:t>
            </a:r>
            <a:r>
              <a:rPr lang="uk-UA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Оксигена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у атмосфері Діони , обчислити другу космічну швидкість руху супутника Діони,  дослідити  можливість існування  цих  хімічних елементів на поверхні супутника Діони,  проаналізувати  знімки  Діони отримані зондом Касіні.</a:t>
            </a:r>
          </a:p>
          <a:p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один із </a:t>
            </a:r>
            <a:r>
              <a:rPr lang="uk-UA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супутникіів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Сатурна- Діона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655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1812" y="1844824"/>
            <a:ext cx="4040188" cy="813767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Знімок зонду Кассіні  супутника Діони 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932040" y="1844824"/>
            <a:ext cx="2952328" cy="720080"/>
          </a:xfrm>
        </p:spPr>
        <p:txBody>
          <a:bodyPr>
            <a:noAutofit/>
          </a:bodyPr>
          <a:lstStyle/>
          <a:p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Знімок  супутника Діони на фоні </a:t>
            </a:r>
            <a:r>
              <a:rPr lang="uk-UA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uk-UA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Сатурна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852935"/>
            <a:ext cx="3983684" cy="3273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2924944"/>
            <a:ext cx="3589252" cy="3844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48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1826709"/>
            <a:ext cx="5112568" cy="311445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відкриття Діони</a:t>
            </a:r>
          </a:p>
          <a:p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 відкриття Діона зобов'язана італійському астроному Джованні  Доменіко Кассіні в 1684 році.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4" y="1484784"/>
            <a:ext cx="32864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6640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68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spc="2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будови </a:t>
            </a:r>
            <a:r>
              <a:rPr lang="uk-UA" sz="2400" spc="20" dirty="0" smtClean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Діони досліджені за допомогою зонду Кассіні</a:t>
            </a:r>
            <a:r>
              <a:rPr lang="ru-RU" sz="2400" b="0" spc="2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spc="20" dirty="0">
                <a:ln w="12700" cmpd="sng">
                  <a:solidFill>
                    <a:srgbClr val="B9AB6F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rgbClr val="B9AB6F">
                      <a:satMod val="180000"/>
                      <a:alpha val="3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484784"/>
            <a:ext cx="7315200" cy="2088232"/>
          </a:xfrm>
        </p:spPr>
        <p:txBody>
          <a:bodyPr>
            <a:normAutofit/>
          </a:bodyPr>
          <a:lstStyle/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uk-UA" dirty="0" smtClean="0">
                <a:solidFill>
                  <a:srgbClr val="FFC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Діона </a:t>
            </a:r>
            <a:r>
              <a:rPr lang="uk-UA" dirty="0">
                <a:solidFill>
                  <a:srgbClr val="FFC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 за розміром супутник Сатурна. Була досліджена завдяки зонду Кассіні.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ru-RU" dirty="0" err="1" smtClean="0">
                <a:solidFill>
                  <a:srgbClr val="FFC71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Діо́на</a:t>
            </a:r>
            <a:r>
              <a:rPr lang="ru-RU" dirty="0" smtClean="0">
                <a:solidFill>
                  <a:srgbClr val="FFC71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—  </a:t>
            </a:r>
            <a:r>
              <a:rPr lang="ru-RU" dirty="0" err="1" smtClean="0">
                <a:solidFill>
                  <a:srgbClr val="FFC71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природний</a:t>
            </a:r>
            <a:r>
              <a:rPr lang="ru-RU" dirty="0" smtClean="0">
                <a:solidFill>
                  <a:srgbClr val="FFC71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C71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супутник Сатурна. Має два коорбітальних супутника — Елену и Полідевк</a:t>
            </a:r>
            <a:r>
              <a:rPr lang="ru-RU" dirty="0" smtClean="0">
                <a:solidFill>
                  <a:srgbClr val="FFC715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FFC715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>
              <a:lnSpc>
                <a:spcPct val="110000"/>
              </a:lnSpc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ru-RU" dirty="0">
                <a:solidFill>
                  <a:srgbClr val="FFC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супутника </a:t>
            </a:r>
            <a:r>
              <a:rPr lang="ru-RU" dirty="0" err="1" smtClean="0">
                <a:solidFill>
                  <a:srgbClr val="FFC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solidFill>
                  <a:srgbClr val="FFC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C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виявлено тонкий шар  розрідженої </a:t>
            </a:r>
            <a:r>
              <a:rPr lang="ru-RU" dirty="0" smtClean="0">
                <a:solidFill>
                  <a:srgbClr val="FFC7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атмосфери.</a:t>
            </a:r>
            <a:endParaRPr lang="ru-RU" dirty="0">
              <a:solidFill>
                <a:srgbClr val="FFC7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696744" cy="432048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 космічна швидкі</a:t>
            </a:r>
            <a:r>
              <a:rPr lang="uk-UA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сть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5"/>
            <a:ext cx="7330008" cy="3312368"/>
          </a:xfrm>
        </p:spPr>
        <p:txBody>
          <a:bodyPr>
            <a:normAutofit/>
          </a:bodyPr>
          <a:lstStyle/>
          <a:p>
            <a:pPr lvl="1"/>
            <a:r>
              <a:rPr lang="uk-UA" sz="2000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найменша швидкість, яку необхідно надати тілу, з поверхні небесного  тіла, задля здоланню гравітаційного притягання цього небесно</a:t>
            </a:r>
            <a:r>
              <a:rPr lang="uk-UA" sz="2200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тіла і покинути замкнуту орбіту навколо нього.</a:t>
            </a:r>
            <a:endParaRPr lang="en-US" sz="2200" dirty="0" smtClean="0">
              <a:solidFill>
                <a:srgbClr val="99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solidFill>
                  <a:srgbClr val="99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 https://ru/wikipedia/org]</a:t>
            </a:r>
            <a:endParaRPr lang="ru-RU" sz="2200" dirty="0">
              <a:solidFill>
                <a:srgbClr val="99FF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260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квадратична  швидкість поступального руху  молекул ідеального газу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975212"/>
                <a:ext cx="6336704" cy="3057211"/>
              </a:xfrm>
            </p:spPr>
            <p:txBody>
              <a:bodyPr/>
              <a:lstStyle/>
              <a:p>
                <a:pPr marL="45720" indent="0">
                  <a:buNone/>
                </a:pP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0 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dirty="0">
                            <a:solidFill>
                              <a:prstClr val="white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υ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с </m:t>
                            </m:r>
                            <m:r>
                              <a:rPr lang="uk-UA" i="1" smtClean="0">
                                <a:solidFill>
                                  <a:prstClr val="white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кв</m:t>
                            </m:r>
                          </m:sub>
                        </m:sSub>
                      </m:num>
                      <m:den>
                        <m:r>
                          <a:rPr lang="uk-UA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uk-UA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cs typeface="Times New Roman" panose="02020603050405020304" pitchFamily="18" charset="0"/>
                          </a:rPr>
                          <m:t>υ</m:t>
                        </m:r>
                      </m:e>
                      <m:sub>
                        <m:r>
                          <a:rPr lang="uk-UA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с кв</m:t>
                        </m:r>
                      </m:sub>
                    </m:sSub>
                    <m:r>
                      <a:rPr lang="ru-RU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/>
                        <a:cs typeface="Times New Roman" panose="02020603050405020304" pitchFamily="18" charset="0"/>
                      </a:rPr>
                      <m:t>√</m:t>
                    </m:r>
                    <m: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k</m:t>
                    </m:r>
                    <m: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𝑇</m:t>
                    </m:r>
                    <m:r>
                      <a:rPr lang="ru-RU" b="0" i="1" dirty="0" smtClean="0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ru-RU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1" dirty="0" smtClean="0">
                        <a:latin typeface="Cambria Math"/>
                        <a:cs typeface="Times New Roman" panose="02020603050405020304" pitchFamily="18" charset="0"/>
                      </a:rPr>
                      <m:t>R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smtClean="0">
                        <a:latin typeface="Cambria Math"/>
                        <a:cs typeface="Times New Roman" panose="02020603050405020304" pitchFamily="18" charset="0"/>
                      </a:rPr>
                      <m:t>k</m:t>
                    </m:r>
                    <m:r>
                      <a:rPr lang="en-US" i="1" smtClean="0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buClr>
                    <a:srgbClr val="FF8600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υ</m:t>
                        </m:r>
                      </m:e>
                      <m:sub>
                        <m:r>
                          <a:rPr lang="uk-UA" i="1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с кв</m:t>
                        </m:r>
                      </m:sub>
                    </m:sSub>
                    <m:r>
                      <a:rPr lang="ru-RU" i="1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dirty="0" smtClean="0">
                    <a:solidFill>
                      <a:prstClr val="whit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0" i="1" dirty="0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uk-UA" b="0" i="1" dirty="0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b="0" i="1" dirty="0" smtClean="0">
                            <a:solidFill>
                              <a:prstClr val="white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</m:rad>
                    <m:r>
                      <a:rPr lang="uk-UA" b="0" i="1" dirty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Т</m:t>
                    </m:r>
                    <m:r>
                      <a:rPr lang="en-US" b="0" i="1" dirty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b="0" i="1" dirty="0" smtClean="0">
                        <a:solidFill>
                          <a:prstClr val="white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975212"/>
                <a:ext cx="6336704" cy="3057211"/>
              </a:xfrm>
              <a:blipFill rotWithShape="1">
                <a:blip r:embed="rId2"/>
                <a:stretch>
                  <a:fillRect l="-96" t="-13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6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Ми в роботі  обчислили  </a:t>
            </a:r>
            <a:r>
              <a:rPr lang="uk-UA" sz="2200" b="0" spc="0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такі астрономічні і фізичні характеристики як </a:t>
            </a:r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середню </a:t>
            </a:r>
            <a:r>
              <a:rPr lang="uk-UA" sz="2200" b="0" spc="0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швидкість руху </a:t>
            </a:r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Гідрогену </a:t>
            </a:r>
            <a:r>
              <a:rPr lang="uk-UA" sz="2200" b="0" spc="0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та </a:t>
            </a:r>
            <a:r>
              <a:rPr lang="uk-UA" sz="2200" dirty="0"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</a:t>
            </a:r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ксигену  </a:t>
            </a:r>
            <a:r>
              <a:rPr lang="uk-UA" sz="2200" dirty="0" smtClean="0"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</a:t>
            </a:r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uk-UA" sz="2200" b="0" spc="0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атмосфері Діони , </a:t>
            </a:r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обчислили </a:t>
            </a:r>
            <a:r>
              <a:rPr lang="uk-UA" sz="2200" b="0" spc="0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другу космічну швидкість руху </a:t>
            </a:r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Діони</a:t>
            </a:r>
            <a:r>
              <a:rPr lang="uk-UA" sz="2200" b="0" spc="0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</a:t>
            </a:r>
            <a:r>
              <a:rPr lang="uk-UA" sz="2200" b="0" spc="0" dirty="0" smtClean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дослідили  </a:t>
            </a:r>
            <a:r>
              <a:rPr lang="uk-UA" sz="2200" b="0" spc="0" dirty="0">
                <a:ln>
                  <a:noFill/>
                </a:ln>
                <a:solidFill>
                  <a:srgbClr val="FFC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можливість існування  цих  хімічних елементів на поверхні супутника Діони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44824"/>
                <a:ext cx="8229600" cy="4281339"/>
              </a:xfrm>
              <a:ln>
                <a:solidFill>
                  <a:schemeClr val="accent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uk-UA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uk-UA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uk-UA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О</m:t>
                        </m:r>
                      </m:e>
                      <m:sub>
                        <m:r>
                          <a:rPr lang="uk-UA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uk-UA" sz="180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32·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uk-UA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моль ,    Т= 87,15 К,  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 8,31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Дж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моль · К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l-G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uk-UA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uk-UA" sz="11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</a:t>
                </a:r>
                <a:r>
                  <a:rPr lang="uk-UA" sz="11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1292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04 </a:t>
                </a:r>
                <a:r>
                  <a:rPr lang="uk-UA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=1,29  км 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uk-UA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с.     </a:t>
                </a:r>
                <a:endParaRPr lang="ru-RU" sz="1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uk-UA" sz="1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uk-UA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1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Н</m:t>
                        </m:r>
                      </m:e>
                      <m:sub>
                        <m:r>
                          <a:rPr lang="ru-RU" sz="1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)=2·1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800" i="1" dirty="0">
                            <a:latin typeface="Cambria Math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uk-UA" sz="1800" i="1" dirty="0">
                            <a:latin typeface="Cambria Math"/>
                            <a:cs typeface="Times New Roman" panose="020206030504050203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кг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uk-UA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моль , </a:t>
                </a:r>
                <a:r>
                  <a:rPr lang="el-GR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0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с. </a:t>
                </a:r>
                <a:r>
                  <a:rPr lang="uk-UA" sz="1000" dirty="0" err="1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кв</a:t>
                </a:r>
                <a:r>
                  <a:rPr lang="uk-UA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ru-RU" sz="1800" b="0" i="1" smtClean="0"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1,08 км</a:t>
                </a:r>
                <a:r>
                  <a:rPr lang="en-US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с.</a:t>
                </a:r>
              </a:p>
              <a:p>
                <a:pPr marL="0" lvl="0" indent="0">
                  <a:buClr>
                    <a:srgbClr val="759AA5">
                      <a:lumMod val="60000"/>
                      <a:lumOff val="40000"/>
                    </a:srgbClr>
                  </a:buClr>
                  <a:buNone/>
                </a:pPr>
                <a:r>
                  <a:rPr lang="el-GR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uk-UA" sz="1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sz="2000" b="0" i="1" smtClean="0">
                        <a:latin typeface="Cambria Math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509,9 </a:t>
                </a:r>
                <a:r>
                  <a:rPr lang="uk-UA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ru-RU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=0,5 км</a:t>
                </a:r>
                <a:r>
                  <a:rPr lang="en-US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uk-UA" sz="1800" dirty="0">
                    <a:solidFill>
                      <a:srgbClr val="DFE6D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с.     </a:t>
                </a:r>
                <a:endParaRPr lang="ru-RU" sz="1800" dirty="0">
                  <a:solidFill>
                    <a:srgbClr val="DFE6D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44824"/>
                <a:ext cx="8229600" cy="4281339"/>
              </a:xfrm>
              <a:blipFill rotWithShape="1">
                <a:blip r:embed="rId2"/>
                <a:stretch>
                  <a:fillRect l="-51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71600" y="1772816"/>
                <a:ext cx="2016224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b="0" i="0" dirty="0" smtClean="0">
                    <a:latin typeface="+mj-lt"/>
                  </a:rPr>
                  <a:t> </a:t>
                </a:r>
                <a:r>
                  <a:rPr lang="el-GR" b="0" i="0" dirty="0" smtClean="0">
                    <a:latin typeface="+mj-lt"/>
                  </a:rPr>
                  <a:t>υ</a:t>
                </a:r>
                <a:r>
                  <a:rPr lang="uk-UA" b="0" i="0" dirty="0" smtClean="0">
                    <a:latin typeface="+mj-lt"/>
                  </a:rPr>
                  <a:t> </a:t>
                </a:r>
                <a:r>
                  <a:rPr lang="uk-UA" sz="900" b="0" i="0" dirty="0" smtClean="0">
                    <a:latin typeface="+mj-lt"/>
                  </a:rPr>
                  <a:t>с . кв</a:t>
                </a:r>
                <a:r>
                  <a:rPr lang="en-US" b="0" i="0" dirty="0" smtClean="0">
                    <a:latin typeface="+mj-lt"/>
                  </a:rPr>
                  <a:t>=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b="0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𝑅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𝑀</m:t>
                            </m:r>
                          </m:den>
                        </m:f>
                      </m:e>
                    </m:ra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772816"/>
                <a:ext cx="2016224" cy="6560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3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6105872" cy="588141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060849"/>
            <a:ext cx="7315200" cy="42485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Діона відкрилась перед нами  в своїй загадковій  і стриманій космічній красі завдяки зонду Кассіні. Вона  приваблює  нас і астрономів  віддаленістю від Землі, в той же час  схожістю на інші природні  донині відомі супутники планет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 Діони   в ході досліджень припускають наявність атмосфери.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також Дона  має  тверд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поверхню  - кам</a:t>
            </a:r>
            <a:r>
              <a:rPr lang="en-US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’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яну </a:t>
            </a:r>
            <a:r>
              <a:rPr lang="uk-UA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.Також  з однієї сторони спостерігаються кратери, видна деформація кори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Схожість  Діони з більшістю відкритих на сьогодні природних супутників планет підтверджує спільне  походження.</a:t>
            </a:r>
          </a:p>
        </p:txBody>
      </p:sp>
    </p:spTree>
    <p:extLst>
      <p:ext uri="{BB962C8B-B14F-4D97-AF65-F5344CB8AC3E}">
        <p14:creationId xmlns:p14="http://schemas.microsoft.com/office/powerpoint/2010/main" val="33193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2695</TotalTime>
  <Words>655</Words>
  <Application>Microsoft Office PowerPoint</Application>
  <PresentationFormat>Экран (4:3)</PresentationFormat>
  <Paragraphs>59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Ман-Юніор. Дослідник .      У номінації Астроном.</vt:lpstr>
      <vt:lpstr>Презентация PowerPoint</vt:lpstr>
      <vt:lpstr>Презентация PowerPoint</vt:lpstr>
      <vt:lpstr>Презентация PowerPoint</vt:lpstr>
      <vt:lpstr>Особливості будови Діони досліджені за допомогою зонду Кассіні </vt:lpstr>
      <vt:lpstr>Друга космічна швидкість</vt:lpstr>
      <vt:lpstr> Середня квадратична  швидкість поступального руху  молекул ідеального газу</vt:lpstr>
      <vt:lpstr>Ми в роботі  обчислили  такі астрономічні і фізичні характеристики як середню швидкість руху Гідрогену та Оксигену  в атмосфері Діони , обчислили другу космічну швидкість руху Діони,  дослідили  можливість існування  цих  хімічних елементів на поверхні супутника Діони</vt:lpstr>
      <vt:lpstr>Висновок</vt:lpstr>
      <vt:lpstr>Висновок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счастье</dc:title>
  <dc:creator>Глава</dc:creator>
  <cp:lastModifiedBy>Глава</cp:lastModifiedBy>
  <cp:revision>134</cp:revision>
  <dcterms:created xsi:type="dcterms:W3CDTF">2019-03-25T15:33:56Z</dcterms:created>
  <dcterms:modified xsi:type="dcterms:W3CDTF">2021-04-25T15:35:46Z</dcterms:modified>
</cp:coreProperties>
</file>