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5" r:id="rId6"/>
    <p:sldId id="263" r:id="rId7"/>
    <p:sldId id="268" r:id="rId8"/>
    <p:sldId id="270" r:id="rId9"/>
    <p:sldId id="277" r:id="rId10"/>
    <p:sldId id="273" r:id="rId11"/>
    <p:sldId id="274" r:id="rId12"/>
    <p:sldId id="275" r:id="rId13"/>
    <p:sldId id="271" r:id="rId14"/>
    <p:sldId id="276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0323" autoAdjust="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uk-UA" sz="3600" noProof="0" dirty="0" smtClean="0">
                <a:latin typeface="Times New Roman" pitchFamily="18" charset="0"/>
                <a:cs typeface="Times New Roman" pitchFamily="18" charset="0"/>
              </a:rPr>
              <a:t>ДЖЕРЕЛА УТВОРЕННЯ КОСМІЧНОГО СМІТТЯ</a:t>
            </a:r>
            <a:endParaRPr lang="uk-UA" sz="3600" noProof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588641188959684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4722222222222245E-2"/>
          <c:y val="0.16517599883347936"/>
          <c:w val="0.62928619860017565"/>
          <c:h val="0.834824001166521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Джерела утворення космічного сміття</c:v>
                </c:pt>
              </c:strCache>
            </c:strRef>
          </c:tx>
          <c:explosion val="16"/>
          <c:dPt>
            <c:idx val="0"/>
            <c:explosion val="6"/>
          </c:dPt>
          <c:dLbls>
            <c:dLbl>
              <c:idx val="0"/>
              <c:layout>
                <c:manualLayout>
                  <c:x val="-0.13801498250218763"/>
                  <c:y val="-0.2522979002624671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uk-UA" sz="2400" dirty="0" smtClean="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7.2561132983377102E-2"/>
                  <c:y val="5.120939049285505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12</a:t>
                    </a:r>
                    <a:r>
                      <a:rPr lang="uk-UA" sz="24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4860454943132049E-2"/>
                  <c:y val="6.6874599008457283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3</a:t>
                    </a:r>
                    <a:r>
                      <a:rPr lang="uk-UA" sz="2400" dirty="0" smtClean="0"/>
                      <a:t>%</a:t>
                    </a:r>
                    <a:endParaRPr lang="en-US" sz="2400" dirty="0"/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Великі частини ракет-носіїв і розгінних блоків, а також самі космічні апарати, які припинили своє функціонування</c:v>
                </c:pt>
                <c:pt idx="1">
                  <c:v>Операційні елементи і конструкції, які відокремилися від космічних апаратів </c:v>
                </c:pt>
                <c:pt idx="2">
                  <c:v>Маленькі фрагменти і осколки, які виникли в результаті зіткнень ракет - носіїв, розгінних блоків і космічних апаратів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12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1140176868545104"/>
          <c:y val="0.12624941791337604"/>
          <c:w val="0.38859823131454979"/>
          <c:h val="0.7986998194054105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1970</c:v>
                </c:pt>
                <c:pt idx="1">
                  <c:v>1990</c:v>
                </c:pt>
                <c:pt idx="2">
                  <c:v>2000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1372</c:v>
                </c:pt>
                <c:pt idx="1">
                  <c:v>2744</c:v>
                </c:pt>
                <c:pt idx="2">
                  <c:v>4116</c:v>
                </c:pt>
                <c:pt idx="3">
                  <c:v>14863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1970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1970</c:v>
                </c:pt>
                <c:pt idx="1">
                  <c:v>1990</c:v>
                </c:pt>
                <c:pt idx="2">
                  <c:v>2000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1970</c:v>
                </c:pt>
                <c:pt idx="1">
                  <c:v>1990</c:v>
                </c:pt>
                <c:pt idx="2">
                  <c:v>2000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box"/>
        <c:axId val="90697728"/>
        <c:axId val="90701184"/>
        <c:axId val="0"/>
      </c:bar3DChart>
      <c:catAx>
        <c:axId val="90697728"/>
        <c:scaling>
          <c:orientation val="minMax"/>
        </c:scaling>
        <c:axPos val="b"/>
        <c:numFmt formatCode="General" sourceLinked="1"/>
        <c:tickLblPos val="nextTo"/>
        <c:crossAx val="90701184"/>
        <c:crosses val="autoZero"/>
        <c:auto val="1"/>
        <c:lblAlgn val="ctr"/>
        <c:lblOffset val="100"/>
      </c:catAx>
      <c:valAx>
        <c:axId val="90701184"/>
        <c:scaling>
          <c:orientation val="minMax"/>
        </c:scaling>
        <c:axPos val="l"/>
        <c:majorGridlines/>
        <c:numFmt formatCode="General" sourceLinked="1"/>
        <c:tickLblPos val="nextTo"/>
        <c:crossAx val="90697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CF26-018B-4EF6-A247-945BBECB192B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5C27-4497-4D80-8EA1-6F3C7F32E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98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C5C27-4497-4D80-8EA1-6F3C7F32E12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63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357430"/>
          </a:xfrm>
        </p:spPr>
        <p:txBody>
          <a:bodyPr>
            <a:normAutofit fontScale="90000"/>
          </a:bodyPr>
          <a:lstStyle/>
          <a:p>
            <a:pPr fontAlgn="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СЛІД У КОСМОСІ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846750"/>
            <a:ext cx="4139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uk-UA" dirty="0"/>
              <a:t>Роботу </a:t>
            </a:r>
            <a:r>
              <a:rPr lang="uk-UA" dirty="0" smtClean="0"/>
              <a:t>виконала:</a:t>
            </a:r>
            <a:endParaRPr lang="ru-RU" dirty="0"/>
          </a:p>
          <a:p>
            <a:pPr latinLnBrk="1"/>
            <a:r>
              <a:rPr lang="uk-UA" dirty="0" smtClean="0"/>
              <a:t>Рубан Алевтина,</a:t>
            </a:r>
            <a:endParaRPr lang="ru-RU" dirty="0"/>
          </a:p>
          <a:p>
            <a:pPr latinLnBrk="1"/>
            <a:r>
              <a:rPr lang="uk-UA" dirty="0" smtClean="0"/>
              <a:t>учениця 7 </a:t>
            </a:r>
            <a:r>
              <a:rPr lang="uk-UA" dirty="0"/>
              <a:t>класу </a:t>
            </a:r>
            <a:endParaRPr lang="ru-RU" dirty="0"/>
          </a:p>
          <a:p>
            <a:r>
              <a:rPr lang="uk-UA" altLang="ru-RU" dirty="0">
                <a:cs typeface="Times New Roman" pitchFamily="18" charset="0"/>
              </a:rPr>
              <a:t>Конотопської загальноосвітньої школи І-ІІІ ступенів № 10</a:t>
            </a:r>
          </a:p>
          <a:p>
            <a:r>
              <a:rPr lang="uk-UA" altLang="ru-RU" dirty="0">
                <a:cs typeface="Times New Roman" pitchFamily="18" charset="0"/>
              </a:rPr>
              <a:t>Науковий керівник :</a:t>
            </a:r>
          </a:p>
          <a:p>
            <a:r>
              <a:rPr lang="uk-UA" altLang="ru-RU" dirty="0" err="1">
                <a:cs typeface="Times New Roman" pitchFamily="18" charset="0"/>
              </a:rPr>
              <a:t>Олексенко</a:t>
            </a:r>
            <a:r>
              <a:rPr lang="uk-UA" altLang="ru-RU" dirty="0">
                <a:cs typeface="Times New Roman" pitchFamily="18" charset="0"/>
              </a:rPr>
              <a:t> Ірина </a:t>
            </a:r>
            <a:r>
              <a:rPr lang="uk-UA" altLang="ru-RU" dirty="0" smtClean="0">
                <a:cs typeface="Times New Roman" pitchFamily="18" charset="0"/>
              </a:rPr>
              <a:t>Олексіївна, </a:t>
            </a:r>
            <a:endParaRPr lang="uk-UA" altLang="ru-RU" dirty="0">
              <a:cs typeface="Times New Roman" pitchFamily="18" charset="0"/>
            </a:endParaRPr>
          </a:p>
          <a:p>
            <a:r>
              <a:rPr lang="uk-UA" altLang="ru-RU" dirty="0">
                <a:cs typeface="Times New Roman" pitchFamily="18" charset="0"/>
              </a:rPr>
              <a:t>учитель фізики </a:t>
            </a:r>
          </a:p>
          <a:p>
            <a:r>
              <a:rPr lang="uk-UA" altLang="ru-RU" dirty="0">
                <a:cs typeface="Times New Roman" pitchFamily="18" charset="0"/>
              </a:rPr>
              <a:t>Конотопської загальноосвітньої школи І-ІІІ </a:t>
            </a:r>
            <a:r>
              <a:rPr lang="uk-UA" altLang="ru-RU" dirty="0" smtClean="0">
                <a:cs typeface="Times New Roman" pitchFamily="18" charset="0"/>
              </a:rPr>
              <a:t>ступенів </a:t>
            </a:r>
            <a:r>
              <a:rPr lang="uk-UA" altLang="ru-RU" dirty="0">
                <a:cs typeface="Times New Roman" pitchFamily="18" charset="0"/>
              </a:rPr>
              <a:t>№</a:t>
            </a:r>
            <a:r>
              <a:rPr lang="uk-UA" altLang="ru-RU" dirty="0" smtClean="0">
                <a:cs typeface="Times New Roman" pitchFamily="18" charset="0"/>
              </a:rPr>
              <a:t>10,</a:t>
            </a:r>
            <a:endParaRPr lang="uk-UA" altLang="ru-RU" dirty="0">
              <a:cs typeface="Times New Roman" pitchFamily="18" charset="0"/>
            </a:endParaRPr>
          </a:p>
          <a:p>
            <a:r>
              <a:rPr lang="uk-UA" altLang="ru-RU" dirty="0">
                <a:cs typeface="Times New Roman" pitchFamily="18" charset="0"/>
              </a:rPr>
              <a:t>с</a:t>
            </a:r>
            <a:r>
              <a:rPr lang="uk-UA" altLang="ru-RU" dirty="0" smtClean="0">
                <a:cs typeface="Times New Roman" pitchFamily="18" charset="0"/>
              </a:rPr>
              <a:t>пеціаліст вищої </a:t>
            </a:r>
            <a:r>
              <a:rPr lang="uk-UA" altLang="ru-RU" dirty="0">
                <a:cs typeface="Times New Roman" pitchFamily="18" charset="0"/>
              </a:rPr>
              <a:t>категорії</a:t>
            </a:r>
            <a:endParaRPr lang="ru-RU" altLang="ru-RU" dirty="0">
              <a:cs typeface="Times New Roman" pitchFamily="18" charset="0"/>
            </a:endParaRPr>
          </a:p>
        </p:txBody>
      </p:sp>
      <p:pic>
        <p:nvPicPr>
          <p:cNvPr id="1026" name="Picture 2" descr="http://hi-news.ru/wp-content/uploads/2014/02/1236612608_1208204064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90" y="2993858"/>
            <a:ext cx="4095453" cy="2845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4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МЕТОД СПУСКУ СМ</a:t>
            </a:r>
            <a:r>
              <a:rPr lang="uk-UA" sz="3600" b="1" dirty="0" smtClean="0">
                <a:solidFill>
                  <a:schemeClr val="tx1"/>
                </a:solidFill>
              </a:rPr>
              <a:t>І</a:t>
            </a:r>
            <a:r>
              <a:rPr lang="ru-RU" sz="3600" b="1" dirty="0" smtClean="0">
                <a:solidFill>
                  <a:schemeClr val="tx1"/>
                </a:solidFill>
              </a:rPr>
              <a:t>ТТЯ НА НИЗЬКІ ОРБІТИ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Слід зазначити, що всі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uk-UA" dirty="0" smtClean="0"/>
              <a:t> на орбіті рухаються з певною швидкістю. Відштовхуючись від законів Ньютона і закону всесвітнього тяжіння, знайдемо значення цієї швидкості.</a:t>
            </a:r>
            <a:endParaRPr lang="ru-RU" dirty="0" smtClean="0"/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uk-UA" dirty="0" smtClean="0"/>
              <a:t>                          </a:t>
            </a:r>
            <a:r>
              <a:rPr lang="en-US" dirty="0" smtClean="0"/>
              <a:t>		</a:t>
            </a:r>
            <a:r>
              <a:rPr lang="uk-UA" dirty="0" smtClean="0"/>
              <a:t>або</a:t>
            </a: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uk-UA" dirty="0" smtClean="0"/>
              <a:t>                    </a:t>
            </a:r>
            <a:r>
              <a:rPr lang="en-US" dirty="0" smtClean="0"/>
              <a:t>  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       </a:t>
            </a:r>
            <a:r>
              <a:rPr lang="en-US" dirty="0" smtClean="0"/>
              <a:t>	</a:t>
            </a:r>
            <a:r>
              <a:rPr lang="uk-UA" dirty="0" smtClean="0"/>
              <a:t>(1)</a:t>
            </a:r>
          </a:p>
          <a:p>
            <a:endParaRPr lang="uk-UA" dirty="0" smtClean="0"/>
          </a:p>
          <a:p>
            <a:r>
              <a:rPr lang="uk-UA" dirty="0" smtClean="0"/>
              <a:t>Отже, при зниженні швидкості зменшується радіус орбіти (висота польоту), сміття потрапляє більше щільні шари атмосфери, де і згорає.</a:t>
            </a:r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429000"/>
            <a:ext cx="3000396" cy="85725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429000"/>
            <a:ext cx="271464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7242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МЕТОД СПУСКУ СМ</a:t>
            </a:r>
            <a:r>
              <a:rPr lang="uk-UA" sz="3600" b="1" dirty="0" smtClean="0">
                <a:solidFill>
                  <a:schemeClr val="tx1"/>
                </a:solidFill>
              </a:rPr>
              <a:t>І</a:t>
            </a:r>
            <a:r>
              <a:rPr lang="ru-RU" sz="3600" b="1" dirty="0" smtClean="0">
                <a:solidFill>
                  <a:schemeClr val="tx1"/>
                </a:solidFill>
              </a:rPr>
              <a:t>ТТЯ НА НИЗЬКІ ОРБІТИ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uk-UA" dirty="0" smtClean="0"/>
              <a:t>Запишемо закон збереження імпульсу для абсолютно не пружного удару </a:t>
            </a:r>
          </a:p>
          <a:p>
            <a:r>
              <a:rPr lang="uk-UA" dirty="0" smtClean="0"/>
              <a:t>Вважаючи, що вектор</a:t>
            </a:r>
            <a:r>
              <a:rPr lang="uk-UA" dirty="0"/>
              <a:t>и</a:t>
            </a:r>
            <a:r>
              <a:rPr lang="uk-UA" dirty="0" smtClean="0"/>
              <a:t> швидкостей протилежно напрямлені, маємо:</a:t>
            </a:r>
          </a:p>
          <a:p>
            <a:pPr>
              <a:buNone/>
            </a:pPr>
            <a:r>
              <a:rPr lang="uk-UA" dirty="0" smtClean="0"/>
              <a:t> </a:t>
            </a:r>
          </a:p>
          <a:p>
            <a:endParaRPr lang="uk-UA" dirty="0" smtClean="0"/>
          </a:p>
          <a:p>
            <a:r>
              <a:rPr lang="uk-UA" dirty="0" smtClean="0"/>
              <a:t>Звідси швидкість сміття і приєднаного до нього снаряда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857628"/>
            <a:ext cx="4643470" cy="571504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5500702"/>
            <a:ext cx="2714644" cy="785818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НАПРИКЛАД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6000768"/>
          </a:xfrm>
        </p:spPr>
        <p:txBody>
          <a:bodyPr>
            <a:normAutofit fontScale="85000" lnSpcReduction="20000"/>
          </a:bodyPr>
          <a:lstStyle/>
          <a:p>
            <a:pPr marL="7938" indent="-7938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Космічне сміття масою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 100 кг  рухається по круговій орбіті на висоті </a:t>
            </a:r>
          </a:p>
          <a:p>
            <a:pPr marL="7938" indent="-7938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 = 300 км над поверхнею Землі, радіус якої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 6378 км. На зустріч йому летить снаряд з масою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 0,5 кг 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швидкістю 𝜈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 700 м/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Орбітальна швидкість сміттєвого об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єкта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938" indent="-7938" algn="ctr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𝜈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 √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=√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,81(6378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)10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м/с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938" indent="-7938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Після зіткнення швидкість сміття 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снаряда становитиме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938" indent="-7938" algn="ctr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·80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0,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·700)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+0,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м/с.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938" indent="-7938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Радіус орбіти при цьому стане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9,81=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606·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 висота польоту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  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 = 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606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6378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км.</a:t>
            </a:r>
          </a:p>
          <a:p>
            <a:pPr marL="7938" indent="-7938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Іншими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словами висота польоту при цьому знизиться на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938" indent="-7938">
              <a:lnSpc>
                <a:spcPct val="150000"/>
              </a:lnSpc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∆Н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км, і сміття гарантовано увійде в щільні шари атмосфери.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938" indent="-7938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/>
              <a:t>КІЛЬКІСТЬ “КОСМІЧНОГО СМІТТЯ”, МЛН. 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7376409"/>
              </p:ext>
            </p:extLst>
          </p:nvPr>
        </p:nvGraphicFramePr>
        <p:xfrm>
          <a:off x="179512" y="1628800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9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ВИСНОВОК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 marL="7938" indent="-7938" algn="just">
              <a:buNone/>
            </a:pPr>
            <a:r>
              <a:rPr lang="uk-UA" dirty="0" smtClean="0"/>
              <a:t> 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Вчені почали досить серйозно ставитися до цієї задачі і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вирішувати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її,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деталізуючи та каталогізуючи кожен з уламків. На даному етапі вже створена значна кількість проектів, що дозволить у майбутньому значною мірою розчистити існуюче сміттєве звалище навколо Землі.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0_12_1.gif (663×404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991191">
            <a:off x="866433" y="1211190"/>
            <a:ext cx="7547145" cy="3207597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uk-UA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portlandmarathon.org/videos/earthAnimat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87922">
            <a:off x="6862617" y="4694922"/>
            <a:ext cx="1631215" cy="16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57166"/>
            <a:ext cx="8326274" cy="59293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ru-RU" sz="3800" b="1" dirty="0" smtClean="0"/>
              <a:t>МЕТА:</a:t>
            </a:r>
          </a:p>
          <a:p>
            <a:pPr marL="0" indent="0">
              <a:buNone/>
            </a:pPr>
            <a:r>
              <a:rPr lang="uk-UA" sz="3200" dirty="0" smtClean="0"/>
              <a:t>ознайомитися з характеристиками космічного сміття та розглянути основні шляхи його знищення </a:t>
            </a:r>
            <a:endParaRPr lang="ru-RU" sz="3200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 smtClean="0"/>
              <a:t>ЗАВДАННЯ:</a:t>
            </a:r>
          </a:p>
          <a:p>
            <a:pPr>
              <a:buFontTx/>
              <a:buChar char="-"/>
            </a:pPr>
            <a:r>
              <a:rPr lang="uk-UA" sz="3200" dirty="0" smtClean="0"/>
              <a:t>опрацювати необхідну наукову літературу;</a:t>
            </a:r>
          </a:p>
          <a:p>
            <a:pPr>
              <a:buFontTx/>
              <a:buChar char="-"/>
            </a:pPr>
            <a:r>
              <a:rPr lang="uk-UA" sz="3200" dirty="0"/>
              <a:t>с</a:t>
            </a:r>
            <a:r>
              <a:rPr lang="uk-UA" sz="3200" dirty="0" smtClean="0"/>
              <a:t>истематизувати матеріал з даної теми;</a:t>
            </a:r>
          </a:p>
          <a:p>
            <a:pPr>
              <a:buFontTx/>
              <a:buChar char="-"/>
            </a:pPr>
            <a:r>
              <a:rPr lang="uk-UA" sz="3200" dirty="0" smtClean="0"/>
              <a:t>розглянути основні шляхи боротьби з космічним сміттям;</a:t>
            </a:r>
          </a:p>
          <a:p>
            <a:pPr>
              <a:buFontTx/>
              <a:buChar char="-"/>
            </a:pPr>
            <a:r>
              <a:rPr lang="uk-UA" sz="3200" dirty="0" smtClean="0"/>
              <a:t>розрахувати висоту на яку знизиться сміття, щоб потрапити в атмосферу Землі</a:t>
            </a:r>
          </a:p>
          <a:p>
            <a:pPr>
              <a:buFontTx/>
              <a:buChar char="-"/>
            </a:pPr>
            <a:endParaRPr lang="uk-UA" sz="3200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51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00042"/>
            <a:ext cx="8503920" cy="5628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/>
              <a:t>ОБ’ЄКТ ДОСЛІДЖЕННЯ: </a:t>
            </a:r>
          </a:p>
          <a:p>
            <a:pPr marL="0" indent="0">
              <a:buNone/>
            </a:pPr>
            <a:r>
              <a:rPr lang="uk-UA" sz="4000" dirty="0" smtClean="0"/>
              <a:t>космічний простір.</a:t>
            </a:r>
          </a:p>
          <a:p>
            <a:endParaRPr lang="uk-UA" sz="4000" dirty="0"/>
          </a:p>
          <a:p>
            <a:endParaRPr lang="uk-UA" sz="4000" b="1" dirty="0" smtClean="0"/>
          </a:p>
          <a:p>
            <a:pPr>
              <a:buNone/>
            </a:pPr>
            <a:r>
              <a:rPr lang="uk-UA" sz="4000" b="1" dirty="0" smtClean="0"/>
              <a:t>ПРЕДМЕТ ДОСЛІДЖЕННЯ:</a:t>
            </a:r>
          </a:p>
          <a:p>
            <a:pPr marL="0" indent="0">
              <a:buNone/>
            </a:pPr>
            <a:r>
              <a:rPr lang="uk-UA" sz="4000" dirty="0" smtClean="0"/>
              <a:t>космічне сміття.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8195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ЩО ЯВЛЯЄ СОБОЮ КОСМІЧНЕ СМІТТЯ?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61456"/>
            <a:ext cx="4176464" cy="489654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b="1" i="1" dirty="0" smtClean="0"/>
              <a:t>Космічне сміття</a:t>
            </a:r>
            <a:r>
              <a:rPr lang="uk-UA" i="1" dirty="0" smtClean="0"/>
              <a:t> </a:t>
            </a:r>
            <a:r>
              <a:rPr lang="uk-UA" dirty="0" smtClean="0"/>
              <a:t> — некеровані 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uk-UA" dirty="0" smtClean="0"/>
              <a:t> антропогенного походження, які більше не виконують своїх функцій та літають навколо Землі або в меншій мірі навколо інших планет чи Сонця. </a:t>
            </a:r>
            <a:endParaRPr lang="uk-UA" dirty="0"/>
          </a:p>
        </p:txBody>
      </p:sp>
      <p:pic>
        <p:nvPicPr>
          <p:cNvPr id="2050" name="Picture 2" descr="https://upload.wikimedia.org/wikipedia/commons/thumb/a/a1/Debris-GEO1280.jpg/220px-Debris-GEO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4188"/>
            <a:ext cx="4046325" cy="3237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9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17259933"/>
              </p:ext>
            </p:extLst>
          </p:nvPr>
        </p:nvGraphicFramePr>
        <p:xfrm>
          <a:off x="0" y="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44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037" y="476672"/>
            <a:ext cx="8534400" cy="75895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uk-UA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ПРОСТОРОВА ГУСТИНА СМІТТЯ В ЗАЛЕЖНОСТІ ВІД </a:t>
            </a:r>
            <a:br>
              <a:rPr lang="uk-UA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ВИСОТИ ОРБІТИ (ЛИШЕ КАНАЛІЗОВАНІ ОБ</a:t>
            </a:r>
            <a:r>
              <a:rPr lang="ru-RU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ЄКТИ</a:t>
            </a:r>
            <a:br>
              <a:rPr lang="uk-UA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РОЗМІРАМИ БІЛЬШИМИ 10 СМ)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6" descr="http://4.bp.blogspot.com/-Rx7QT2Do2sg/UDdwxl52fCI/AAAAAAAABeo/p4G8jz7jM90/s400/%D0%BA%D0%BE%D1%81%D0%BC+%D1%81%D0%BC%D1%96%D1%82%D1%821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86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48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ЕФЕКТА КЕССЛЕРА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527048"/>
            <a:ext cx="4990328" cy="4926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Космічне сміття по довільним орбітам обертається навколо планети з величезною швидкістю. Ці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мають величезний запас кінетичної енергії. Час від часу вони стикаються, утворюючи ще більшу кількість дрібних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єктів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і чим вони дрібніші, тим не безпечнішими вони стають для діючих супутників і літальних апаратів</a:t>
            </a:r>
          </a:p>
          <a:p>
            <a:endParaRPr lang="ru-RU" dirty="0"/>
          </a:p>
        </p:txBody>
      </p:sp>
      <p:pic>
        <p:nvPicPr>
          <p:cNvPr id="4" name="Содержимое 9" descr="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10459" y="1556792"/>
            <a:ext cx="388555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Accretion_128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039" y="4293096"/>
            <a:ext cx="3452390" cy="223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283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29684" cy="7589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АЛЬТЕРНАТИВН</a:t>
            </a:r>
            <a:r>
              <a:rPr lang="uk-UA" sz="3600" b="1" dirty="0" smtClean="0">
                <a:solidFill>
                  <a:schemeClr val="tx1"/>
                </a:solidFill>
              </a:rPr>
              <a:t>І МЕТОДИ БОРОТЬБИ З КОСМІЧНИМ СМІТТЯМ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r>
              <a:rPr lang="uk-UA" dirty="0" smtClean="0"/>
              <a:t>Лазери, лазерні технології.</a:t>
            </a:r>
          </a:p>
          <a:p>
            <a:r>
              <a:rPr lang="uk-UA" dirty="0" smtClean="0"/>
              <a:t>Наземний комплекс радарів.</a:t>
            </a:r>
          </a:p>
          <a:p>
            <a:r>
              <a:rPr lang="uk-UA" dirty="0" smtClean="0"/>
              <a:t>Робот прибиральник.</a:t>
            </a:r>
          </a:p>
          <a:p>
            <a:r>
              <a:rPr lang="uk-UA" dirty="0" smtClean="0"/>
              <a:t>Пастка для утворених осколків.</a:t>
            </a:r>
          </a:p>
          <a:p>
            <a:r>
              <a:rPr lang="uk-UA" dirty="0" smtClean="0"/>
              <a:t>Спеціальні екранні конструкції.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</a:rPr>
              <a:t>ОСНОВНІ МЕТОДИ БОРОТЬБИ З ЗАСМІЧЕНІСТЮ КОСМІЧНОГО ПРОСТОРУ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r>
              <a:rPr lang="uk-UA" dirty="0" smtClean="0"/>
              <a:t>Космічні сміттєзбиральники.</a:t>
            </a:r>
          </a:p>
          <a:p>
            <a:r>
              <a:rPr lang="uk-UA" dirty="0" smtClean="0"/>
              <a:t>Переміщення сміття в щільний шар атмосфери Землі, де воно згорає.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482</Words>
  <Application>Microsoft Office PowerPoint</Application>
  <PresentationFormat>Экран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ЛЮДСЬКИЙ СЛІД У КОСМОСІ</vt:lpstr>
      <vt:lpstr>Слайд 2</vt:lpstr>
      <vt:lpstr>Слайд 3</vt:lpstr>
      <vt:lpstr>ЩО ЯВЛЯЄ СОБОЮ КОСМІЧНЕ СМІТТЯ?</vt:lpstr>
      <vt:lpstr>Слайд 5</vt:lpstr>
      <vt:lpstr>ПРОСТОРОВА ГУСТИНА СМІТТЯ В ЗАЛЕЖНОСТІ ВІД  ВИСОТИ ОРБІТИ (ЛИШЕ КАНАЛІЗОВАНІ ОБ’ЄКТИ  РОЗМІРАМИ БІЛЬШИМИ 10 СМ)</vt:lpstr>
      <vt:lpstr>СУТЬ ЕФЕКТА КЕССЛЕРА </vt:lpstr>
      <vt:lpstr>АЛЬТЕРНАТИВНІ МЕТОДИ БОРОТЬБИ З КОСМІЧНИМ СМІТТЯМ</vt:lpstr>
      <vt:lpstr>ОСНОВНІ МЕТОДИ БОРОТЬБИ З ЗАСМІЧЕНІСТЮ КОСМІЧНОГО ПРОСТОРУ</vt:lpstr>
      <vt:lpstr>МЕТОД СПУСКУ СМІТТЯ НА НИЗЬКІ ОРБІТИ</vt:lpstr>
      <vt:lpstr>МЕТОД СПУСКУ СМІТТЯ НА НИЗЬКІ ОРБІТИ</vt:lpstr>
      <vt:lpstr>НАПРИКЛАД</vt:lpstr>
      <vt:lpstr>КІЛЬКІСТЬ “КОСМІЧНОГО СМІТТЯ”, МЛН. Т</vt:lpstr>
      <vt:lpstr>ВИСНОВОК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КОСМІЧНЕ СМІТТЯ ТА НЕБЕЗПЕКА ЙОГО ЗІТКНЕННЯ З ЗЕМЛЕЮ</dc:title>
  <dc:creator>Taneshka</dc:creator>
  <cp:lastModifiedBy>Acer</cp:lastModifiedBy>
  <cp:revision>66</cp:revision>
  <dcterms:created xsi:type="dcterms:W3CDTF">2016-01-12T18:43:54Z</dcterms:created>
  <dcterms:modified xsi:type="dcterms:W3CDTF">2021-04-09T12:53:28Z</dcterms:modified>
</cp:coreProperties>
</file>