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73" r:id="rId9"/>
    <p:sldId id="274" r:id="rId10"/>
    <p:sldId id="275" r:id="rId11"/>
    <p:sldId id="269" r:id="rId12"/>
    <p:sldId id="276" r:id="rId13"/>
    <p:sldId id="270" r:id="rId14"/>
    <p:sldId id="277" r:id="rId15"/>
    <p:sldId id="278" r:id="rId16"/>
    <p:sldId id="279" r:id="rId17"/>
    <p:sldId id="280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837756391562164E-2"/>
          <c:y val="0.10340937387247752"/>
          <c:w val="0.75135668805288225"/>
          <c:h val="0.7478147744468967"/>
        </c:manualLayout>
      </c:layout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Дослід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5.8</c:v>
                </c:pt>
                <c:pt idx="1">
                  <c:v>7.7</c:v>
                </c:pt>
                <c:pt idx="2">
                  <c:v>9.5</c:v>
                </c:pt>
                <c:pt idx="3">
                  <c:v>11.5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10-4CE9-B344-59470CD37E8A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Контроль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1.76</c:v>
                </c:pt>
                <c:pt idx="1">
                  <c:v>3.6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10-4CE9-B344-59470CD37E8A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Дослід 2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3.9</c:v>
                </c:pt>
                <c:pt idx="1">
                  <c:v>4.75</c:v>
                </c:pt>
                <c:pt idx="2">
                  <c:v>5.7</c:v>
                </c:pt>
                <c:pt idx="3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10-4CE9-B344-59470CD37E8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64325983"/>
        <c:axId val="538780543"/>
      </c:lineChart>
      <c:catAx>
        <c:axId val="6643259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uk-UA" sz="1600"/>
                  <a:t>Варіанти досліду</a:t>
                </a:r>
              </a:p>
            </c:rich>
          </c:tx>
          <c:layout>
            <c:manualLayout>
              <c:xMode val="edge"/>
              <c:yMode val="edge"/>
              <c:x val="0.34498333333333331"/>
              <c:y val="0.92161882716049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538780543"/>
        <c:crosses val="autoZero"/>
        <c:auto val="1"/>
        <c:lblAlgn val="ctr"/>
        <c:lblOffset val="100"/>
        <c:noMultiLvlLbl val="0"/>
      </c:catAx>
      <c:valAx>
        <c:axId val="53878054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uk-UA" sz="1600"/>
                  <a:t>Довжина стебла редису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crossAx val="66432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Дослід 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21.6</c:v>
                </c:pt>
                <c:pt idx="1">
                  <c:v>25</c:v>
                </c:pt>
                <c:pt idx="2">
                  <c:v>29</c:v>
                </c:pt>
                <c:pt idx="3">
                  <c:v>34.299999999999997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77-4D2F-8C20-B61D0E89CC62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Контроль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19.8</c:v>
                </c:pt>
                <c:pt idx="1">
                  <c:v>24</c:v>
                </c:pt>
                <c:pt idx="2">
                  <c:v>30</c:v>
                </c:pt>
                <c:pt idx="3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77-4D2F-8C20-B61D0E89CC62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Дослід 2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19.8</c:v>
                </c:pt>
                <c:pt idx="1">
                  <c:v>23</c:v>
                </c:pt>
                <c:pt idx="2">
                  <c:v>25</c:v>
                </c:pt>
                <c:pt idx="3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77-4D2F-8C20-B61D0E89CC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81843327"/>
        <c:axId val="1261297535"/>
      </c:lineChart>
      <c:catAx>
        <c:axId val="12818433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Варіанти досліду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261297535"/>
        <c:crosses val="autoZero"/>
        <c:auto val="1"/>
        <c:lblAlgn val="ctr"/>
        <c:lblOffset val="100"/>
        <c:noMultiLvlLbl val="0"/>
      </c:catAx>
      <c:valAx>
        <c:axId val="126129753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Довжина</a:t>
                </a:r>
                <a:r>
                  <a:rPr lang="uk-UA" sz="16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стебла квасол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crossAx val="128184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84976183532614E-2"/>
          <c:y val="0.11795169337442661"/>
          <c:w val="0.93713971517449213"/>
          <c:h val="0.72162543087515296"/>
        </c:manualLayout>
      </c:layout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Дослід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23</c:v>
                </c:pt>
                <c:pt idx="1">
                  <c:v>25.2</c:v>
                </c:pt>
                <c:pt idx="2">
                  <c:v>28.7</c:v>
                </c:pt>
                <c:pt idx="3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77-4217-A58B-526DF42E18C1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Контроль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21</c:v>
                </c:pt>
                <c:pt idx="1">
                  <c:v>23</c:v>
                </c:pt>
                <c:pt idx="2">
                  <c:v>27.7</c:v>
                </c:pt>
                <c:pt idx="3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77-4217-A58B-526DF42E18C1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Дослід 2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18</c:v>
                </c:pt>
                <c:pt idx="1">
                  <c:v>21.4</c:v>
                </c:pt>
                <c:pt idx="2">
                  <c:v>25</c:v>
                </c:pt>
                <c:pt idx="3">
                  <c:v>28.4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77-4217-A58B-526DF42E18C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81834527"/>
        <c:axId val="1261294623"/>
      </c:lineChart>
      <c:catAx>
        <c:axId val="12818345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Варіанти</a:t>
                </a:r>
                <a:r>
                  <a:rPr lang="uk-UA" sz="16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досліду</a:t>
                </a:r>
                <a:endPara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261294623"/>
        <c:crosses val="autoZero"/>
        <c:auto val="1"/>
        <c:lblAlgn val="ctr"/>
        <c:lblOffset val="100"/>
        <c:noMultiLvlLbl val="0"/>
      </c:catAx>
      <c:valAx>
        <c:axId val="126129462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Довжина</a:t>
                </a:r>
                <a:r>
                  <a:rPr lang="uk-UA" sz="16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стебла квасолі</a:t>
                </a:r>
                <a:endPara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crossAx val="1281834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-02-0a-e5ef780eeef9c74e5d38fd41731d2e1af74d6516e65e333d99a3b477b5fae442_fb2b7b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7052" y="228600"/>
            <a:ext cx="6003822" cy="261302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Оцінка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впливу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шумів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різної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природи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на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рослин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родини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Бобові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 та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itchFamily="18" charset="0"/>
              </a:rPr>
              <a:t>Хрестоцвіті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126" y="3048000"/>
            <a:ext cx="8960874" cy="3581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sz="35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</a:t>
            </a:r>
          </a:p>
          <a:p>
            <a:pPr algn="l"/>
            <a:r>
              <a:rPr lang="uk-UA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Рогоза Варвара Олександрівна, учениця 9 класу Академічного ліцею № 4, Обухівської міської ради, Київської області.</a:t>
            </a:r>
          </a:p>
          <a:p>
            <a:pPr algn="l"/>
            <a:r>
              <a:rPr lang="uk-UA" sz="3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pPr algn="l"/>
            <a:r>
              <a:rPr lang="uk-UA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Онопрієнко</a:t>
            </a:r>
            <a:r>
              <a:rPr lang="uk-UA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Петрівна, вчитель біології Академічного ліцею № 4,Обухівської міської ради Київської області.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39CEDA-EF8B-4C0D-A486-3BE39B45C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9" t="20000" r="38045" b="35555"/>
          <a:stretch/>
        </p:blipFill>
        <p:spPr>
          <a:xfrm>
            <a:off x="183126" y="17206"/>
            <a:ext cx="25908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1C8662-B514-4133-9D8D-76A185F8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2D080-7938-4726-A319-0986A6EE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Динаміки росту редису</a:t>
            </a:r>
          </a:p>
        </p:txBody>
      </p:sp>
      <p:graphicFrame>
        <p:nvGraphicFramePr>
          <p:cNvPr id="11" name="Місце для вмісту 10">
            <a:extLst>
              <a:ext uri="{FF2B5EF4-FFF2-40B4-BE49-F238E27FC236}">
                <a16:creationId xmlns:a16="http://schemas.microsoft.com/office/drawing/2014/main" id="{4A1C36FE-6DCD-478E-8339-C4AA462498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302208"/>
              </p:ext>
            </p:extLst>
          </p:nvPr>
        </p:nvGraphicFramePr>
        <p:xfrm>
          <a:off x="324000" y="1417638"/>
          <a:ext cx="8496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071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62BEB6-350F-4926-B26D-A379002B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58162134-8538-42A4-B6A9-3F3B5B8027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305800" cy="6049962"/>
              </a:xfrm>
            </p:spPr>
            <p:txBody>
              <a:bodyPr>
                <a:normAutofit fontScale="90000"/>
              </a:bodyPr>
              <a:lstStyle/>
              <a:p>
                <a:pPr>
                  <a:lnSpc>
                    <a:spcPct val="150000"/>
                  </a:lnSpc>
                </a:pPr>
                <a:br>
                  <a:rPr lang="uk-UA" sz="36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 1</a:t>
                </a:r>
                <a:br>
                  <a:rPr lang="uk-UA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Середнє квадратичне відхилення: </a:t>
                </a: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uk-UA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=2,44</a:t>
                </a: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Дисперсія : 2,44</a:t>
                </a:r>
                <a:r>
                  <a:rPr lang="uk-UA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5,95</a:t>
                </a: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Помилка репрезентативності середньої арифметичної :</a:t>
                </a: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uk-UA" sz="36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1=2,44/√4 =1,22</a:t>
                </a: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uk-UA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58162134-8538-42A4-B6A9-3F3B5B8027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305800" cy="604996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686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70D15-E079-4D2B-A6A2-EB6CF5F1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D0E4A3A9-DCD2-4411-8A25-3BF5009D84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20236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3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 2.</a:t>
                </a:r>
                <a:br>
                  <a:rPr lang="uk-UA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Середнє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квадратичне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відхилення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uk-UA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=1,13</a:t>
                </a: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Дисперсія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1,13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=1,28</a:t>
                </a:r>
                <a:b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Помилка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репрезентативності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середньої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арифметичної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∆=</m:t>
                    </m:r>
                    <m:f>
                      <m:fPr>
                        <m:ctrlPr>
                          <a:rPr lang="uk-UA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28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1,13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uk-UA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uk-UA" sz="2800" i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rad>
                      </m:den>
                    </m:f>
                    <m:r>
                      <a:rPr lang="uk-UA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=0,565</m:t>
                    </m:r>
                  </m:oMath>
                </a14:m>
                <a:b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Контроль.</a:t>
                </a: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Середнє </a:t>
                </a:r>
                <a:r>
                  <a:rPr lang="ru-RU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квадратичне</a:t>
                </a:r>
                <a: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відхилення</a:t>
                </a:r>
                <a: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uk-UA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=2,39</a:t>
                </a:r>
                <a:b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Дисперсія</a:t>
                </a:r>
                <a: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2,39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5,71</a:t>
                </a:r>
                <a:b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Помилка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репрезентативності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середньої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арифметичної</a:t>
                </a:r>
                <a:r>
                  <a:rPr lang="ru-RU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∆=</m:t>
                    </m:r>
                    <m:r>
                      <a:rPr lang="uk-UA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1,2</m:t>
                    </m:r>
                  </m:oMath>
                </a14:m>
                <a:endParaRPr lang="uk-UA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D0E4A3A9-DCD2-4411-8A25-3BF5009D84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202362"/>
              </a:xfrm>
              <a:blipFill>
                <a:blip r:embed="rId3"/>
                <a:stretch>
                  <a:fillRect b="-9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52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891250-8FAD-4883-B3AC-42A796E0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218C5D5B-AF04-4BA9-A04D-6F9CC75672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305800" cy="5897562"/>
              </a:xfrm>
            </p:spPr>
            <p:txBody>
              <a:bodyPr>
                <a:normAutofit fontScale="90000"/>
              </a:bodyPr>
              <a:lstStyle/>
              <a:p>
                <a:pPr>
                  <a:spcAft>
                    <a:spcPts val="1000"/>
                  </a:spcAft>
                </a:pP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Критерій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Стюдента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для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досліду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:</a:t>
                </a:r>
                <a:b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uk-UA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3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8.625−3,59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uk-UA" sz="3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uk-UA" sz="3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3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1,22</m:t>
                                  </m:r>
                                </m:e>
                                <m:sup>
                                  <m:r>
                                    <a:rPr lang="uk-UA" sz="3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uk-UA" sz="3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uk-UA" sz="3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3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1,2</m:t>
                                  </m:r>
                                </m:e>
                                <m:sup>
                                  <m:r>
                                    <a:rPr lang="uk-UA" sz="3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uk-UA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=3,0</m:t>
                      </m:r>
                    </m:oMath>
                  </m:oMathPara>
                </a14:m>
                <a:b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n= 4+4-2=6</a:t>
                </a:r>
                <a:b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 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n=6</a:t>
                </a:r>
                <a: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достовірність різниці 95 %.</a:t>
                </a:r>
                <a:b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Критерій</a:t>
                </a:r>
                <a:r>
                  <a:rPr lang="ru-RU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Стюдента</a:t>
                </a:r>
                <a:r>
                  <a:rPr lang="ru-RU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для </a:t>
                </a:r>
                <a:r>
                  <a:rPr lang="ru-RU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досліду</a:t>
                </a:r>
                <a:r>
                  <a:rPr lang="ru-RU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:</a:t>
                </a:r>
                <a:br>
                  <a:rPr lang="ru-RU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uk-UA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1,33</m:t>
                      </m:r>
                    </m:oMath>
                  </m:oMathPara>
                </a14:m>
                <a:b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 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n=6</a:t>
                </a:r>
                <a:r>
                  <a:rPr lang="uk-UA" sz="3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різниця не достовірна.</a:t>
                </a:r>
                <a:br>
                  <a:rPr lang="uk-UA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ru-RU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ru-RU" sz="3200" dirty="0"/>
                </a:br>
                <a:b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218C5D5B-AF04-4BA9-A04D-6F9CC75672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305800" cy="589756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3628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12B9B-AA50-4A7E-AB2A-88F31C06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F4A1E-416C-4936-9EAE-33646BE6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Динаміки росту квасолі</a:t>
            </a:r>
          </a:p>
        </p:txBody>
      </p:sp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EC007959-AEF3-4C89-8F28-0EA25C194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212215"/>
              </p:ext>
            </p:extLst>
          </p:nvPr>
        </p:nvGraphicFramePr>
        <p:xfrm>
          <a:off x="457200" y="1219200"/>
          <a:ext cx="8568000" cy="53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485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34C38-10E8-484B-A7FD-C9DA121CE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F57B9D3-4044-4D9D-B82E-C1E8605AB6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278562"/>
              </a:xfrm>
            </p:spPr>
            <p:txBody>
              <a:bodyPr>
                <a:normAutofit fontScale="90000"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 1.</a:t>
                </a: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Середнє квадратичне відхилення: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uk-UA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uk-UA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4,67</a:t>
                </a: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Дисперсія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uk-UA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21,82</a:t>
                </a: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Помилка репрезентативності середньої арифметичної : ∆</a:t>
                </a:r>
                <a:r>
                  <a:rPr lang="uk-UA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uk-UA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2,33</a:t>
                </a:r>
                <a:br>
                  <a:rPr lang="uk-UA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b="1" u="sng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Дослід 2.</a:t>
                </a:r>
                <a:br>
                  <a:rPr lang="uk-UA" sz="24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Середнє квадратичне відхилення: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uk-UA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3,1</a:t>
                </a:r>
                <a:b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Дисперсія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uk-UA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9,61</a:t>
                </a:r>
                <a:b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Помилка репрезентативності середньої арифметичної : ∆</a:t>
                </a:r>
                <a:r>
                  <a:rPr lang="uk-UA" sz="2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1,55</a:t>
                </a:r>
                <a:br>
                  <a:rPr lang="uk-UA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dirty="0"/>
                </a:br>
                <a:br>
                  <a:rPr lang="uk-UA" dirty="0"/>
                </a:br>
                <a:endParaRPr lang="uk-UA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F57B9D3-4044-4D9D-B82E-C1E8605AB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27856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70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6C866-8C1C-4636-B5BC-6B10CA00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08C377B-D777-40BB-A57F-4553B0948D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049962"/>
              </a:xfrm>
            </p:spPr>
            <p:txBody>
              <a:bodyPr>
                <a:normAutofit fontScale="90000"/>
              </a:bodyPr>
              <a:lstStyle/>
              <a:p>
                <a:pPr>
                  <a:lnSpc>
                    <a:spcPct val="150000"/>
                  </a:lnSpc>
                </a:pP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 3.</a:t>
                </a: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Середнє квадратичне відхилення: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uk-UA" sz="3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5,6</a:t>
                </a:r>
                <a:b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Дисперсія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uk-UA" sz="3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31,36</a:t>
                </a:r>
                <a:b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Помилка репрезентативності середньої арифметичної : ∆3= 2,8</a:t>
                </a:r>
                <a:b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Критерій </a:t>
                </a:r>
                <a:r>
                  <a:rPr lang="uk-UA" sz="3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Стюдента</a:t>
                </a: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для досліду 1:</a:t>
                </a:r>
                <a:r>
                  <a:rPr lang="en-US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 = 0,29 – </a:t>
                </a: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різниця не достовірна.</a:t>
                </a:r>
                <a:b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Критерій </a:t>
                </a:r>
                <a:r>
                  <a:rPr lang="uk-UA" sz="3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Стюдента</a:t>
                </a: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для досліду 1:</a:t>
                </a:r>
                <a:r>
                  <a:rPr lang="en-US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 = 0,</a:t>
                </a: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r>
                  <a:rPr lang="en-US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різниця не достовірна.</a:t>
                </a:r>
                <a:b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29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29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uk-U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uk-UA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08C377B-D777-40BB-A57F-4553B0948D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049962"/>
              </a:xfrm>
              <a:blipFill>
                <a:blip r:embed="rId3"/>
                <a:stretch>
                  <a:fillRect l="-370" r="-163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312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4DAD35-C7CF-443F-8AF7-3A990F073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522F2-A673-4F0D-93C6-A8448932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6C4A1-49B4-46DC-B561-0D0E93EF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7" y="1219200"/>
            <a:ext cx="8441503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9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57843F-9EEE-4AFF-96C3-1C3C85965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7923A-2BD6-4A14-8DCA-9CADF772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Динаміки росту квасолі</a:t>
            </a:r>
          </a:p>
        </p:txBody>
      </p:sp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C4FF74F9-0DE4-4CFC-B5B1-37646B2B4B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99795"/>
              </p:ext>
            </p:extLst>
          </p:nvPr>
        </p:nvGraphicFramePr>
        <p:xfrm>
          <a:off x="457200" y="1600199"/>
          <a:ext cx="8532000" cy="48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519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9808EB-019B-4A17-9A9B-02FBE5E8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1225B-2860-427C-8608-7881C7ED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Опрацюваши наукові джерела з питання впливу шуму на живі істоти ми побачили, що звуки до 80 децибел не є шкідливими. 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Розглянути та використати методику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біотестування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ростовим фактором, використавши як тест - організми рослини родин Бобові (квасоля) та Хрестоцвіті (редис) ;</a:t>
            </a:r>
            <a:b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3.Дослідження 1 показало, що звуки голосів дітей не є шкідливими для рослин. Вплив їх на тест – рослини був мінімальний.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4.Дослідження 2 частково підтвердило результати дослідження 1 звуки голосу людини та музика не пригнічували ріст і розвиток рослин. </a:t>
            </a:r>
          </a:p>
        </p:txBody>
      </p:sp>
    </p:spTree>
    <p:extLst>
      <p:ext uri="{BB962C8B-B14F-4D97-AF65-F5344CB8AC3E}">
        <p14:creationId xmlns:p14="http://schemas.microsoft.com/office/powerpoint/2010/main" val="147140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-02-0a-e5ef780eeef9c74e5d38fd41731d2e1af74d6516e65e333d99a3b477b5fae442_fb2b7b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838200"/>
            <a:ext cx="8153400" cy="5562600"/>
          </a:xfrm>
        </p:spPr>
        <p:txBody>
          <a:bodyPr>
            <a:normAutofit/>
          </a:bodyPr>
          <a:lstStyle/>
          <a:p>
            <a:pPr indent="342900" algn="just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Шум - одна з форм фізичного (хвильового) забруднення навколишнього середовища. Він виникає внаслідок коливальних змін тиску повітря. Загалом це хаотичне нагромадження звуків різної частоти, потужності (амплітуди) і тривалості, які виходять за межі звукового комфорту. У світі виокремлюють різні види шумів: постійний, непостійний, періодичний, переривчастий та імпульсний.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DCE0C-39FF-46A6-AACC-8B863C8D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5867400"/>
          </a:xfrm>
        </p:spPr>
        <p:txBody>
          <a:bodyPr>
            <a:normAutofit fontScale="92500" lnSpcReduction="20000"/>
          </a:bodyPr>
          <a:lstStyle/>
          <a:p>
            <a:pPr indent="342900">
              <a:lnSpc>
                <a:spcPct val="110000"/>
              </a:lnSpc>
              <a:buNone/>
            </a:pPr>
            <a:r>
              <a:rPr lang="uk-UA" sz="3500" b="1" i="1" u="sng" dirty="0"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продемонструвати на прикладах вплив шумового забруднення різної природи на ріст та розвиток рослин родини Бобові (квасоля) та Хрестоцвіті (редис).</a:t>
            </a:r>
          </a:p>
          <a:p>
            <a:pPr indent="342900">
              <a:lnSpc>
                <a:spcPct val="110000"/>
              </a:lnSpc>
              <a:buNone/>
            </a:pP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10000"/>
              </a:lnSpc>
              <a:buNone/>
            </a:pPr>
            <a:r>
              <a:rPr lang="uk-UA" sz="3900" b="1" i="1" u="sng" dirty="0">
                <a:latin typeface="Times New Roman" pitchFamily="18" charset="0"/>
                <a:cs typeface="Times New Roman" pitchFamily="18" charset="0"/>
              </a:rPr>
              <a:t>Об`єкт дослідження: </a:t>
            </a:r>
            <a:r>
              <a:rPr lang="uk-UA" sz="3900" dirty="0">
                <a:latin typeface="Times New Roman" pitchFamily="18" charset="0"/>
                <a:cs typeface="Times New Roman" pitchFamily="18" charset="0"/>
              </a:rPr>
              <a:t> вплив шумового забруднення на живі організми, а </a:t>
            </a:r>
            <a:r>
              <a:rPr lang="ru-RU" sz="3900" b="1" u="sng" dirty="0">
                <a:latin typeface="Times New Roman" pitchFamily="18" charset="0"/>
                <a:cs typeface="Times New Roman" pitchFamily="18" charset="0"/>
              </a:rPr>
              <a:t>предметом 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росту і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вказаних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родин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дією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900" dirty="0" err="1">
                <a:latin typeface="Times New Roman" pitchFamily="18" charset="0"/>
                <a:cs typeface="Times New Roman" pitchFamily="18" charset="0"/>
              </a:rPr>
              <a:t>різною</a:t>
            </a:r>
            <a:r>
              <a:rPr lang="ru-RU" sz="3900" dirty="0">
                <a:latin typeface="Times New Roman" pitchFamily="18" charset="0"/>
                <a:cs typeface="Times New Roman" pitchFamily="18" charset="0"/>
              </a:rPr>
              <a:t> характеристикою.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-02-0a-e5ef780eeef9c74e5d38fd41731d2e1af74d6516e65e333d99a3b477b5fae442_fb2b7b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096000"/>
          </a:xfrm>
        </p:spPr>
        <p:txBody>
          <a:bodyPr>
            <a:normAutofit fontScale="62500" lnSpcReduction="20000"/>
          </a:bodyPr>
          <a:lstStyle/>
          <a:p>
            <a:pPr indent="342900">
              <a:lnSpc>
                <a:spcPct val="120000"/>
              </a:lnSpc>
              <a:buNone/>
            </a:pPr>
            <a:r>
              <a:rPr lang="uk-UA" sz="4100" b="1" i="1" u="sng" dirty="0">
                <a:latin typeface="Times New Roman" pitchFamily="18" charset="0"/>
                <a:cs typeface="Times New Roman" pitchFamily="18" charset="0"/>
              </a:rPr>
              <a:t>Завдання роботи : </a:t>
            </a:r>
          </a:p>
          <a:p>
            <a:pPr indent="342900">
              <a:lnSpc>
                <a:spcPct val="120000"/>
              </a:lnSpc>
              <a:buNone/>
            </a:pPr>
            <a:endParaRPr lang="ru-RU" sz="4100" u="sng" dirty="0"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20000"/>
              </a:lnSpc>
              <a:buNone/>
            </a:pPr>
            <a:r>
              <a:rPr lang="uk-UA" sz="4100" dirty="0">
                <a:latin typeface="Times New Roman" pitchFamily="18" charset="0"/>
                <a:cs typeface="Times New Roman" pitchFamily="18" charset="0"/>
              </a:rPr>
              <a:t>1. Провести аналіз наукових джерел з питань впливу шумового забруднення, що має різну характеристику;</a:t>
            </a:r>
            <a:endParaRPr lang="ru-RU" sz="4100" dirty="0"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20000"/>
              </a:lnSpc>
              <a:buNone/>
            </a:pPr>
            <a:r>
              <a:rPr lang="uk-UA" sz="4100" dirty="0">
                <a:latin typeface="Times New Roman" pitchFamily="18" charset="0"/>
                <a:cs typeface="Times New Roman" pitchFamily="18" charset="0"/>
              </a:rPr>
              <a:t>2. Розглянути та використати методику </a:t>
            </a:r>
            <a:r>
              <a:rPr lang="uk-UA" sz="4100" dirty="0" err="1">
                <a:latin typeface="Times New Roman" pitchFamily="18" charset="0"/>
                <a:cs typeface="Times New Roman" pitchFamily="18" charset="0"/>
              </a:rPr>
              <a:t>біотестування</a:t>
            </a:r>
            <a:r>
              <a:rPr lang="uk-UA" sz="4100" dirty="0">
                <a:latin typeface="Times New Roman" pitchFamily="18" charset="0"/>
                <a:cs typeface="Times New Roman" pitchFamily="18" charset="0"/>
              </a:rPr>
              <a:t> за ростовим фактором, використавши як тест - організми рослини родин Бобові (квасоля) та Хрестоцвіті (редис) ;</a:t>
            </a:r>
            <a:endParaRPr lang="ru-RU" sz="4100" dirty="0"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20000"/>
              </a:lnSpc>
              <a:buNone/>
            </a:pPr>
            <a:r>
              <a:rPr lang="uk-UA" sz="4100" dirty="0">
                <a:latin typeface="Times New Roman" pitchFamily="18" charset="0"/>
                <a:cs typeface="Times New Roman" pitchFamily="18" charset="0"/>
              </a:rPr>
              <a:t>3. Дослідити та оцінити вплив шумів різної природи на ріст квасолі та редису;</a:t>
            </a:r>
            <a:endParaRPr lang="ru-RU" sz="4100" dirty="0"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20000"/>
              </a:lnSpc>
              <a:buNone/>
            </a:pPr>
            <a:r>
              <a:rPr lang="uk-UA" sz="4100" dirty="0">
                <a:latin typeface="Times New Roman" pitchFamily="18" charset="0"/>
                <a:cs typeface="Times New Roman" pitchFamily="18" charset="0"/>
              </a:rPr>
              <a:t>4. На основі отриманих результатів зробити висновок про шкідливість шуму різної природи на ріст вказаних рослин.</a:t>
            </a:r>
            <a:endParaRPr lang="ru-RU" sz="41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-02-0a-e5ef780eeef9c74e5d38fd41731d2e1af74d6516e65e333d99a3b477b5fae442_fb2b7b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04800"/>
            <a:ext cx="7467600" cy="3352799"/>
          </a:xfrm>
        </p:spPr>
        <p:txBody>
          <a:bodyPr>
            <a:normAutofit fontScale="25000" lnSpcReduction="20000"/>
          </a:bodyPr>
          <a:lstStyle/>
          <a:p>
            <a:pPr indent="342900" algn="just">
              <a:lnSpc>
                <a:spcPct val="120000"/>
              </a:lnSpc>
              <a:buNone/>
            </a:pPr>
            <a:r>
              <a:rPr lang="uk-UA" sz="9600" dirty="0">
                <a:latin typeface="Times New Roman" pitchFamily="18" charset="0"/>
                <a:cs typeface="Times New Roman" pitchFamily="18" charset="0"/>
              </a:rPr>
              <a:t>Для наших досліджень ми використали тест-рослини двох різних родин, а саме квасолю (родина Бобові) та редис (родина Хрестоцвіті), тому що вони не вибагливі до умов вирощування, швидко ростуть і дають хороший </a:t>
            </a:r>
            <a:r>
              <a:rPr lang="uk-UA" sz="9600" dirty="0" err="1">
                <a:latin typeface="Times New Roman" pitchFamily="18" charset="0"/>
                <a:cs typeface="Times New Roman" pitchFamily="18" charset="0"/>
              </a:rPr>
              <a:t>тест–відгук</a:t>
            </a:r>
            <a:r>
              <a:rPr lang="uk-UA" sz="9600" dirty="0">
                <a:latin typeface="Times New Roman" pitchFamily="18" charset="0"/>
                <a:cs typeface="Times New Roman" pitchFamily="18" charset="0"/>
              </a:rPr>
              <a:t>. Для вирощування вище вказаних рослин ми взяли ґрунт універсальний та поливали рослини водою із міського водогону, яку попередньо відстояли.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32-68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8184">
            <a:off x="1302768" y="3688305"/>
            <a:ext cx="231122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mini-zelen-ili-mikrogrin-eto-pribylnyi-vid-agrobiznesa-dlja.png"/>
          <p:cNvPicPr>
            <a:picLocks noChangeAspect="1"/>
          </p:cNvPicPr>
          <p:nvPr/>
        </p:nvPicPr>
        <p:blipFill>
          <a:blip r:embed="rId4"/>
          <a:srcRect l="16667" r="25362"/>
          <a:stretch>
            <a:fillRect/>
          </a:stretch>
        </p:blipFill>
        <p:spPr>
          <a:xfrm rot="668227">
            <a:off x="5190172" y="3453581"/>
            <a:ext cx="234933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-02-0a-e5ef780eeef9c74e5d38fd41731d2e1af74d6516e65e333d99a3b477b5fae442_fb2b7b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Дослідження 1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914400"/>
            <a:ext cx="4648200" cy="5715000"/>
          </a:xfrm>
        </p:spPr>
        <p:txBody>
          <a:bodyPr>
            <a:normAutofit fontScale="25000" lnSpcReduction="20000"/>
          </a:bodyPr>
          <a:lstStyle/>
          <a:p>
            <a:pPr indent="342900" algn="just">
              <a:lnSpc>
                <a:spcPct val="120000"/>
              </a:lnSpc>
              <a:buNone/>
            </a:pPr>
            <a:r>
              <a:rPr lang="uk-UA" sz="8000" dirty="0">
                <a:latin typeface="Times New Roman" pitchFamily="18" charset="0"/>
                <a:cs typeface="Times New Roman" pitchFamily="18" charset="0"/>
              </a:rPr>
              <a:t>Для першого досліду ми взяли квасолю по 8 штук для двох дослідних груп та контролю, паралельно висадили по 10 штук редису та залишили проростати при природних умовах.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20000"/>
              </a:lnSpc>
              <a:buNone/>
            </a:pPr>
            <a:r>
              <a:rPr lang="uk-UA" sz="8000" dirty="0">
                <a:latin typeface="Times New Roman" pitchFamily="18" charset="0"/>
                <a:cs typeface="Times New Roman" pitchFamily="18" charset="0"/>
              </a:rPr>
              <a:t>Рослини пророщували протягом 6 днів за однакових умов. Групу контроль ми залишили у кімнаті де вона росла до цього, а інші рослини помістили в різні класні кімнати нашої школи. Першу групу дослідних рослин (квасоля + редис) ми розмістили у класну кімнату 2 класу, а другу в 9 клас. У рослин вимірювали довжину пагонів кожні 2 доби, ці значення заносили до таблиць на основі яких побудували графіки</a:t>
            </a:r>
            <a:r>
              <a:rPr lang="uk-UA" sz="6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0-02-0a-fb4b368933096c58f08dee50af3a618bb6b38e6e014b53f6795c96a6aa891752_334399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00" y="914400"/>
            <a:ext cx="3969000" cy="52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8B7A8-98F3-43AE-9FA6-294ACC3C9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7A88ED-C889-4DC2-9EFA-997CFA6F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5183799" cy="3725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DDC9F4-37FE-4292-9E0F-E4A88E627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26400" y="-323401"/>
            <a:ext cx="2970000" cy="396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CF812-0419-438A-B274-2C2AE5A2B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8999"/>
            <a:ext cx="4548010" cy="3596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97B2CE-AE3E-44FB-B939-513C3FC7F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714" y="3451122"/>
            <a:ext cx="457239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4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D049AA-3D36-44FB-95A6-E13693F97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9BB85-1868-4C61-8425-ECA439EB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Методика виконання розрахунків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F1A343EE-4B1C-445D-9BD7-C5E255BF2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91431"/>
            <a:ext cx="9083322" cy="5109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3811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3D518-42F2-4447-8149-3934D6FE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5CB6D-D0C8-4AD2-9688-C7581E605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prstClr val="black"/>
                </a:solidFill>
              </a:rPr>
              <a:t>Методика виконання розрахунків</a:t>
            </a:r>
            <a:endParaRPr lang="uk-UA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1C058152-BA66-4BA2-AAB8-8BCCFACB5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739" y="1219200"/>
            <a:ext cx="8778522" cy="5181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73098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453</Words>
  <Application>Microsoft Office PowerPoint</Application>
  <PresentationFormat>Екран (4:3)</PresentationFormat>
  <Paragraphs>37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Office Theme</vt:lpstr>
      <vt:lpstr> Оцінка впливу шумів різної природи на рослин родини Бобові та Хрестоцвіті. </vt:lpstr>
      <vt:lpstr>Презентація PowerPoint</vt:lpstr>
      <vt:lpstr>Презентація PowerPoint</vt:lpstr>
      <vt:lpstr>Презентація PowerPoint</vt:lpstr>
      <vt:lpstr>Презентація PowerPoint</vt:lpstr>
      <vt:lpstr>Дослідження 1</vt:lpstr>
      <vt:lpstr>Презентація PowerPoint</vt:lpstr>
      <vt:lpstr>Методика виконання розрахунків</vt:lpstr>
      <vt:lpstr>Методика виконання розрахунків</vt:lpstr>
      <vt:lpstr>Динаміки росту редису</vt:lpstr>
      <vt:lpstr> Дослід 1 Середнє квадратичне відхилення:  σ_1=2,44  Дисперсія : 2,442 = 5,95 Помилка репрезентативності середньої арифметичної : ∆1=2,44/√4 =1,22  </vt:lpstr>
      <vt:lpstr>Дослід 2. Середнє квадратичне відхилення: σ_2=1,13 Дисперсія : S^2=〖1,13〗^2=1,28 Помилка репрезентативності середньої арифметичної : ∆=1,13/√4=0,565 Контроль. Середнє квадратичне відхилення: σ_3=2,39 Дисперсія : S^2=〖2,39〗^2=5,71 Помилка репрезентативності середньої арифметичної : ∆=1,2</vt:lpstr>
      <vt:lpstr>     Критерій Стюдента для досліду 1 : t=  (8.625-3,59)/√(〖1,22〗^2+〖1,2〗^2 )=3,0 n= 4+4-2=6 При n=6 достовірність різниці 95 %. Критерій Стюдента для досліду 2 : t=1,33 При n=6 різниця не достовірна.     </vt:lpstr>
      <vt:lpstr>Динаміки росту квасолі</vt:lpstr>
      <vt:lpstr>     Дослід 1. Середнє квадратичне відхилення:σ_1=4,67 Дисперсія S^2= 21,82 Помилка репрезентативності середньої арифметичної : ∆1= 2,33 Дослід 2. Середнє квадратичне відхилення: σ_2 = 3,1 Дисперсія S^2= 9,61 Помилка репрезентативності середньої арифметичної : ∆2= 1,55    </vt:lpstr>
      <vt:lpstr>    Дослід 3. Середнє квадратичне відхилення: σ_2 = 5,6 Дисперсія S^2= 31,36 Помилка репрезентативності середньої арифметичної : ∆3= 2,8 Критерій Стюдента для досліду 1: t = 0,29 – різниця не достовірна. Критерій Стюдента для досліду 1: t = 0,85 – різниця не достовірна.     </vt:lpstr>
      <vt:lpstr>Дослідження 2</vt:lpstr>
      <vt:lpstr>Динаміки росту квасолі</vt:lpstr>
      <vt:lpstr>Висновки 1.Опрацюваши наукові джерела з питання впливу шуму на живі істоти ми побачили, що звуки до 80 децибел не є шкідливими.  2.Розглянути та використати методику біотестування за ростовим фактором, використавши як тест - організми рослини родин Бобові (квасоля) та Хрестоцвіті (редис) ;  3.Дослідження 1 показало, що звуки голосів дітей не є шкідливими для рослин. Вплив їх на тест – рослини був мінімальний. 4.Дослідження 2 частково підтвердило результати дослідження 1 звуки голосу людини та музика не пригнічували ріст і розвиток рослин.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New_Acer</dc:creator>
  <cp:lastModifiedBy>rozumniki</cp:lastModifiedBy>
  <cp:revision>66</cp:revision>
  <dcterms:created xsi:type="dcterms:W3CDTF">2021-04-23T07:26:37Z</dcterms:created>
  <dcterms:modified xsi:type="dcterms:W3CDTF">2021-04-24T01:15:18Z</dcterms:modified>
</cp:coreProperties>
</file>