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75" r:id="rId15"/>
    <p:sldId id="276" r:id="rId16"/>
    <p:sldId id="270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F29EEC-922E-4BD8-9D87-BC10230923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5354860"/>
      </p:ext>
    </p:extLst>
  </p:cSld>
  <p:clrMapOvr>
    <a:masterClrMapping/>
  </p:clrMapOvr>
  <p:transition advClick="0" advTm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5DFFDD4-DD6F-4CB1-946C-7D0F3560402E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A2F2921-7734-407A-9122-645FD6FF70BB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2.png"/><Relationship Id="rId2" Type="http://schemas.openxmlformats.org/officeDocument/2006/relationships/audio" Target="file:///D:\PUTYLA\ZVUK\5.wav" TargetMode="External"/><Relationship Id="rId1" Type="http://schemas.openxmlformats.org/officeDocument/2006/relationships/audio" Target="file:///D:\PUTYLA\ZVUK\4.wav" TargetMode="Externa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putgim\Desktop\завантаженн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995656"/>
            <a:ext cx="3607569" cy="37714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611898" y="1412776"/>
            <a:ext cx="8279705" cy="158417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Презентація проекту</a:t>
            </a:r>
          </a:p>
          <a:p>
            <a:pPr marL="0" indent="0" algn="ctr">
              <a:buNone/>
            </a:pPr>
            <a:r>
              <a:rPr lang="uk-UA" sz="32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«</a:t>
            </a:r>
            <a:r>
              <a:rPr lang="uk-UA" sz="32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Природні </a:t>
            </a:r>
            <a:r>
              <a:rPr lang="uk-UA" sz="32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і рукотворні принади Буковинської </a:t>
            </a:r>
            <a:r>
              <a:rPr lang="uk-UA" sz="32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Гуцульщини»</a:t>
            </a:r>
            <a:endParaRPr lang="uk-UA" sz="3200" dirty="0"/>
          </a:p>
        </p:txBody>
      </p:sp>
      <p:sp>
        <p:nvSpPr>
          <p:cNvPr id="3" name="AutoShape 2" descr="Селище Путила потрапило в ТОП-10 місць у Карпатах, де варто побувати -  Погляд – новини Чернівц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Селище Путила потрапило в ТОП-10 місць у Карпатах, де варто побувати -  Погляд – новини Чернівці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4183988" y="2780928"/>
            <a:ext cx="496001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Виконавці: </a:t>
            </a:r>
            <a:r>
              <a:rPr lang="uk-UA" dirty="0" err="1" smtClean="0"/>
              <a:t>Попюк</a:t>
            </a:r>
            <a:r>
              <a:rPr lang="uk-UA" dirty="0" smtClean="0"/>
              <a:t> Анна Юріївна,</a:t>
            </a:r>
          </a:p>
          <a:p>
            <a:r>
              <a:rPr lang="uk-UA" dirty="0"/>
              <a:t>у</a:t>
            </a:r>
            <a:r>
              <a:rPr lang="uk-UA" dirty="0" smtClean="0"/>
              <a:t>чениця 9 класу </a:t>
            </a:r>
          </a:p>
          <a:p>
            <a:r>
              <a:rPr lang="uk-UA" dirty="0" err="1" smtClean="0"/>
              <a:t>Путильської</a:t>
            </a:r>
            <a:r>
              <a:rPr lang="uk-UA" dirty="0" smtClean="0"/>
              <a:t> гімназії </a:t>
            </a:r>
            <a:r>
              <a:rPr lang="uk-UA" dirty="0" err="1" smtClean="0"/>
              <a:t>Путильської</a:t>
            </a:r>
            <a:r>
              <a:rPr lang="uk-UA" dirty="0" smtClean="0"/>
              <a:t> ТГ</a:t>
            </a:r>
          </a:p>
          <a:p>
            <a:r>
              <a:rPr lang="uk-UA" dirty="0" err="1" smtClean="0"/>
              <a:t>Вижницького</a:t>
            </a:r>
            <a:r>
              <a:rPr lang="uk-UA" dirty="0" smtClean="0"/>
              <a:t> району </a:t>
            </a:r>
            <a:br>
              <a:rPr lang="uk-UA" dirty="0" smtClean="0"/>
            </a:br>
            <a:r>
              <a:rPr lang="uk-UA" dirty="0" smtClean="0"/>
              <a:t>Чернівецької області</a:t>
            </a:r>
          </a:p>
          <a:p>
            <a:r>
              <a:rPr lang="uk-UA" dirty="0" err="1" smtClean="0"/>
              <a:t>Тодосійчук</a:t>
            </a:r>
            <a:r>
              <a:rPr lang="uk-UA" dirty="0" smtClean="0"/>
              <a:t> Павло </a:t>
            </a:r>
            <a:r>
              <a:rPr lang="uk-UA" dirty="0" err="1" smtClean="0"/>
              <a:t>Ігорьович</a:t>
            </a:r>
            <a:r>
              <a:rPr lang="uk-UA" dirty="0" smtClean="0"/>
              <a:t>,</a:t>
            </a:r>
          </a:p>
          <a:p>
            <a:r>
              <a:rPr lang="uk-UA" dirty="0" smtClean="0"/>
              <a:t>учень 8 класу</a:t>
            </a:r>
          </a:p>
          <a:p>
            <a:r>
              <a:rPr lang="uk-UA" dirty="0" err="1" smtClean="0"/>
              <a:t>Путильської</a:t>
            </a:r>
            <a:r>
              <a:rPr lang="uk-UA" dirty="0" smtClean="0"/>
              <a:t> </a:t>
            </a:r>
            <a:r>
              <a:rPr lang="uk-UA" dirty="0"/>
              <a:t>гімназії </a:t>
            </a:r>
            <a:r>
              <a:rPr lang="uk-UA" dirty="0" err="1"/>
              <a:t>Путильської</a:t>
            </a:r>
            <a:r>
              <a:rPr lang="uk-UA" dirty="0"/>
              <a:t> ТГ</a:t>
            </a:r>
          </a:p>
          <a:p>
            <a:r>
              <a:rPr lang="uk-UA" dirty="0" err="1"/>
              <a:t>Вижницького</a:t>
            </a:r>
            <a:r>
              <a:rPr lang="uk-UA" dirty="0"/>
              <a:t> району </a:t>
            </a:r>
            <a:br>
              <a:rPr lang="uk-UA" dirty="0"/>
            </a:br>
            <a:r>
              <a:rPr lang="uk-UA" dirty="0"/>
              <a:t>Чернівецької </a:t>
            </a:r>
            <a:r>
              <a:rPr lang="uk-UA" dirty="0" smtClean="0"/>
              <a:t>області</a:t>
            </a:r>
          </a:p>
          <a:p>
            <a:r>
              <a:rPr lang="uk-UA" dirty="0" smtClean="0"/>
              <a:t>Керівник: </a:t>
            </a:r>
            <a:r>
              <a:rPr lang="uk-UA" dirty="0" err="1" smtClean="0"/>
              <a:t>Александрюк</a:t>
            </a:r>
            <a:r>
              <a:rPr lang="uk-UA" dirty="0" smtClean="0"/>
              <a:t> Оксана Василівна,</a:t>
            </a:r>
          </a:p>
          <a:p>
            <a:r>
              <a:rPr lang="uk-UA" dirty="0"/>
              <a:t>в</a:t>
            </a:r>
            <a:r>
              <a:rPr lang="uk-UA" dirty="0" smtClean="0"/>
              <a:t>читель </a:t>
            </a:r>
            <a:r>
              <a:rPr lang="uk-UA" dirty="0" err="1" smtClean="0"/>
              <a:t>Путильської</a:t>
            </a:r>
            <a:r>
              <a:rPr lang="uk-UA" dirty="0" smtClean="0"/>
              <a:t> </a:t>
            </a:r>
            <a:r>
              <a:rPr lang="uk-UA" dirty="0"/>
              <a:t>гімназії </a:t>
            </a:r>
            <a:r>
              <a:rPr lang="uk-UA" dirty="0" err="1"/>
              <a:t>Путильської</a:t>
            </a:r>
            <a:r>
              <a:rPr lang="uk-UA" dirty="0"/>
              <a:t> ТГ</a:t>
            </a:r>
          </a:p>
          <a:p>
            <a:r>
              <a:rPr lang="uk-UA" dirty="0" err="1"/>
              <a:t>Вижницького</a:t>
            </a:r>
            <a:r>
              <a:rPr lang="uk-UA" dirty="0"/>
              <a:t> району </a:t>
            </a:r>
            <a:br>
              <a:rPr lang="uk-UA" dirty="0"/>
            </a:br>
            <a:r>
              <a:rPr lang="uk-UA" dirty="0"/>
              <a:t>Чернівецької області</a:t>
            </a:r>
          </a:p>
          <a:p>
            <a:endParaRPr lang="uk-UA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95356" y="160337"/>
            <a:ext cx="8279705" cy="2044526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Всеукраїнський інтерактивний конкурс</a:t>
            </a:r>
          </a:p>
          <a:p>
            <a:pPr marL="0" indent="0" algn="ctr">
              <a:buNone/>
            </a:pP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«МАН – </a:t>
            </a:r>
            <a:r>
              <a:rPr lang="uk-UA" sz="24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Юніор-</a:t>
            </a: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Дослідник» </a:t>
            </a:r>
          </a:p>
          <a:p>
            <a:pPr marL="0" indent="0" algn="ctr">
              <a:buNone/>
            </a:pP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Номінація « Історик – Юніор</a:t>
            </a:r>
            <a:r>
              <a:rPr lang="uk-UA" sz="32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»</a:t>
            </a:r>
            <a:endParaRPr lang="uk-U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1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55898" cy="6839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635896" y="116632"/>
            <a:ext cx="5328592" cy="57246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45720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мета </a:t>
            </a:r>
          </a:p>
          <a:p>
            <a:pPr marL="0" marR="0" lvl="0" indent="45720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дослідження</a:t>
            </a: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: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 Дослідити, вивчити, 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 систематизувати матеріали 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 про природні пам'ятки 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</a:t>
            </a: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Буковинської </a:t>
            </a:r>
            <a:r>
              <a:rPr lang="uk-UA" sz="2000" b="1" kern="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гуцульщини</a:t>
            </a: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,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           Описати найвизначніші 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</a:t>
            </a: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                    з них , презентувати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              Найкращі зразки 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     народних художніх </a:t>
            </a:r>
          </a:p>
          <a:p>
            <a:pPr marR="0" lvl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0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</a:t>
            </a:r>
            <a:r>
              <a:rPr lang="uk-UA" sz="20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           промислів горян Карпат  </a:t>
            </a:r>
            <a:endParaRPr lang="uk-UA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980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3528" y="1124744"/>
            <a:ext cx="842493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2400" b="1" i="1" u="sng" dirty="0" smtClean="0">
                <a:solidFill>
                  <a:srgbClr val="002060"/>
                </a:solidFill>
              </a:rPr>
              <a:t>Об’єкт дослідження</a:t>
            </a:r>
            <a:r>
              <a:rPr lang="uk-UA" sz="2400" b="1" i="1" dirty="0">
                <a:solidFill>
                  <a:srgbClr val="002060"/>
                </a:solidFill>
              </a:rPr>
              <a:t> </a:t>
            </a:r>
            <a:r>
              <a:rPr lang="uk-UA" sz="2400" dirty="0" smtClean="0">
                <a:solidFill>
                  <a:srgbClr val="002060"/>
                </a:solidFill>
              </a:rPr>
              <a:t>– Буковинська Гуцульщина, як край неповторної краси.</a:t>
            </a:r>
          </a:p>
          <a:p>
            <a:pPr algn="just"/>
            <a:r>
              <a:rPr lang="uk-UA" sz="2400" b="1" i="1" u="sng" dirty="0" smtClean="0">
                <a:solidFill>
                  <a:srgbClr val="002060"/>
                </a:solidFill>
              </a:rPr>
              <a:t>Предмет </a:t>
            </a:r>
            <a:r>
              <a:rPr lang="uk-UA" sz="2400" b="1" i="1" u="sng" dirty="0">
                <a:solidFill>
                  <a:srgbClr val="002060"/>
                </a:solidFill>
              </a:rPr>
              <a:t>дослідження </a:t>
            </a:r>
            <a:r>
              <a:rPr lang="uk-UA" sz="2400" dirty="0" smtClean="0">
                <a:solidFill>
                  <a:srgbClr val="002060"/>
                </a:solidFill>
              </a:rPr>
              <a:t>– </a:t>
            </a:r>
            <a:r>
              <a:rPr lang="uk-UA" sz="2400" dirty="0" err="1" smtClean="0">
                <a:solidFill>
                  <a:srgbClr val="002060"/>
                </a:solidFill>
              </a:rPr>
              <a:t>туристично</a:t>
            </a:r>
            <a:r>
              <a:rPr lang="uk-UA" sz="2400" dirty="0" smtClean="0">
                <a:solidFill>
                  <a:srgbClr val="002060"/>
                </a:solidFill>
              </a:rPr>
              <a:t> – рекреаційні ресурси Буковинської Гуцульщини, зокрема </a:t>
            </a:r>
            <a:r>
              <a:rPr lang="uk-UA" sz="2400" dirty="0" err="1" smtClean="0">
                <a:solidFill>
                  <a:srgbClr val="002060"/>
                </a:solidFill>
              </a:rPr>
              <a:t>Путильщини</a:t>
            </a:r>
            <a:r>
              <a:rPr lang="uk-UA" sz="2400" dirty="0" smtClean="0">
                <a:solidFill>
                  <a:srgbClr val="002060"/>
                </a:solidFill>
              </a:rPr>
              <a:t>, зразки мистецьких виробів горян Карпат.</a:t>
            </a:r>
          </a:p>
          <a:p>
            <a:pPr algn="just"/>
            <a:r>
              <a:rPr lang="uk-UA" sz="2400" b="1" i="1" u="sng" dirty="0" smtClean="0">
                <a:solidFill>
                  <a:srgbClr val="002060"/>
                </a:solidFill>
              </a:rPr>
              <a:t>Завдання </a:t>
            </a:r>
            <a:r>
              <a:rPr lang="uk-UA" sz="2400" b="1" i="1" u="sng" dirty="0">
                <a:solidFill>
                  <a:srgbClr val="002060"/>
                </a:solidFill>
              </a:rPr>
              <a:t>дослідження </a:t>
            </a:r>
            <a:r>
              <a:rPr lang="uk-UA" sz="2400" dirty="0" smtClean="0">
                <a:solidFill>
                  <a:srgbClr val="002060"/>
                </a:solidFill>
              </a:rPr>
              <a:t>: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400" dirty="0">
                <a:solidFill>
                  <a:srgbClr val="002060"/>
                </a:solidFill>
              </a:rPr>
              <a:t>п</a:t>
            </a:r>
            <a:r>
              <a:rPr lang="uk-UA" sz="2400" dirty="0" smtClean="0">
                <a:solidFill>
                  <a:srgbClr val="002060"/>
                </a:solidFill>
              </a:rPr>
              <a:t>роаналізувати наукові підходи при вивченні </a:t>
            </a:r>
            <a:r>
              <a:rPr lang="uk-UA" sz="2400" dirty="0" err="1" smtClean="0">
                <a:solidFill>
                  <a:srgbClr val="002060"/>
                </a:solidFill>
              </a:rPr>
              <a:t>туристсько</a:t>
            </a:r>
            <a:r>
              <a:rPr lang="uk-UA" sz="2400" dirty="0" smtClean="0">
                <a:solidFill>
                  <a:srgbClr val="002060"/>
                </a:solidFill>
              </a:rPr>
              <a:t> – рекреаційних ресурсів Буковинської Гуцульщини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400" dirty="0">
                <a:solidFill>
                  <a:srgbClr val="002060"/>
                </a:solidFill>
              </a:rPr>
              <a:t>д</a:t>
            </a:r>
            <a:r>
              <a:rPr lang="uk-UA" sz="2400" dirty="0" smtClean="0">
                <a:solidFill>
                  <a:srgbClr val="002060"/>
                </a:solidFill>
              </a:rPr>
              <a:t>ослідити туристичну привабливість краю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400" dirty="0" smtClean="0">
                <a:solidFill>
                  <a:srgbClr val="002060"/>
                </a:solidFill>
              </a:rPr>
              <a:t>вивчити особливості природно-ресурсного потенціалу регіону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400" dirty="0">
                <a:solidFill>
                  <a:srgbClr val="002060"/>
                </a:solidFill>
              </a:rPr>
              <a:t>о</a:t>
            </a:r>
            <a:r>
              <a:rPr lang="uk-UA" sz="2400" dirty="0" smtClean="0">
                <a:solidFill>
                  <a:srgbClr val="002060"/>
                </a:solidFill>
              </a:rPr>
              <a:t>писати природні пам'ятки </a:t>
            </a:r>
            <a:r>
              <a:rPr lang="uk-UA" sz="2400" dirty="0" err="1" smtClean="0">
                <a:solidFill>
                  <a:srgbClr val="002060"/>
                </a:solidFill>
              </a:rPr>
              <a:t>Путильщини</a:t>
            </a:r>
            <a:endParaRPr lang="uk-UA" sz="2400" dirty="0" smtClean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400" dirty="0">
                <a:solidFill>
                  <a:srgbClr val="002060"/>
                </a:solidFill>
              </a:rPr>
              <a:t>п</a:t>
            </a:r>
            <a:r>
              <a:rPr lang="uk-UA" sz="2400" dirty="0" smtClean="0">
                <a:solidFill>
                  <a:srgbClr val="002060"/>
                </a:solidFill>
              </a:rPr>
              <a:t>резентувати унікальні вироби народних умільців </a:t>
            </a:r>
            <a:endParaRPr lang="ru-RU" sz="2400" dirty="0">
              <a:solidFill>
                <a:srgbClr val="002060"/>
              </a:solidFill>
            </a:endParaRPr>
          </a:p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0375" y="167453"/>
            <a:ext cx="8279705" cy="1347062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4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Науковий апарат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39061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957" t="296" r="26865" b="4094"/>
          <a:stretch/>
        </p:blipFill>
        <p:spPr>
          <a:xfrm>
            <a:off x="107504" y="665079"/>
            <a:ext cx="2870909" cy="3056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4" descr="C:\Users\putgim\Desktop\завантаження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938" y="2430671"/>
            <a:ext cx="2554245" cy="1430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10"/>
          <p:cNvSpPr/>
          <p:nvPr/>
        </p:nvSpPr>
        <p:spPr>
          <a:xfrm>
            <a:off x="372605" y="3721682"/>
            <a:ext cx="23407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/>
            <a:r>
              <a:rPr lang="uk-UA" sz="2000" b="1" dirty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anose="020B0603020202020204"/>
              </a:rPr>
              <a:t>П</a:t>
            </a:r>
            <a:r>
              <a:rPr lang="uk-UA" sz="20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anose="020B0603020202020204"/>
              </a:rPr>
              <a:t>ечера </a:t>
            </a:r>
            <a:r>
              <a:rPr lang="uk-UA" sz="2000" b="1" dirty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anose="020B0603020202020204"/>
              </a:rPr>
              <a:t>Довбуша </a:t>
            </a:r>
            <a:endParaRPr lang="ru-RU" sz="2000" b="1" dirty="0">
              <a:ln w="1905"/>
              <a:solidFill>
                <a:srgbClr val="00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rebuchet MS" panose="020B0603020202020204"/>
            </a:endParaRPr>
          </a:p>
        </p:txBody>
      </p:sp>
      <p:pic>
        <p:nvPicPr>
          <p:cNvPr id="5" name="Picture 12" descr="Перевал Німчич (Чернівецька обл.): карта, фото, опис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05" y="4110437"/>
            <a:ext cx="4004213" cy="2574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Там, за перевалом - &quot;Репортер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35" y="3752638"/>
            <a:ext cx="4165246" cy="2955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1" descr="C:\Users\putgim\Desktop\завантаження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98" y="687617"/>
            <a:ext cx="2619786" cy="1684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0375" y="167453"/>
            <a:ext cx="8279705" cy="1347062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28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Перевал </a:t>
            </a:r>
            <a:r>
              <a:rPr lang="uk-UA" sz="28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Німчич</a:t>
            </a:r>
            <a:r>
              <a:rPr lang="uk-UA" sz="28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– ворота у Буковинську Гуцульщину</a:t>
            </a:r>
            <a:endParaRPr lang="uk-U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797766" y="1158895"/>
            <a:ext cx="351089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/>
              <a:t>Одне з наймальовничіших </a:t>
            </a:r>
          </a:p>
          <a:p>
            <a:pPr algn="ctr"/>
            <a:r>
              <a:rPr lang="uk-UA" dirty="0" smtClean="0"/>
              <a:t>місць в Карпатах.</a:t>
            </a:r>
          </a:p>
          <a:p>
            <a:pPr algn="ctr"/>
            <a:r>
              <a:rPr lang="uk-UA" dirty="0" smtClean="0"/>
              <a:t>Круті схили, </a:t>
            </a:r>
          </a:p>
          <a:p>
            <a:pPr algn="ctr"/>
            <a:r>
              <a:rPr lang="uk-UA" dirty="0"/>
              <a:t>д</a:t>
            </a:r>
            <a:r>
              <a:rPr lang="uk-UA" dirty="0" smtClean="0"/>
              <a:t>орога-серпантин,</a:t>
            </a:r>
          </a:p>
          <a:p>
            <a:pPr algn="ctr"/>
            <a:r>
              <a:rPr lang="uk-UA" dirty="0" err="1"/>
              <a:t>я</a:t>
            </a:r>
            <a:r>
              <a:rPr lang="uk-UA" dirty="0" err="1" smtClean="0"/>
              <a:t>линово</a:t>
            </a:r>
            <a:r>
              <a:rPr lang="uk-UA" dirty="0" smtClean="0"/>
              <a:t> – ялицево-букові ліси,</a:t>
            </a:r>
          </a:p>
          <a:p>
            <a:pPr algn="ctr"/>
            <a:r>
              <a:rPr lang="uk-UA" dirty="0"/>
              <a:t>т</a:t>
            </a:r>
            <a:r>
              <a:rPr lang="uk-UA" dirty="0" smtClean="0"/>
              <a:t>уристично-розважальний </a:t>
            </a:r>
          </a:p>
          <a:p>
            <a:pPr algn="ctr"/>
            <a:r>
              <a:rPr lang="uk-UA" dirty="0" err="1" smtClean="0"/>
              <a:t>комплекс.Звідси</a:t>
            </a:r>
            <a:r>
              <a:rPr lang="uk-UA" dirty="0" smtClean="0"/>
              <a:t> милувались</a:t>
            </a:r>
          </a:p>
          <a:p>
            <a:pPr algn="ctr"/>
            <a:r>
              <a:rPr lang="uk-UA" dirty="0" smtClean="0"/>
              <a:t>красою гір Ю.</a:t>
            </a:r>
            <a:r>
              <a:rPr lang="uk-UA" dirty="0" err="1" smtClean="0"/>
              <a:t>Федькович</a:t>
            </a:r>
            <a:r>
              <a:rPr lang="uk-UA" dirty="0" smtClean="0"/>
              <a:t> </a:t>
            </a:r>
          </a:p>
          <a:p>
            <a:pPr algn="ctr"/>
            <a:r>
              <a:rPr lang="uk-UA" dirty="0" smtClean="0"/>
              <a:t>та І. Франко, Л.Українка та </a:t>
            </a:r>
          </a:p>
          <a:p>
            <a:pPr algn="ctr"/>
            <a:r>
              <a:rPr lang="uk-UA" dirty="0" smtClean="0"/>
              <a:t>О.Кобилянська.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520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ісце для зображення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4" b="35074"/>
          <a:stretch>
            <a:fillRect/>
          </a:stretch>
        </p:blipFill>
        <p:spPr>
          <a:xfrm>
            <a:off x="179513" y="2396404"/>
            <a:ext cx="2645657" cy="2160797"/>
          </a:xfrm>
          <a:prstGeom prst="rect">
            <a:avLst/>
          </a:prstGeom>
          <a:ln w="381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Cмугарські водоспади і стілець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61" y="4653136"/>
            <a:ext cx="2624940" cy="1977763"/>
          </a:xfrm>
          <a:prstGeom prst="rect">
            <a:avLst/>
          </a:prstGeom>
          <a:ln w="381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Буковинські (Смугарські) водоспади | Чернівецька область | Про Україну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53566"/>
            <a:ext cx="2592288" cy="2223306"/>
          </a:xfrm>
          <a:prstGeom prst="rect">
            <a:avLst/>
          </a:prstGeom>
          <a:ln w="381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Буковинські (смугарські) водоспади – мальовнича мандрівка у Карпати для  всієї сім'ї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200" y="2564904"/>
            <a:ext cx="4841650" cy="3744416"/>
          </a:xfrm>
          <a:prstGeom prst="rect">
            <a:avLst/>
          </a:prstGeom>
          <a:ln w="5715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7744" y="83122"/>
            <a:ext cx="7009471" cy="81327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Смугарські</a:t>
            </a: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водоспади</a:t>
            </a:r>
            <a:endParaRPr lang="uk-UA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63888" y="1052736"/>
            <a:ext cx="482696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Ландшафтний гідрологічний</a:t>
            </a:r>
          </a:p>
          <a:p>
            <a:pPr algn="ctr"/>
            <a:r>
              <a:rPr lang="uk-UA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заказник із 11 водоспадів</a:t>
            </a:r>
          </a:p>
          <a:p>
            <a:pPr algn="ctr"/>
            <a:r>
              <a:rPr lang="uk-UA" sz="2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r>
              <a:rPr lang="uk-UA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ізної потужності, </a:t>
            </a:r>
          </a:p>
          <a:p>
            <a:pPr algn="ctr"/>
            <a:r>
              <a:rPr lang="uk-UA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які розташовані на відстані 3 км </a:t>
            </a:r>
            <a:endParaRPr lang="uk-UA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551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Екскурсія &quot;Перевал Німчич, Протяті Камені, Шешори&quot; у місті Івано-Франківськ  30 липня 2017 &gt; Ен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253" y="1408563"/>
            <a:ext cx="2884031" cy="21602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8" name="Picture 4" descr="Екскурсія &quot;Перевал Німчич, Протяті Камені, Соколине Око та чотири  водоспади&quot; у місті Івано-Франківськ 23 листопада 2019 &gt; Мандрівоч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965" y="860474"/>
            <a:ext cx="3016467" cy="225944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32" name="Picture 8" descr="Перевал &quot;Німчич&quot; - Протяті камені | Дорог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1" y="769938"/>
            <a:ext cx="3102204" cy="206437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4" descr="Перевал Німчич Буковина Ukrainian landscape | Landscape, Natural landmarks,  Landmar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16" descr="Перевал Німчич Буковина Ukrainian landscape | Landscape, Natural landmarks,  Landmark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18" descr="Перевал Німчич Буковина Ukrainian landscape | Landscape, Natural landmarks,  Landmark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20" descr="Перевал Німчич Буковина Ukrainian landscape | Landscape, Natural landmarks,  Landmark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AutoShape 23" descr="Лижний комплекс &quot;Перевал Німчич&quot;: ціни на житло, витяги і траси |  Відпочинок в Карпатах Буковина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547663" y="21128"/>
            <a:ext cx="7009471" cy="81327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Урочище Протяте Каміння</a:t>
            </a:r>
            <a:endParaRPr lang="uk-UA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9113" y="3861048"/>
            <a:ext cx="853631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Геологічна пам'ятка природи, </a:t>
            </a:r>
          </a:p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Компактна </a:t>
            </a:r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брилова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споруда із пісковиків</a:t>
            </a:r>
          </a:p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Палеогену, висотою 50 м, </a:t>
            </a:r>
          </a:p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розмірами 30 м Х 50 м .</a:t>
            </a:r>
          </a:p>
          <a:p>
            <a:pPr algn="ctr"/>
            <a:r>
              <a:rPr lang="uk-UA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 цій місцевості знімалися художні кінофільми</a:t>
            </a:r>
          </a:p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«</a:t>
            </a:r>
            <a:r>
              <a:rPr lang="uk-UA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захар</a:t>
            </a:r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Беркут» і « Білий птах з чорною ознакою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 </a:t>
            </a:r>
            <a:endParaRPr lang="uk-UA" sz="2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311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" t="26083" r="377" b="15500"/>
          <a:stretch>
            <a:fillRect/>
          </a:stretch>
        </p:blipFill>
        <p:spPr bwMode="auto">
          <a:xfrm>
            <a:off x="395537" y="1034388"/>
            <a:ext cx="3274936" cy="28986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966292" y="1514515"/>
            <a:ext cx="449995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Геологічна пам'ятка природи,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Один з найвищих в Україні,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Його висота становить 16 м.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Навколо водоспаду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Прямовисними стінами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Здіймаються вгору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Могутні скелі від 2 до 12 м</a:t>
            </a:r>
          </a:p>
          <a:p>
            <a:pPr algn="ctr"/>
            <a:endParaRPr lang="uk-UA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16832" y="167453"/>
            <a:ext cx="5832648" cy="86693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4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Водоспад </a:t>
            </a:r>
            <a:r>
              <a:rPr lang="uk-UA" sz="44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uk-UA" sz="44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Кізя</a:t>
            </a:r>
            <a:endParaRPr lang="uk-UA" sz="4400" dirty="0"/>
          </a:p>
        </p:txBody>
      </p:sp>
      <p:pic>
        <p:nvPicPr>
          <p:cNvPr id="11266" name="Picture 2" descr="C:\Users\putgim\Desktop\завантаження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215" y="3861048"/>
            <a:ext cx="4088427" cy="26069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Прямоугольник 6"/>
          <p:cNvSpPr/>
          <p:nvPr/>
        </p:nvSpPr>
        <p:spPr>
          <a:xfrm>
            <a:off x="529228" y="4365104"/>
            <a:ext cx="30075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Його красою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захоплювався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 1940 році академік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М.І.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вавілов</a:t>
            </a:r>
            <a:endParaRPr lang="uk-UA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781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23" y="3501008"/>
            <a:ext cx="2576398" cy="27799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95536" y="167453"/>
            <a:ext cx="8424936" cy="86693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Камінь Жаба ( Скеля </a:t>
            </a:r>
            <a:r>
              <a:rPr lang="uk-UA" sz="36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Камяна</a:t>
            </a: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Жаба)</a:t>
            </a:r>
            <a:endParaRPr lang="uk-UA" sz="3600" dirty="0"/>
          </a:p>
        </p:txBody>
      </p:sp>
      <p:pic>
        <p:nvPicPr>
          <p:cNvPr id="12290" name="Picture 2" descr="C:\Users\putgim\Desktop\завантаження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34388"/>
            <a:ext cx="2788362" cy="20885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475320" y="836712"/>
            <a:ext cx="4772460" cy="62478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Знаходиться на правому березі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річки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черемош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Прямо біля основного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Струменя води,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 околиці села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мариничі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Своєю формою нагадує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величезну жабу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 витягнутою головою,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Що ніби п'є воду з гірської річки.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Гуцули переповідають легенду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 утворення цієї пам'ятки: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Нібито ця скеля впала з гори,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Коли військо панів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Переслідувало народних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Месників-опришків.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Черемош піднявся і перекрив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Шлях переслідувачам.</a:t>
            </a:r>
          </a:p>
          <a:p>
            <a:pPr algn="ctr"/>
            <a:endParaRPr lang="uk-UA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uk-UA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uk-UA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438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4" y="3311469"/>
            <a:ext cx="3947740" cy="3302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Скеля &quot;Кам'яна багачка&quot; (с.Усть-Путила, Чернівецька обл.): карта, фото, опис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126" y="3311469"/>
            <a:ext cx="3866338" cy="3213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95536" y="167453"/>
            <a:ext cx="8424936" cy="86693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Кам</a:t>
            </a:r>
            <a:r>
              <a:rPr lang="en-US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’</a:t>
            </a:r>
            <a:r>
              <a:rPr lang="uk-UA" sz="36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яна</a:t>
            </a: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Багачка</a:t>
            </a:r>
          </a:p>
          <a:p>
            <a:pPr marL="0" indent="0" algn="ctr">
              <a:buNone/>
            </a:pP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(</a:t>
            </a:r>
            <a:r>
              <a:rPr lang="uk-UA" sz="24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Закам</a:t>
            </a:r>
            <a:r>
              <a:rPr lang="en-US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’</a:t>
            </a:r>
            <a:r>
              <a:rPr lang="uk-UA" sz="24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яніла</a:t>
            </a: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Багачка, </a:t>
            </a:r>
            <a:r>
              <a:rPr lang="uk-UA" sz="24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З</a:t>
            </a: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ачарована Скеля)</a:t>
            </a:r>
            <a:endParaRPr lang="uk-UA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1340768"/>
            <a:ext cx="599875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Розташована в селі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усть-путила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 річка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бісківка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впадає у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путилку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Належить до ста чудес природи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україни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Утворилася внаслідок вітрової ерозії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Пісковиків палеогенового періоду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(приблизно 45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млн.років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тому).</a:t>
            </a:r>
          </a:p>
        </p:txBody>
      </p:sp>
    </p:spTree>
    <p:extLst>
      <p:ext uri="{BB962C8B-B14F-4D97-AF65-F5344CB8AC3E}">
        <p14:creationId xmlns:p14="http://schemas.microsoft.com/office/powerpoint/2010/main" val="135297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" r="8833" b="8936"/>
          <a:stretch>
            <a:fillRect/>
          </a:stretch>
        </p:blipFill>
        <p:spPr bwMode="auto">
          <a:xfrm>
            <a:off x="4771254" y="819931"/>
            <a:ext cx="3689178" cy="2396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7" b="12022"/>
          <a:stretch>
            <a:fillRect/>
          </a:stretch>
        </p:blipFill>
        <p:spPr bwMode="auto">
          <a:xfrm>
            <a:off x="4795908" y="3531607"/>
            <a:ext cx="3693196" cy="27453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кутник 4"/>
          <p:cNvSpPr/>
          <p:nvPr/>
        </p:nvSpPr>
        <p:spPr>
          <a:xfrm>
            <a:off x="5313456" y="3169958"/>
            <a:ext cx="26581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/>
            <a:r>
              <a:rPr lang="uk-UA" sz="2000" b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anose="020B0603020202020204"/>
              </a:rPr>
              <a:t>Дихтинецька</a:t>
            </a:r>
            <a:r>
              <a:rPr lang="uk-UA" sz="20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anose="020B0603020202020204"/>
              </a:rPr>
              <a:t> стінка</a:t>
            </a:r>
            <a:endParaRPr lang="ru-RU" sz="2000" b="1" dirty="0">
              <a:ln w="1905"/>
              <a:solidFill>
                <a:srgbClr val="00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rebuchet MS" panose="020B0603020202020204"/>
            </a:endParaRPr>
          </a:p>
        </p:txBody>
      </p:sp>
      <p:sp>
        <p:nvSpPr>
          <p:cNvPr id="5" name="Прямокутник 5"/>
          <p:cNvSpPr/>
          <p:nvPr/>
        </p:nvSpPr>
        <p:spPr>
          <a:xfrm>
            <a:off x="5465291" y="6234462"/>
            <a:ext cx="2526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/>
            <a:r>
              <a:rPr lang="uk-UA" sz="2000" b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anose="020B0603020202020204"/>
              </a:rPr>
              <a:t>Тораківська</a:t>
            </a:r>
            <a:r>
              <a:rPr lang="uk-UA" sz="20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anose="020B0603020202020204"/>
              </a:rPr>
              <a:t> стінка</a:t>
            </a:r>
            <a:endParaRPr lang="ru-RU" sz="2000" b="1" dirty="0">
              <a:ln w="1905"/>
              <a:solidFill>
                <a:srgbClr val="00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rebuchet MS" panose="020B0603020202020204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167453"/>
            <a:ext cx="8064896" cy="86693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Дихтинецька</a:t>
            </a: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і </a:t>
            </a:r>
            <a:r>
              <a:rPr lang="uk-UA" sz="3600" dirty="0" err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Т</a:t>
            </a:r>
            <a:r>
              <a:rPr lang="uk-UA" sz="36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ораківська</a:t>
            </a: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стінки</a:t>
            </a:r>
            <a:endParaRPr lang="uk-UA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8248" y="1048451"/>
            <a:ext cx="4423006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Геологічна пам'ятка природи,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Складчастої структури,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Каміння залягає пластами,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То піднімаючись  вгору,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то опускаючись  до річки.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573016"/>
            <a:ext cx="353334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Висота над рівнем моря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Сягає 609 м,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 формі нагадує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собою трикутник,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Піднімається на 30 м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над рівнем річки.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Належить до скель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складчастої структури</a:t>
            </a:r>
          </a:p>
        </p:txBody>
      </p:sp>
    </p:spTree>
    <p:extLst>
      <p:ext uri="{BB962C8B-B14F-4D97-AF65-F5344CB8AC3E}">
        <p14:creationId xmlns:p14="http://schemas.microsoft.com/office/powerpoint/2010/main" val="324235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країнські Карпати&quot;: мальовничі озера, які варто побачити на власні очі.  Туризм. Перший розважальний. Проекти - Новини Рівного. Відео on-line. Все  про телекомпанію - Телеканал «Рівне 1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910538"/>
            <a:ext cx="3247529" cy="2561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Озеро Гірське Око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6" descr="Озеро Гірське Око - YouTub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8" descr="Хижина Гуцул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10" descr="Хижина Гуцула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5" name="Picture 11" descr="C:\Users\putgim\Desktop\завантаженн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351" y="930536"/>
            <a:ext cx="3288543" cy="2463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Буковинське ок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104" y="1009002"/>
            <a:ext cx="2128825" cy="2466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95536" y="167453"/>
            <a:ext cx="8424936" cy="86693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Буковинське Око ( Гірське Око)</a:t>
            </a:r>
            <a:endParaRPr lang="uk-UA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18346" y="3717032"/>
            <a:ext cx="6516528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Знаходиться біля підніжжя гори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Творилець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 висоті 1128 м над рівнем моря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Довжина становить 100м,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Ширина – 70 м.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Площа водяного дзеркала – майже гектар.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Вода в ньому не прогрівається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вище 12 градусів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Навіть у найжаркіші дні літа</a:t>
            </a:r>
          </a:p>
          <a:p>
            <a:pPr algn="ctr"/>
            <a:endParaRPr lang="uk-UA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065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" y="3356992"/>
            <a:ext cx="3171945" cy="24516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889" y="4437112"/>
            <a:ext cx="3143182" cy="2091645"/>
          </a:xfrm>
          <a:prstGeom prst="rect">
            <a:avLst/>
          </a:prstGeom>
          <a:ln w="317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0" name="Picture 2" descr="Чернівецьке екскурсійне бюро Chernivtsi excursion office +38 (068)  04-01-818 +38 (095) 86-17-601 fb in yt +38 (099) 08-48-159 +38 (093)  16-67-434 doc en ru ua Екскурсії по Чернівцях • Оглядова екскурсія по  Чернівцях • Чернівецький університет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63" y="3861048"/>
            <a:ext cx="3168352" cy="254873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95536" y="167453"/>
            <a:ext cx="8424936" cy="86693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Гора </a:t>
            </a:r>
            <a:r>
              <a:rPr lang="uk-UA" sz="3600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Томнатик</a:t>
            </a: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( «Памір»)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92228" y="1032036"/>
            <a:ext cx="643156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Її висота 1565,3 м. на її вершині знаходиться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Покинута база радянської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ппо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«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памір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Що була діючою з 1950 по 1995 рік.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До цих пір збереглися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радіолокаційна антена «п – 14 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лєна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»,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Казарми військової частини, 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велетенські білосніжні куполи</a:t>
            </a:r>
          </a:p>
          <a:p>
            <a:pPr algn="ctr"/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Колишніх радарів.</a:t>
            </a:r>
          </a:p>
        </p:txBody>
      </p:sp>
    </p:spTree>
    <p:extLst>
      <p:ext uri="{BB962C8B-B14F-4D97-AF65-F5344CB8AC3E}">
        <p14:creationId xmlns:p14="http://schemas.microsoft.com/office/powerpoint/2010/main" val="364084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3" descr="1(8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r="4407"/>
          <a:stretch>
            <a:fillRect/>
          </a:stretch>
        </p:blipFill>
        <p:spPr>
          <a:xfrm>
            <a:off x="5830894" y="605352"/>
            <a:ext cx="3024336" cy="2463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13" descr="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8" t="20251" r="15343"/>
          <a:stretch>
            <a:fillRect/>
          </a:stretch>
        </p:blipFill>
        <p:spPr bwMode="auto">
          <a:xfrm>
            <a:off x="5003798" y="3517900"/>
            <a:ext cx="3951357" cy="2881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20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251520" y="560786"/>
            <a:ext cx="3851992" cy="2652314"/>
          </a:xfrm>
          <a:prstGeom prst="cloudCallout">
            <a:avLst/>
          </a:prstGeom>
        </p:spPr>
      </p:pic>
      <p:pic>
        <p:nvPicPr>
          <p:cNvPr id="28688" name="4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9" name="5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2131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95536" y="16476"/>
            <a:ext cx="8424936" cy="866935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Витвори душі і рук горян </a:t>
            </a:r>
            <a:r>
              <a:rPr lang="uk-UA" sz="36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</a:t>
            </a: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арпат</a:t>
            </a:r>
            <a:endParaRPr lang="uk-UA" sz="3600" dirty="0"/>
          </a:p>
        </p:txBody>
      </p:sp>
      <p:pic>
        <p:nvPicPr>
          <p:cNvPr id="10" name="Picture 3" descr="C:\Users\putgim\Desktop\2\IMG-fa220654211e7f262e6c7657d83d575b-V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8" t="16874"/>
          <a:stretch/>
        </p:blipFill>
        <p:spPr bwMode="auto">
          <a:xfrm rot="196073">
            <a:off x="3428835" y="507640"/>
            <a:ext cx="2358337" cy="453650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11" name="Picture 2" descr="http://kosiv.org/images/stories/articles/lizhnyk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3581625"/>
            <a:ext cx="2737301" cy="23951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295635" y="5523846"/>
            <a:ext cx="7416326" cy="1357562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Килими - то справжнє диво,</a:t>
            </a:r>
          </a:p>
          <a:p>
            <a:pPr marL="0" indent="0" algn="ctr">
              <a:buNone/>
            </a:pPr>
            <a:r>
              <a:rPr lang="uk-UA" sz="24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</a:t>
            </a: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творене вмілими руками </a:t>
            </a:r>
          </a:p>
          <a:p>
            <a:pPr marL="0" indent="0" algn="ctr">
              <a:buNone/>
            </a:pPr>
            <a:r>
              <a:rPr lang="uk-UA" sz="24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ж</a:t>
            </a:r>
            <a:r>
              <a:rPr lang="uk-UA" sz="2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інок - гуцулок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106428803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7" fill="hold"/>
                                        <p:tgtEl>
                                          <p:spTgt spid="286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84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416" fill="hold"/>
                                        <p:tgtEl>
                                          <p:spTgt spid="286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688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68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827584" y="187930"/>
            <a:ext cx="8424936" cy="1441580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Барвистий світ </a:t>
            </a:r>
          </a:p>
          <a:p>
            <a:pPr marL="0" indent="0" algn="ctr">
              <a:buNone/>
            </a:pPr>
            <a:r>
              <a:rPr lang="uk-UA" sz="36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гуцульських візерунків і писанок</a:t>
            </a:r>
            <a:endParaRPr lang="uk-UA" sz="3600" dirty="0"/>
          </a:p>
        </p:txBody>
      </p:sp>
      <p:sp>
        <p:nvSpPr>
          <p:cNvPr id="11" name="AutoShape 2" descr="Гуцульська вишивка - img425 - Косівський фотоальб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3315" name="Picture 3" descr="C:\Users\putgim\Desktop\завантаження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27382"/>
            <a:ext cx="2980729" cy="21647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277" y="1427382"/>
            <a:ext cx="3447112" cy="2352547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3317" name="Picture 5" descr="Персональный сайт - Доти та вишива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04426"/>
            <a:ext cx="2695575" cy="3456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5" name="Picture 20" descr="7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6" t="11392" r="16299" b="-253"/>
          <a:stretch>
            <a:fillRect/>
          </a:stretch>
        </p:blipFill>
        <p:spPr>
          <a:xfrm>
            <a:off x="124145" y="3805757"/>
            <a:ext cx="3286125" cy="27860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132618"/>
            <a:ext cx="3240360" cy="242847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051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27784" y="187930"/>
            <a:ext cx="4032448" cy="720790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44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Висновки</a:t>
            </a:r>
            <a:endParaRPr lang="uk-UA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7468" y="908641"/>
            <a:ext cx="8953092" cy="5078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Буковинська Гуцульщина відзначається багатством </a:t>
            </a:r>
          </a:p>
          <a:p>
            <a:pPr algn="just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природних пам'яток , Заповідних  територій, цікавих місць</a:t>
            </a:r>
          </a:p>
          <a:p>
            <a:pPr algn="just"/>
            <a:endParaRPr lang="uk-UA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Вивчені нами різноманітні джерела з теми дослідження , </a:t>
            </a:r>
          </a:p>
          <a:p>
            <a:pPr algn="just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 також результати польових експедицій, інтерв'ю з учасниками </a:t>
            </a:r>
          </a:p>
          <a:p>
            <a:pPr algn="just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Подій дають можливість стверджувати , що доцільно  більше </a:t>
            </a:r>
          </a:p>
          <a:p>
            <a:pPr algn="just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Пам'яток внести до реєстру найкращих природних пам'яток</a:t>
            </a:r>
          </a:p>
          <a:p>
            <a:pPr algn="just"/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Виявлення і вивчення документальних джерел, які зберігаються </a:t>
            </a:r>
          </a:p>
          <a:p>
            <a:pPr algn="just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 місцевих архівах, музеях дозволили виявити цікаві факти про </a:t>
            </a:r>
          </a:p>
          <a:p>
            <a:pPr algn="just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Відомих людей, які залишили спогади про наш край</a:t>
            </a:r>
          </a:p>
          <a:p>
            <a:pPr algn="just"/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Нами описано короткий екскурсійний маршрут «перлини природи</a:t>
            </a:r>
          </a:p>
          <a:p>
            <a:pPr algn="just"/>
            <a:r>
              <a:rPr lang="uk-U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Путильщини</a:t>
            </a:r>
            <a:endParaRPr lang="uk-UA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just"/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Науково-дослідницька робота з вивчення рідного краю виховує </a:t>
            </a:r>
          </a:p>
          <a:p>
            <a:pPr algn="just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справжніх патріотів, формує стійкий інтерес до історії, географії, </a:t>
            </a:r>
          </a:p>
          <a:p>
            <a:pPr algn="just"/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етнології рідного краю</a:t>
            </a:r>
          </a:p>
        </p:txBody>
      </p:sp>
    </p:spTree>
    <p:extLst>
      <p:ext uri="{BB962C8B-B14F-4D97-AF65-F5344CB8AC3E}">
        <p14:creationId xmlns:p14="http://schemas.microsoft.com/office/powerpoint/2010/main" val="4172375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963" name="Содержимое 3"/>
          <p:cNvSpPr>
            <a:spLocks noGrp="1"/>
          </p:cNvSpPr>
          <p:nvPr>
            <p:ph sz="half" idx="4294967295"/>
          </p:nvPr>
        </p:nvSpPr>
        <p:spPr>
          <a:xfrm>
            <a:off x="4648200" y="1524000"/>
            <a:ext cx="4059238" cy="4572000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40964" name="Содержимое 4" descr="DSC01713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9" y="0"/>
            <a:ext cx="9144000" cy="6858000"/>
          </a:xfrm>
          <a:prstGeom prst="rect">
            <a:avLst/>
          </a:prstGeom>
        </p:spPr>
      </p:pic>
      <p:sp>
        <p:nvSpPr>
          <p:cNvPr id="40965" name="TextBox 4"/>
          <p:cNvSpPr txBox="1">
            <a:spLocks noChangeArrowheads="1"/>
          </p:cNvSpPr>
          <p:nvPr/>
        </p:nvSpPr>
        <p:spPr bwMode="auto">
          <a:xfrm>
            <a:off x="1143029" y="1015024"/>
            <a:ext cx="76438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/>
            <a:endParaRPr lang="ru-RU" altLang="ru-RU" sz="8000"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928670"/>
            <a:ext cx="835824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Дякуємо за увагу 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0109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192</TotalTime>
  <Words>689</Words>
  <Application>Microsoft Office PowerPoint</Application>
  <PresentationFormat>Экран (4:3)</PresentationFormat>
  <Paragraphs>159</Paragraphs>
  <Slides>16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putgim</dc:creator>
  <cp:lastModifiedBy>putgim</cp:lastModifiedBy>
  <cp:revision>38</cp:revision>
  <cp:lastPrinted>2021-04-19T08:34:49Z</cp:lastPrinted>
  <dcterms:created xsi:type="dcterms:W3CDTF">2021-04-12T11:38:01Z</dcterms:created>
  <dcterms:modified xsi:type="dcterms:W3CDTF">2021-04-21T12:44:57Z</dcterms:modified>
</cp:coreProperties>
</file>