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40466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ХМАРА ООРТА – ДІМ КРИЖАНИХ КОМЕТ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4077072"/>
            <a:ext cx="8640960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 Плис </a:t>
            </a:r>
            <a:r>
              <a:rPr lang="ru-RU" sz="2400" dirty="0"/>
              <a:t>Максим </a:t>
            </a:r>
            <a:r>
              <a:rPr lang="ru-RU" sz="2400" dirty="0" err="1"/>
              <a:t>Віталійович</a:t>
            </a:r>
            <a:r>
              <a:rPr lang="ru-RU" sz="2400" dirty="0"/>
              <a:t>, </a:t>
            </a:r>
            <a:r>
              <a:rPr lang="ru-RU" sz="2400" dirty="0" err="1"/>
              <a:t>учень</a:t>
            </a:r>
            <a:r>
              <a:rPr lang="ru-RU" sz="2400" dirty="0"/>
              <a:t> 9 </a:t>
            </a:r>
            <a:r>
              <a:rPr lang="ru-RU" sz="2400" dirty="0" err="1"/>
              <a:t>класу</a:t>
            </a:r>
            <a:r>
              <a:rPr lang="ru-RU" sz="2400" dirty="0"/>
              <a:t> </a:t>
            </a:r>
            <a:r>
              <a:rPr lang="ru-RU" sz="2400" dirty="0" err="1"/>
              <a:t>Барвінківської</a:t>
            </a:r>
            <a:r>
              <a:rPr lang="ru-RU" sz="2400" dirty="0"/>
              <a:t> </a:t>
            </a:r>
            <a:r>
              <a:rPr lang="ru-RU" sz="2400" dirty="0" err="1"/>
              <a:t>філії</a:t>
            </a:r>
            <a:r>
              <a:rPr lang="ru-RU" sz="2400" dirty="0"/>
              <a:t>  </a:t>
            </a:r>
            <a:r>
              <a:rPr lang="ru-RU" sz="2400" dirty="0" err="1"/>
              <a:t>Барв</a:t>
            </a:r>
            <a:r>
              <a:rPr lang="en-US" sz="2400" dirty="0" err="1"/>
              <a:t>i</a:t>
            </a:r>
            <a:r>
              <a:rPr lang="ru-RU" sz="2400" dirty="0" err="1"/>
              <a:t>нк</a:t>
            </a:r>
            <a:r>
              <a:rPr lang="en-US" sz="2400" dirty="0" err="1"/>
              <a:t>i</a:t>
            </a:r>
            <a:r>
              <a:rPr lang="ru-RU" sz="2400" dirty="0" err="1"/>
              <a:t>вського</a:t>
            </a:r>
            <a:r>
              <a:rPr lang="ru-RU" sz="2400" dirty="0"/>
              <a:t> </a:t>
            </a:r>
            <a:r>
              <a:rPr lang="ru-RU" sz="2400" dirty="0" err="1"/>
              <a:t>ліцею</a:t>
            </a:r>
            <a:r>
              <a:rPr lang="ru-RU" sz="2400" dirty="0"/>
              <a:t> №1 </a:t>
            </a:r>
            <a:r>
              <a:rPr lang="ru-RU" sz="2400" dirty="0" err="1"/>
              <a:t>Барвінківської</a:t>
            </a:r>
            <a:r>
              <a:rPr lang="ru-RU" sz="2400" dirty="0"/>
              <a:t> </a:t>
            </a:r>
            <a:r>
              <a:rPr lang="ru-RU" sz="2400" dirty="0" err="1"/>
              <a:t>міської</a:t>
            </a:r>
            <a:r>
              <a:rPr lang="ru-RU" sz="2400" dirty="0"/>
              <a:t> </a:t>
            </a:r>
            <a:r>
              <a:rPr lang="ru-RU" sz="2400" dirty="0" err="1"/>
              <a:t>територіальної</a:t>
            </a:r>
            <a:r>
              <a:rPr lang="ru-RU" sz="2400" dirty="0"/>
              <a:t> </a:t>
            </a:r>
            <a:r>
              <a:rPr lang="ru-RU" sz="2400" dirty="0" err="1"/>
              <a:t>громади</a:t>
            </a:r>
            <a:r>
              <a:rPr lang="ru-RU" sz="2400" dirty="0"/>
              <a:t> </a:t>
            </a:r>
            <a:r>
              <a:rPr lang="ru-RU" sz="2400" dirty="0" err="1"/>
              <a:t>Ізюмського</a:t>
            </a:r>
            <a:r>
              <a:rPr lang="ru-RU" sz="2400" dirty="0"/>
              <a:t> району </a:t>
            </a:r>
            <a:r>
              <a:rPr lang="ru-RU" sz="2400" dirty="0" err="1"/>
              <a:t>Харківської</a:t>
            </a:r>
            <a:r>
              <a:rPr lang="ru-RU" sz="2400" dirty="0"/>
              <a:t> </a:t>
            </a:r>
            <a:r>
              <a:rPr lang="ru-RU" sz="2400" dirty="0" err="1"/>
              <a:t>області</a:t>
            </a:r>
            <a:r>
              <a:rPr lang="ru-RU" sz="2400" dirty="0"/>
              <a:t> </a:t>
            </a:r>
          </a:p>
          <a:p>
            <a:pPr algn="just"/>
            <a:r>
              <a:rPr lang="ru-RU" sz="2400" dirty="0"/>
              <a:t>      </a:t>
            </a:r>
            <a:r>
              <a:rPr lang="ru-RU" sz="2400" dirty="0" err="1" smtClean="0"/>
              <a:t>Науковий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керівник</a:t>
            </a:r>
            <a:r>
              <a:rPr lang="ru-RU" sz="2400" dirty="0" smtClean="0"/>
              <a:t>: </a:t>
            </a:r>
            <a:r>
              <a:rPr lang="ru-RU" sz="2400" dirty="0" err="1" smtClean="0"/>
              <a:t>Рибенцева</a:t>
            </a:r>
            <a:r>
              <a:rPr lang="ru-RU" sz="2400" dirty="0" smtClean="0"/>
              <a:t> </a:t>
            </a:r>
            <a:r>
              <a:rPr lang="ru-RU" sz="2400" dirty="0" err="1"/>
              <a:t>Альона</a:t>
            </a:r>
            <a:r>
              <a:rPr lang="ru-RU" sz="2400" dirty="0"/>
              <a:t> </a:t>
            </a:r>
            <a:r>
              <a:rPr lang="ru-RU" sz="2400" dirty="0" err="1"/>
              <a:t>Геннадіївна</a:t>
            </a:r>
            <a:r>
              <a:rPr lang="ru-RU" sz="2400" dirty="0"/>
              <a:t>, </a:t>
            </a:r>
            <a:r>
              <a:rPr lang="ru-RU" sz="2400" dirty="0" err="1"/>
              <a:t>вчитель</a:t>
            </a:r>
            <a:r>
              <a:rPr lang="ru-RU" sz="2400" dirty="0"/>
              <a:t> </a:t>
            </a:r>
            <a:r>
              <a:rPr lang="ru-RU" sz="2400" dirty="0" err="1"/>
              <a:t>фізики</a:t>
            </a:r>
            <a:r>
              <a:rPr lang="ru-RU" sz="2400" dirty="0"/>
              <a:t> та </a:t>
            </a:r>
            <a:r>
              <a:rPr lang="ru-RU" sz="2400" dirty="0" err="1"/>
              <a:t>астрономії</a:t>
            </a:r>
            <a:r>
              <a:rPr lang="ru-RU" sz="2400" dirty="0"/>
              <a:t>, </a:t>
            </a:r>
            <a:r>
              <a:rPr lang="ru-RU" sz="2400" dirty="0" err="1"/>
              <a:t>спеціаліст</a:t>
            </a:r>
            <a:r>
              <a:rPr lang="ru-RU" sz="2400" dirty="0"/>
              <a:t> </a:t>
            </a:r>
            <a:r>
              <a:rPr lang="ru-RU" sz="2400" dirty="0" err="1" smtClean="0"/>
              <a:t>вищої</a:t>
            </a:r>
            <a:r>
              <a:rPr lang="ru-RU" sz="2400" dirty="0" smtClean="0"/>
              <a:t> </a:t>
            </a:r>
            <a:r>
              <a:rPr lang="ru-RU" sz="2400" dirty="0" err="1"/>
              <a:t>категорії</a:t>
            </a:r>
            <a:r>
              <a:rPr lang="ru-RU" sz="2400" dirty="0"/>
              <a:t> </a:t>
            </a:r>
            <a:r>
              <a:rPr lang="ru-RU" sz="2400" dirty="0" err="1"/>
              <a:t>Барв</a:t>
            </a:r>
            <a:r>
              <a:rPr lang="en-US" sz="2400" dirty="0" err="1"/>
              <a:t>i</a:t>
            </a:r>
            <a:r>
              <a:rPr lang="ru-RU" sz="2400" dirty="0" err="1"/>
              <a:t>нк</a:t>
            </a:r>
            <a:r>
              <a:rPr lang="en-US" sz="2400" dirty="0" err="1"/>
              <a:t>i</a:t>
            </a:r>
            <a:r>
              <a:rPr lang="ru-RU" sz="2400" dirty="0" err="1"/>
              <a:t>вського</a:t>
            </a:r>
            <a:r>
              <a:rPr lang="ru-RU" sz="2400" dirty="0"/>
              <a:t> </a:t>
            </a:r>
            <a:r>
              <a:rPr lang="ru-RU" sz="2400" dirty="0" err="1"/>
              <a:t>ліцею</a:t>
            </a:r>
            <a:r>
              <a:rPr lang="ru-RU" sz="2400" dirty="0"/>
              <a:t> №1 </a:t>
            </a:r>
            <a:r>
              <a:rPr lang="ru-RU" sz="2400" dirty="0" err="1"/>
              <a:t>Барвінківської</a:t>
            </a:r>
            <a:r>
              <a:rPr lang="ru-RU" sz="2400" dirty="0"/>
              <a:t> </a:t>
            </a:r>
            <a:r>
              <a:rPr lang="ru-RU" sz="2400" dirty="0" err="1"/>
              <a:t>міської</a:t>
            </a:r>
            <a:r>
              <a:rPr lang="ru-RU" sz="2400" dirty="0"/>
              <a:t> </a:t>
            </a:r>
            <a:r>
              <a:rPr lang="ru-RU" sz="2400" dirty="0" err="1"/>
              <a:t>територіальної</a:t>
            </a:r>
            <a:r>
              <a:rPr lang="ru-RU" sz="2400" dirty="0"/>
              <a:t> </a:t>
            </a:r>
            <a:r>
              <a:rPr lang="ru-RU" sz="2400" dirty="0" err="1"/>
              <a:t>громади</a:t>
            </a:r>
            <a:r>
              <a:rPr lang="ru-RU" sz="2400" dirty="0"/>
              <a:t> </a:t>
            </a:r>
            <a:r>
              <a:rPr lang="ru-RU" sz="2400" dirty="0" err="1"/>
              <a:t>Ізюмського</a:t>
            </a:r>
            <a:r>
              <a:rPr lang="ru-RU" sz="2400" dirty="0"/>
              <a:t> району </a:t>
            </a:r>
            <a:r>
              <a:rPr lang="ru-RU" sz="2400" dirty="0" err="1"/>
              <a:t>Харківської</a:t>
            </a:r>
            <a:r>
              <a:rPr lang="ru-RU" sz="2400" dirty="0"/>
              <a:t> </a:t>
            </a:r>
            <a:r>
              <a:rPr lang="ru-RU" sz="2400" dirty="0" err="1"/>
              <a:t>області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23712" b="14924"/>
          <a:stretch/>
        </p:blipFill>
        <p:spPr bwMode="auto">
          <a:xfrm>
            <a:off x="5148064" y="1844824"/>
            <a:ext cx="2759243" cy="1852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4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3"/>
            <a:ext cx="2360176" cy="185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30480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916832"/>
            <a:ext cx="8424936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2.	</a:t>
            </a:r>
            <a:r>
              <a:rPr lang="ru-RU" dirty="0" err="1"/>
              <a:t>Очікувана</a:t>
            </a:r>
            <a:r>
              <a:rPr lang="ru-RU" dirty="0"/>
              <a:t> </a:t>
            </a:r>
            <a:r>
              <a:rPr lang="ru-RU" dirty="0" err="1"/>
              <a:t>відстань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до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хмари </a:t>
            </a:r>
            <a:r>
              <a:rPr lang="ru-RU" dirty="0" err="1"/>
              <a:t>Оорта</a:t>
            </a:r>
            <a:r>
              <a:rPr lang="ru-RU" dirty="0"/>
              <a:t> становить 50—100 тис. а. о. —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світловий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становить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чверть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до </a:t>
            </a:r>
            <a:r>
              <a:rPr lang="ru-RU" dirty="0" err="1"/>
              <a:t>Проксими</a:t>
            </a:r>
            <a:r>
              <a:rPr lang="ru-RU" dirty="0"/>
              <a:t> Центавра — </a:t>
            </a:r>
            <a:r>
              <a:rPr lang="ru-RU" dirty="0" err="1"/>
              <a:t>найближчої</a:t>
            </a:r>
            <a:r>
              <a:rPr lang="ru-RU" dirty="0"/>
              <a:t> до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. Пояс </a:t>
            </a:r>
            <a:r>
              <a:rPr lang="ru-RU" dirty="0" err="1"/>
              <a:t>Койпера</a:t>
            </a:r>
            <a:r>
              <a:rPr lang="ru-RU" dirty="0"/>
              <a:t> та </a:t>
            </a:r>
            <a:r>
              <a:rPr lang="ru-RU" dirty="0" err="1"/>
              <a:t>розсіяний</a:t>
            </a:r>
            <a:r>
              <a:rPr lang="ru-RU" dirty="0"/>
              <a:t> диск,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транснептунових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, у </a:t>
            </a:r>
            <a:r>
              <a:rPr lang="ru-RU" dirty="0" err="1"/>
              <a:t>тисячу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менші</a:t>
            </a:r>
            <a:r>
              <a:rPr lang="ru-RU" dirty="0"/>
              <a:t> за </a:t>
            </a:r>
            <a:r>
              <a:rPr lang="ru-RU" dirty="0" err="1"/>
              <a:t>хмару</a:t>
            </a:r>
            <a:r>
              <a:rPr lang="ru-RU" dirty="0"/>
              <a:t> </a:t>
            </a:r>
            <a:r>
              <a:rPr lang="ru-RU" dirty="0" err="1"/>
              <a:t>Оорта</a:t>
            </a:r>
            <a:r>
              <a:rPr lang="ru-RU" dirty="0"/>
              <a:t>. </a:t>
            </a:r>
            <a:r>
              <a:rPr lang="ru-RU" dirty="0" err="1"/>
              <a:t>Зовнішня</a:t>
            </a:r>
            <a:r>
              <a:rPr lang="ru-RU" dirty="0"/>
              <a:t> межа хмари </a:t>
            </a:r>
            <a:r>
              <a:rPr lang="ru-RU" dirty="0" err="1"/>
              <a:t>Оорта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гравітаційний</a:t>
            </a:r>
            <a:r>
              <a:rPr lang="ru-RU" dirty="0"/>
              <a:t> кордон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— сферу </a:t>
            </a:r>
            <a:r>
              <a:rPr lang="ru-RU" dirty="0" err="1"/>
              <a:t>Гілла</a:t>
            </a:r>
            <a:r>
              <a:rPr lang="ru-RU" dirty="0"/>
              <a:t>, яка </a:t>
            </a:r>
            <a:r>
              <a:rPr lang="ru-RU" dirty="0" err="1"/>
              <a:t>розраховується</a:t>
            </a:r>
            <a:r>
              <a:rPr lang="ru-RU" dirty="0"/>
              <a:t> для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у 2 </a:t>
            </a:r>
            <a:r>
              <a:rPr lang="ru-RU" dirty="0" err="1"/>
              <a:t>світлових</a:t>
            </a:r>
            <a:r>
              <a:rPr lang="ru-RU" dirty="0"/>
              <a:t> роки.</a:t>
            </a:r>
          </a:p>
          <a:p>
            <a:pPr algn="just"/>
            <a:r>
              <a:rPr lang="ru-RU" dirty="0"/>
              <a:t>3.	</a:t>
            </a:r>
            <a:r>
              <a:rPr lang="ru-RU" dirty="0" err="1"/>
              <a:t>Хмара</a:t>
            </a:r>
            <a:r>
              <a:rPr lang="ru-RU" dirty="0"/>
              <a:t> </a:t>
            </a:r>
            <a:r>
              <a:rPr lang="ru-RU" dirty="0" err="1"/>
              <a:t>Оорта</a:t>
            </a:r>
            <a:r>
              <a:rPr lang="ru-RU" dirty="0"/>
              <a:t>, </a:t>
            </a:r>
            <a:r>
              <a:rPr lang="ru-RU" dirty="0" err="1"/>
              <a:t>гіпотетично</a:t>
            </a:r>
            <a:r>
              <a:rPr lang="ru-RU" dirty="0"/>
              <a:t> </a:t>
            </a:r>
            <a:r>
              <a:rPr lang="ru-RU" dirty="0" err="1"/>
              <a:t>поділяється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: </a:t>
            </a:r>
            <a:r>
              <a:rPr lang="ru-RU" dirty="0" err="1"/>
              <a:t>зовнішню</a:t>
            </a:r>
            <a:r>
              <a:rPr lang="ru-RU" dirty="0"/>
              <a:t> (</a:t>
            </a:r>
            <a:r>
              <a:rPr lang="ru-RU" dirty="0" err="1"/>
              <a:t>сферичну</a:t>
            </a:r>
            <a:r>
              <a:rPr lang="ru-RU" dirty="0"/>
              <a:t>) </a:t>
            </a:r>
            <a:r>
              <a:rPr lang="ru-RU" dirty="0" err="1"/>
              <a:t>хмару</a:t>
            </a:r>
            <a:r>
              <a:rPr lang="ru-RU" dirty="0"/>
              <a:t> </a:t>
            </a:r>
            <a:r>
              <a:rPr lang="ru-RU" dirty="0" err="1"/>
              <a:t>Оорта</a:t>
            </a:r>
            <a:r>
              <a:rPr lang="ru-RU" dirty="0"/>
              <a:t> і </a:t>
            </a:r>
            <a:r>
              <a:rPr lang="ru-RU" dirty="0" err="1"/>
              <a:t>внутрішню</a:t>
            </a:r>
            <a:r>
              <a:rPr lang="ru-RU" dirty="0"/>
              <a:t> </a:t>
            </a:r>
            <a:r>
              <a:rPr lang="ru-RU" dirty="0" err="1"/>
              <a:t>хмару</a:t>
            </a:r>
            <a:r>
              <a:rPr lang="ru-RU" dirty="0"/>
              <a:t> </a:t>
            </a:r>
            <a:r>
              <a:rPr lang="ru-RU" dirty="0" err="1"/>
              <a:t>Оорта</a:t>
            </a:r>
            <a:r>
              <a:rPr lang="ru-RU" dirty="0"/>
              <a:t> в </a:t>
            </a:r>
            <a:r>
              <a:rPr lang="ru-RU" dirty="0" err="1"/>
              <a:t>формі</a:t>
            </a:r>
            <a:r>
              <a:rPr lang="ru-RU" dirty="0"/>
              <a:t> диску. </a:t>
            </a:r>
            <a:r>
              <a:rPr lang="ru-RU" dirty="0" err="1"/>
              <a:t>Об’єкти</a:t>
            </a:r>
            <a:r>
              <a:rPr lang="ru-RU" dirty="0"/>
              <a:t> в </a:t>
            </a:r>
            <a:r>
              <a:rPr lang="ru-RU" dirty="0" err="1"/>
              <a:t>хмарі</a:t>
            </a:r>
            <a:r>
              <a:rPr lang="ru-RU" dirty="0"/>
              <a:t> </a:t>
            </a:r>
            <a:r>
              <a:rPr lang="ru-RU" dirty="0" err="1"/>
              <a:t>Оорта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водяних</a:t>
            </a:r>
            <a:r>
              <a:rPr lang="ru-RU" dirty="0"/>
              <a:t>, </a:t>
            </a:r>
            <a:r>
              <a:rPr lang="ru-RU" dirty="0" err="1"/>
              <a:t>аміачних</a:t>
            </a:r>
            <a:r>
              <a:rPr lang="ru-RU" dirty="0"/>
              <a:t> і </a:t>
            </a:r>
            <a:r>
              <a:rPr lang="ru-RU" dirty="0" err="1"/>
              <a:t>метанових</a:t>
            </a:r>
            <a:r>
              <a:rPr lang="ru-RU" dirty="0"/>
              <a:t> </a:t>
            </a:r>
            <a:r>
              <a:rPr lang="ru-RU" dirty="0" err="1"/>
              <a:t>льодів</a:t>
            </a:r>
            <a:r>
              <a:rPr lang="ru-RU" dirty="0"/>
              <a:t>. </a:t>
            </a:r>
            <a:r>
              <a:rPr lang="ru-RU" dirty="0" err="1"/>
              <a:t>Астрономи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 хмари </a:t>
            </a:r>
            <a:r>
              <a:rPr lang="ru-RU" dirty="0" err="1"/>
              <a:t>Оорта</a:t>
            </a:r>
            <a:r>
              <a:rPr lang="ru-RU" dirty="0"/>
              <a:t> </a:t>
            </a:r>
            <a:r>
              <a:rPr lang="ru-RU" dirty="0" err="1"/>
              <a:t>сформувалися</a:t>
            </a:r>
            <a:r>
              <a:rPr lang="ru-RU" dirty="0"/>
              <a:t> </a:t>
            </a:r>
            <a:r>
              <a:rPr lang="ru-RU" dirty="0" err="1"/>
              <a:t>ближче</a:t>
            </a:r>
            <a:r>
              <a:rPr lang="ru-RU" dirty="0"/>
              <a:t> до </a:t>
            </a:r>
            <a:r>
              <a:rPr lang="ru-RU" dirty="0" err="1"/>
              <a:t>Сонця</a:t>
            </a:r>
            <a:r>
              <a:rPr lang="ru-RU" dirty="0"/>
              <a:t> і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розсіяні</a:t>
            </a:r>
            <a:r>
              <a:rPr lang="ru-RU" dirty="0"/>
              <a:t> далеко в космос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гравітаційним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планет-</a:t>
            </a:r>
            <a:r>
              <a:rPr lang="ru-RU" dirty="0" err="1"/>
              <a:t>гігантів</a:t>
            </a:r>
            <a:r>
              <a:rPr lang="ru-RU" dirty="0"/>
              <a:t> на </a:t>
            </a:r>
            <a:r>
              <a:rPr lang="ru-RU" dirty="0" err="1"/>
              <a:t>ранньому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прямих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 хмари </a:t>
            </a:r>
            <a:r>
              <a:rPr lang="ru-RU" dirty="0" err="1"/>
              <a:t>Оорта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,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довгоперіодичних</a:t>
            </a:r>
            <a:r>
              <a:rPr lang="ru-RU" dirty="0"/>
              <a:t> комет і комет </a:t>
            </a:r>
            <a:r>
              <a:rPr lang="ru-RU" dirty="0" err="1"/>
              <a:t>галлеївського</a:t>
            </a:r>
            <a:r>
              <a:rPr lang="ru-RU" dirty="0"/>
              <a:t> типу,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прилітають</a:t>
            </a:r>
            <a:r>
              <a:rPr lang="ru-RU" dirty="0"/>
              <a:t> у </a:t>
            </a:r>
            <a:r>
              <a:rPr lang="ru-RU" dirty="0" err="1"/>
              <a:t>Сонячну</a:t>
            </a:r>
            <a:r>
              <a:rPr lang="ru-RU" dirty="0"/>
              <a:t> систему,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кентаврів</a:t>
            </a:r>
            <a:r>
              <a:rPr lang="ru-RU" dirty="0"/>
              <a:t> і комет </a:t>
            </a:r>
            <a:r>
              <a:rPr lang="ru-RU" dirty="0" err="1"/>
              <a:t>сімейства</a:t>
            </a:r>
            <a:r>
              <a:rPr lang="ru-RU" dirty="0"/>
              <a:t> </a:t>
            </a:r>
            <a:r>
              <a:rPr lang="ru-RU" dirty="0" err="1"/>
              <a:t>Юпітера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93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4818112" cy="2521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2996952"/>
            <a:ext cx="311527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Комета </a:t>
            </a:r>
            <a:r>
              <a:rPr lang="en-US" dirty="0" err="1">
                <a:solidFill>
                  <a:schemeClr val="bg1"/>
                </a:solidFill>
              </a:rPr>
              <a:t>PanSTARRS</a:t>
            </a:r>
            <a:r>
              <a:rPr lang="en-US" dirty="0">
                <a:solidFill>
                  <a:schemeClr val="bg1"/>
                </a:solidFill>
              </a:rPr>
              <a:t> (C/2017 S3)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901707" y="3325634"/>
            <a:ext cx="678405" cy="103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4"/>
          <a:stretch/>
        </p:blipFill>
        <p:spPr bwMode="auto">
          <a:xfrm>
            <a:off x="5577571" y="4221088"/>
            <a:ext cx="3391024" cy="2316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6" y="378904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63" y="1969806"/>
            <a:ext cx="2705100" cy="169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116632"/>
            <a:ext cx="684076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Актуальність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дослідити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собою </a:t>
            </a:r>
            <a:r>
              <a:rPr lang="ru-RU" dirty="0" err="1"/>
              <a:t>представляє</a:t>
            </a:r>
            <a:r>
              <a:rPr lang="ru-RU" dirty="0"/>
              <a:t> </a:t>
            </a:r>
            <a:r>
              <a:rPr lang="ru-RU" dirty="0" err="1"/>
              <a:t>Хмара</a:t>
            </a:r>
            <a:r>
              <a:rPr lang="ru-RU" dirty="0"/>
              <a:t> </a:t>
            </a:r>
            <a:r>
              <a:rPr lang="ru-RU" dirty="0" err="1"/>
              <a:t>Оорта</a:t>
            </a:r>
            <a:r>
              <a:rPr lang="ru-RU" dirty="0"/>
              <a:t> та </a:t>
            </a:r>
            <a:r>
              <a:rPr lang="ru-RU" dirty="0" err="1"/>
              <a:t>чи</a:t>
            </a:r>
            <a:r>
              <a:rPr lang="ru-RU" dirty="0"/>
              <a:t> вона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насправді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25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13505" r="13158" b="24592"/>
          <a:stretch/>
        </p:blipFill>
        <p:spPr bwMode="auto">
          <a:xfrm>
            <a:off x="5004048" y="332656"/>
            <a:ext cx="3803044" cy="1787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85" y="4149080"/>
            <a:ext cx="4543973" cy="2390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6699" y="472514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Нептун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4104723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42832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Пояс </a:t>
            </a:r>
            <a:r>
              <a:rPr lang="uk-UA" dirty="0" err="1" smtClean="0">
                <a:solidFill>
                  <a:schemeClr val="bg1"/>
                </a:solidFill>
              </a:rPr>
              <a:t>Койпера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17" y="1916832"/>
            <a:ext cx="3672408" cy="2188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03881" y="22048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Хмара  </a:t>
            </a:r>
            <a:r>
              <a:rPr lang="uk-UA" dirty="0" err="1" smtClean="0">
                <a:solidFill>
                  <a:schemeClr val="bg1"/>
                </a:solidFill>
              </a:rPr>
              <a:t>Оорта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t="3655"/>
          <a:stretch/>
        </p:blipFill>
        <p:spPr bwMode="auto">
          <a:xfrm>
            <a:off x="1835696" y="104274"/>
            <a:ext cx="7200799" cy="246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153" y="3068960"/>
            <a:ext cx="890834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Хмара</a:t>
            </a:r>
            <a:r>
              <a:rPr lang="ru-RU" dirty="0"/>
              <a:t> </a:t>
            </a:r>
            <a:r>
              <a:rPr lang="ru-RU" dirty="0" err="1"/>
              <a:t>Оорта</a:t>
            </a:r>
            <a:r>
              <a:rPr lang="ru-RU" dirty="0"/>
              <a:t> — </a:t>
            </a:r>
            <a:r>
              <a:rPr lang="ru-RU" dirty="0" err="1"/>
              <a:t>гіпотетична</a:t>
            </a:r>
            <a:r>
              <a:rPr lang="ru-RU" dirty="0"/>
              <a:t> область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smtClean="0"/>
              <a:t>є </a:t>
            </a:r>
            <a:r>
              <a:rPr lang="ru-RU" dirty="0" err="1"/>
              <a:t>джерелом</a:t>
            </a:r>
            <a:r>
              <a:rPr lang="ru-RU" dirty="0"/>
              <a:t> комет з </a:t>
            </a:r>
            <a:r>
              <a:rPr lang="ru-RU" dirty="0" err="1"/>
              <a:t>довгим</a:t>
            </a:r>
            <a:r>
              <a:rPr lang="ru-RU" dirty="0"/>
              <a:t> </a:t>
            </a:r>
            <a:r>
              <a:rPr lang="ru-RU" dirty="0" err="1"/>
              <a:t>періодом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. </a:t>
            </a:r>
            <a:r>
              <a:rPr lang="ru-RU" dirty="0" err="1"/>
              <a:t>Безпосередніми</a:t>
            </a:r>
            <a:r>
              <a:rPr lang="ru-RU" dirty="0"/>
              <a:t> </a:t>
            </a:r>
            <a:r>
              <a:rPr lang="ru-RU" dirty="0" err="1"/>
              <a:t>спостереженнями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хмари </a:t>
            </a:r>
            <a:r>
              <a:rPr lang="ru-RU" dirty="0" err="1"/>
              <a:t>Оорта</a:t>
            </a:r>
            <a:r>
              <a:rPr lang="ru-RU" dirty="0"/>
              <a:t> не </a:t>
            </a:r>
            <a:r>
              <a:rPr lang="ru-RU" dirty="0" err="1"/>
              <a:t>підтверджено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непрямі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вказують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 smtClean="0"/>
              <a:t>. </a:t>
            </a:r>
            <a:endParaRPr lang="ru-RU" dirty="0"/>
          </a:p>
          <a:p>
            <a:pPr algn="just"/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хмари </a:t>
            </a:r>
            <a:r>
              <a:rPr lang="ru-RU" dirty="0" err="1"/>
              <a:t>висунув</a:t>
            </a:r>
            <a:r>
              <a:rPr lang="ru-RU" dirty="0"/>
              <a:t> </a:t>
            </a:r>
            <a:r>
              <a:rPr lang="ru-RU" dirty="0" err="1"/>
              <a:t>естонський</a:t>
            </a:r>
            <a:r>
              <a:rPr lang="ru-RU" dirty="0"/>
              <a:t> астроном </a:t>
            </a:r>
            <a:r>
              <a:rPr lang="ru-RU" dirty="0" err="1"/>
              <a:t>Ернст</a:t>
            </a:r>
            <a:r>
              <a:rPr lang="ru-RU" dirty="0"/>
              <a:t> </a:t>
            </a:r>
            <a:r>
              <a:rPr lang="ru-RU" dirty="0" err="1"/>
              <a:t>Епік</a:t>
            </a:r>
            <a:r>
              <a:rPr lang="ru-RU" dirty="0"/>
              <a:t> 1932 року, а </a:t>
            </a:r>
            <a:r>
              <a:rPr lang="ru-RU" dirty="0" err="1"/>
              <a:t>потім</a:t>
            </a:r>
            <a:r>
              <a:rPr lang="ru-RU" dirty="0"/>
              <a:t> вона теоретично </a:t>
            </a:r>
            <a:r>
              <a:rPr lang="ru-RU" dirty="0" err="1"/>
              <a:t>розроблялася</a:t>
            </a:r>
            <a:r>
              <a:rPr lang="ru-RU" dirty="0"/>
              <a:t> </a:t>
            </a:r>
            <a:r>
              <a:rPr lang="ru-RU" dirty="0" err="1"/>
              <a:t>нідерландським</a:t>
            </a:r>
            <a:r>
              <a:rPr lang="ru-RU" dirty="0"/>
              <a:t> </a:t>
            </a:r>
            <a:r>
              <a:rPr lang="ru-RU" dirty="0" err="1"/>
              <a:t>астрофізиком</a:t>
            </a:r>
            <a:r>
              <a:rPr lang="ru-RU" dirty="0"/>
              <a:t> Яном </a:t>
            </a:r>
            <a:r>
              <a:rPr lang="ru-RU" dirty="0" err="1"/>
              <a:t>Оортом</a:t>
            </a:r>
            <a:r>
              <a:rPr lang="ru-RU" dirty="0"/>
              <a:t> у 1950-х, на честь </a:t>
            </a:r>
            <a:r>
              <a:rPr lang="ru-RU" dirty="0" err="1"/>
              <a:t>якого</a:t>
            </a:r>
            <a:r>
              <a:rPr lang="ru-RU" dirty="0"/>
              <a:t> й </a:t>
            </a:r>
            <a:r>
              <a:rPr lang="ru-RU" dirty="0" err="1"/>
              <a:t>було</a:t>
            </a:r>
            <a:r>
              <a:rPr lang="ru-RU" dirty="0"/>
              <a:t> названо область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1" t="11983" r="14713" b="7016"/>
          <a:stretch/>
        </p:blipFill>
        <p:spPr bwMode="auto">
          <a:xfrm>
            <a:off x="5868144" y="4435461"/>
            <a:ext cx="2977817" cy="2422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20272" y="6421978"/>
            <a:ext cx="191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Оорт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Ян </a:t>
            </a:r>
            <a:r>
              <a:rPr lang="ru-RU" dirty="0" err="1">
                <a:solidFill>
                  <a:schemeClr val="bg1"/>
                </a:solidFill>
              </a:rPr>
              <a:t>Хендрик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t="14091" r="7823" b="1699"/>
          <a:stretch/>
        </p:blipFill>
        <p:spPr bwMode="auto">
          <a:xfrm>
            <a:off x="18185" y="18928"/>
            <a:ext cx="1817511" cy="30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1337" y="5251138"/>
            <a:ext cx="45720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i="1" u="sng" dirty="0"/>
              <a:t>Мета </a:t>
            </a:r>
            <a:r>
              <a:rPr lang="ru-RU" b="1" i="1" u="sng" dirty="0" err="1"/>
              <a:t>роботи</a:t>
            </a:r>
            <a:r>
              <a:rPr lang="ru-RU" b="1" i="1" u="sng" dirty="0"/>
              <a:t>: </a:t>
            </a:r>
            <a:r>
              <a:rPr lang="ru-RU" dirty="0" err="1"/>
              <a:t>ознайомитися</a:t>
            </a:r>
            <a:r>
              <a:rPr lang="ru-RU" dirty="0"/>
              <a:t> з </a:t>
            </a:r>
            <a:r>
              <a:rPr lang="ru-RU" dirty="0" err="1"/>
              <a:t>історією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хмари </a:t>
            </a:r>
            <a:r>
              <a:rPr lang="ru-RU" dirty="0" err="1"/>
              <a:t>Оорти</a:t>
            </a:r>
            <a:r>
              <a:rPr lang="ru-RU" dirty="0"/>
              <a:t> та </a:t>
            </a:r>
            <a:r>
              <a:rPr lang="ru-RU" dirty="0" err="1"/>
              <a:t>науково</a:t>
            </a:r>
            <a:r>
              <a:rPr lang="ru-RU" dirty="0"/>
              <a:t> </a:t>
            </a:r>
            <a:r>
              <a:rPr lang="ru-RU" dirty="0" err="1"/>
              <a:t>обґрунтувати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реально вона </a:t>
            </a:r>
            <a:r>
              <a:rPr lang="ru-RU" dirty="0" err="1"/>
              <a:t>існує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гіпотетично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25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154" y="2060848"/>
            <a:ext cx="890834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Очікувана</a:t>
            </a:r>
            <a:r>
              <a:rPr lang="ru-RU" dirty="0" smtClean="0"/>
              <a:t> </a:t>
            </a:r>
            <a:r>
              <a:rPr lang="ru-RU" dirty="0" err="1"/>
              <a:t>відстань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до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хмари </a:t>
            </a:r>
            <a:r>
              <a:rPr lang="ru-RU" dirty="0" err="1"/>
              <a:t>Оорта</a:t>
            </a:r>
            <a:r>
              <a:rPr lang="ru-RU" dirty="0"/>
              <a:t> становить 50—100 тис. а. </a:t>
            </a:r>
            <a:r>
              <a:rPr lang="ru-RU" dirty="0" smtClean="0"/>
              <a:t>о. </a:t>
            </a:r>
            <a:r>
              <a:rPr lang="ru-RU" dirty="0"/>
              <a:t>—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світловий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становить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чверть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до </a:t>
            </a:r>
            <a:r>
              <a:rPr lang="ru-RU" dirty="0" err="1"/>
              <a:t>Проксими</a:t>
            </a:r>
            <a:r>
              <a:rPr lang="ru-RU" dirty="0"/>
              <a:t> Центавра — </a:t>
            </a:r>
            <a:r>
              <a:rPr lang="ru-RU" dirty="0" err="1"/>
              <a:t>найближчої</a:t>
            </a:r>
            <a:r>
              <a:rPr lang="ru-RU" dirty="0"/>
              <a:t> до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. Пояс </a:t>
            </a:r>
            <a:r>
              <a:rPr lang="ru-RU" dirty="0" err="1"/>
              <a:t>Койпера</a:t>
            </a:r>
            <a:r>
              <a:rPr lang="ru-RU" dirty="0"/>
              <a:t> та </a:t>
            </a:r>
            <a:r>
              <a:rPr lang="ru-RU" dirty="0" err="1"/>
              <a:t>розсіяний</a:t>
            </a:r>
            <a:r>
              <a:rPr lang="ru-RU" dirty="0"/>
              <a:t> диск,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транснептунових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, у </a:t>
            </a:r>
            <a:r>
              <a:rPr lang="ru-RU" dirty="0" err="1"/>
              <a:t>тисячу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менші</a:t>
            </a:r>
            <a:r>
              <a:rPr lang="ru-RU" dirty="0"/>
              <a:t> за </a:t>
            </a:r>
            <a:r>
              <a:rPr lang="ru-RU" dirty="0" err="1"/>
              <a:t>хмару</a:t>
            </a:r>
            <a:r>
              <a:rPr lang="ru-RU" dirty="0"/>
              <a:t> </a:t>
            </a:r>
            <a:r>
              <a:rPr lang="ru-RU" dirty="0" err="1"/>
              <a:t>Оорта</a:t>
            </a:r>
            <a:r>
              <a:rPr lang="ru-RU" dirty="0"/>
              <a:t>. </a:t>
            </a:r>
            <a:r>
              <a:rPr lang="ru-RU" dirty="0" err="1"/>
              <a:t>Зовнішня</a:t>
            </a:r>
            <a:r>
              <a:rPr lang="ru-RU" dirty="0"/>
              <a:t> межа хмари </a:t>
            </a:r>
            <a:r>
              <a:rPr lang="ru-RU" dirty="0" err="1"/>
              <a:t>Оорта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гравітаційний</a:t>
            </a:r>
            <a:r>
              <a:rPr lang="ru-RU" dirty="0"/>
              <a:t> кордон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— </a:t>
            </a:r>
            <a:r>
              <a:rPr lang="ru-RU" dirty="0"/>
              <a:t>сферу </a:t>
            </a:r>
            <a:r>
              <a:rPr lang="ru-RU" dirty="0" err="1"/>
              <a:t>Гілла</a:t>
            </a:r>
            <a:r>
              <a:rPr lang="ru-RU" dirty="0"/>
              <a:t>, яка </a:t>
            </a:r>
            <a:r>
              <a:rPr lang="ru-RU" dirty="0" err="1"/>
              <a:t>розраховується</a:t>
            </a:r>
            <a:r>
              <a:rPr lang="ru-RU" dirty="0"/>
              <a:t> для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у 2 </a:t>
            </a:r>
            <a:r>
              <a:rPr lang="ru-RU" dirty="0" err="1"/>
              <a:t>світлових</a:t>
            </a:r>
            <a:r>
              <a:rPr lang="ru-RU" dirty="0"/>
              <a:t> роки.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48986"/>
            <a:ext cx="3276808" cy="246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188640"/>
            <a:ext cx="568863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Об’єкт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: </a:t>
            </a:r>
            <a:r>
              <a:rPr lang="ru-RU" dirty="0" err="1"/>
              <a:t>хмара</a:t>
            </a:r>
            <a:r>
              <a:rPr lang="ru-RU" dirty="0"/>
              <a:t> </a:t>
            </a:r>
            <a:r>
              <a:rPr lang="ru-RU" dirty="0" err="1"/>
              <a:t>Оорта</a:t>
            </a:r>
            <a:r>
              <a:rPr lang="ru-RU" dirty="0"/>
              <a:t>.</a:t>
            </a:r>
          </a:p>
          <a:p>
            <a:r>
              <a:rPr lang="ru-RU" dirty="0"/>
              <a:t>Предмет </a:t>
            </a:r>
            <a:r>
              <a:rPr lang="ru-RU" dirty="0" err="1"/>
              <a:t>дослідження</a:t>
            </a:r>
            <a:r>
              <a:rPr lang="ru-RU" dirty="0"/>
              <a:t>: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хмари </a:t>
            </a:r>
            <a:r>
              <a:rPr lang="ru-RU" dirty="0" err="1"/>
              <a:t>Оорти</a:t>
            </a:r>
            <a:r>
              <a:rPr lang="ru-RU" dirty="0"/>
              <a:t> та довести </a:t>
            </a:r>
            <a:r>
              <a:rPr lang="ru-RU" dirty="0" err="1"/>
              <a:t>реальність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2056" y="3934146"/>
            <a:ext cx="5580113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</a:t>
            </a:r>
            <a:r>
              <a:rPr lang="ru-RU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Гілла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небесного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гравітаційний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орбіти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попри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масивнішого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Гілла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планет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гравітаційному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Гілла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розповсюдити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сфера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Гілла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гравітаційному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Галактики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Гілла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гравітаційному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67944" y="836712"/>
            <a:ext cx="4572000" cy="5632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хмари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Оорти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гіпотетичність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хмари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Оорти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тому,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хмари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Оорти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гіпотетично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2592288" cy="237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4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3508" y="0"/>
            <a:ext cx="8856984" cy="69865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err="1" smtClean="0"/>
              <a:t>Крім</a:t>
            </a:r>
            <a:r>
              <a:rPr lang="ru-RU" sz="1600" dirty="0" smtClean="0"/>
              <a:t> </a:t>
            </a:r>
            <a:r>
              <a:rPr lang="ru-RU" sz="1600" dirty="0" err="1"/>
              <a:t>довгоперіодичних</a:t>
            </a:r>
            <a:r>
              <a:rPr lang="ru-RU" sz="1600" dirty="0"/>
              <a:t> комет, </a:t>
            </a:r>
            <a:r>
              <a:rPr lang="ru-RU" sz="1600" dirty="0" err="1"/>
              <a:t>тільки</a:t>
            </a:r>
            <a:r>
              <a:rPr lang="ru-RU" sz="1600" dirty="0"/>
              <a:t> у </a:t>
            </a:r>
            <a:r>
              <a:rPr lang="ru-RU" sz="1600" dirty="0" err="1"/>
              <a:t>кількох</a:t>
            </a:r>
            <a:r>
              <a:rPr lang="ru-RU" sz="1600" dirty="0"/>
              <a:t> </a:t>
            </a:r>
            <a:r>
              <a:rPr lang="ru-RU" sz="1600" dirty="0" err="1"/>
              <a:t>відомих</a:t>
            </a:r>
            <a:r>
              <a:rPr lang="ru-RU" sz="1600" dirty="0"/>
              <a:t> </a:t>
            </a:r>
            <a:r>
              <a:rPr lang="ru-RU" sz="1600" dirty="0" err="1"/>
              <a:t>об'єктів</a:t>
            </a:r>
            <a:r>
              <a:rPr lang="ru-RU" sz="1600" dirty="0"/>
              <a:t> є </a:t>
            </a:r>
            <a:r>
              <a:rPr lang="ru-RU" sz="1600" dirty="0" err="1"/>
              <a:t>орбіти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передбачають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належність</a:t>
            </a:r>
            <a:r>
              <a:rPr lang="ru-RU" sz="1600" dirty="0"/>
              <a:t> до хмари </a:t>
            </a:r>
            <a:r>
              <a:rPr lang="ru-RU" sz="1600" dirty="0" err="1"/>
              <a:t>Оорта</a:t>
            </a:r>
            <a:r>
              <a:rPr lang="ru-RU" sz="1600" dirty="0"/>
              <a:t>: </a:t>
            </a:r>
            <a:r>
              <a:rPr lang="ru-RU" sz="1600" dirty="0" err="1"/>
              <a:t>Седни</a:t>
            </a:r>
            <a:r>
              <a:rPr lang="ru-RU" sz="1600" dirty="0"/>
              <a:t>, 2000 </a:t>
            </a:r>
            <a:r>
              <a:rPr lang="en-US" sz="1600" dirty="0"/>
              <a:t>CR105, 2006 SQ372, 2008 KV42, 2010 GB174 </a:t>
            </a:r>
            <a:r>
              <a:rPr lang="en-US" sz="1600" dirty="0" err="1"/>
              <a:t>i</a:t>
            </a:r>
            <a:r>
              <a:rPr lang="en-US" sz="1600" dirty="0"/>
              <a:t> 2012 VP113. </a:t>
            </a:r>
            <a:r>
              <a:rPr lang="ru-RU" sz="1600" dirty="0" err="1"/>
              <a:t>Перші</a:t>
            </a:r>
            <a:r>
              <a:rPr lang="ru-RU" sz="1600" dirty="0"/>
              <a:t> два, </a:t>
            </a:r>
            <a:r>
              <a:rPr lang="ru-RU" sz="1600" dirty="0" err="1"/>
              <a:t>п'ятий</a:t>
            </a:r>
            <a:r>
              <a:rPr lang="ru-RU" sz="1600" dirty="0"/>
              <a:t> та </a:t>
            </a:r>
            <a:r>
              <a:rPr lang="ru-RU" sz="1600" dirty="0" err="1"/>
              <a:t>шостий</a:t>
            </a:r>
            <a:r>
              <a:rPr lang="ru-RU" sz="1600" dirty="0"/>
              <a:t>, на </a:t>
            </a:r>
            <a:r>
              <a:rPr lang="ru-RU" sz="1600" dirty="0" err="1"/>
              <a:t>відміну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об'єктів</a:t>
            </a:r>
            <a:r>
              <a:rPr lang="ru-RU" sz="1600" dirty="0"/>
              <a:t> </a:t>
            </a:r>
            <a:r>
              <a:rPr lang="ru-RU" sz="1600" dirty="0" err="1"/>
              <a:t>розсіяного</a:t>
            </a:r>
            <a:r>
              <a:rPr lang="ru-RU" sz="1600" dirty="0"/>
              <a:t> диску,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перигелії</a:t>
            </a:r>
            <a:r>
              <a:rPr lang="ru-RU" sz="1600" dirty="0"/>
              <a:t>, </a:t>
            </a:r>
            <a:r>
              <a:rPr lang="ru-RU" sz="1600" dirty="0" err="1"/>
              <a:t>розташовані</a:t>
            </a:r>
            <a:r>
              <a:rPr lang="ru-RU" sz="1600" dirty="0"/>
              <a:t> поза </a:t>
            </a:r>
            <a:r>
              <a:rPr lang="ru-RU" sz="1600" dirty="0" err="1"/>
              <a:t>гравітаційною</a:t>
            </a:r>
            <a:r>
              <a:rPr lang="ru-RU" sz="1600" dirty="0"/>
              <a:t> </a:t>
            </a:r>
            <a:r>
              <a:rPr lang="ru-RU" sz="1600" dirty="0" err="1"/>
              <a:t>досяжністю</a:t>
            </a:r>
            <a:r>
              <a:rPr lang="ru-RU" sz="1600" dirty="0"/>
              <a:t> Нептуна і, таким чином,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орбіти</a:t>
            </a:r>
            <a:r>
              <a:rPr lang="ru-RU" sz="1600" dirty="0"/>
              <a:t> не </a:t>
            </a:r>
            <a:r>
              <a:rPr lang="ru-RU" sz="1600" dirty="0" err="1"/>
              <a:t>можуть</a:t>
            </a:r>
            <a:r>
              <a:rPr lang="ru-RU" sz="1600" dirty="0"/>
              <a:t> бути </a:t>
            </a:r>
            <a:r>
              <a:rPr lang="ru-RU" sz="1600" dirty="0" err="1"/>
              <a:t>пояснені</a:t>
            </a:r>
            <a:r>
              <a:rPr lang="ru-RU" sz="1600" dirty="0"/>
              <a:t> </a:t>
            </a:r>
            <a:r>
              <a:rPr lang="ru-RU" sz="1600" dirty="0" err="1"/>
              <a:t>збуреннями</a:t>
            </a:r>
            <a:r>
              <a:rPr lang="ru-RU" sz="1600" dirty="0"/>
              <a:t> планет-</a:t>
            </a:r>
            <a:r>
              <a:rPr lang="ru-RU" sz="1600" dirty="0" err="1"/>
              <a:t>гігантів</a:t>
            </a:r>
            <a:r>
              <a:rPr lang="ru-RU" sz="1600" dirty="0"/>
              <a:t>. </a:t>
            </a:r>
            <a:r>
              <a:rPr lang="ru-RU" sz="1600" dirty="0" err="1"/>
              <a:t>Якби</a:t>
            </a:r>
            <a:r>
              <a:rPr lang="ru-RU" sz="1600" dirty="0"/>
              <a:t> вони </a:t>
            </a:r>
            <a:r>
              <a:rPr lang="ru-RU" sz="1600" dirty="0" err="1"/>
              <a:t>сформувалися</a:t>
            </a:r>
            <a:r>
              <a:rPr lang="ru-RU" sz="1600" dirty="0"/>
              <a:t> в </a:t>
            </a:r>
            <a:r>
              <a:rPr lang="ru-RU" sz="1600" dirty="0" err="1"/>
              <a:t>поточних</a:t>
            </a:r>
            <a:r>
              <a:rPr lang="ru-RU" sz="1600" dirty="0"/>
              <a:t> </a:t>
            </a:r>
            <a:r>
              <a:rPr lang="ru-RU" sz="1600" dirty="0" err="1"/>
              <a:t>місцях</a:t>
            </a:r>
            <a:r>
              <a:rPr lang="ru-RU" sz="1600" dirty="0"/>
              <a:t> </a:t>
            </a:r>
            <a:r>
              <a:rPr lang="ru-RU" sz="1600" dirty="0" err="1"/>
              <a:t>перебування</a:t>
            </a:r>
            <a:r>
              <a:rPr lang="ru-RU" sz="1600" dirty="0"/>
              <a:t>,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орбіти</a:t>
            </a:r>
            <a:r>
              <a:rPr lang="ru-RU" sz="1600" dirty="0"/>
              <a:t> </a:t>
            </a:r>
            <a:r>
              <a:rPr lang="ru-RU" sz="1600" dirty="0" err="1"/>
              <a:t>мали</a:t>
            </a:r>
            <a:r>
              <a:rPr lang="ru-RU" sz="1600" dirty="0"/>
              <a:t> б бути </a:t>
            </a:r>
            <a:r>
              <a:rPr lang="ru-RU" sz="1600" dirty="0" err="1"/>
              <a:t>від</a:t>
            </a:r>
            <a:r>
              <a:rPr lang="ru-RU" sz="1600" dirty="0"/>
              <a:t> початку </a:t>
            </a:r>
            <a:r>
              <a:rPr lang="ru-RU" sz="1600" dirty="0" err="1"/>
              <a:t>близькими</a:t>
            </a:r>
            <a:r>
              <a:rPr lang="ru-RU" sz="1600" dirty="0"/>
              <a:t> до кола. В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обставинах</a:t>
            </a:r>
            <a:r>
              <a:rPr lang="ru-RU" sz="1600" dirty="0"/>
              <a:t> </a:t>
            </a:r>
            <a:r>
              <a:rPr lang="ru-RU" sz="1600" dirty="0" err="1"/>
              <a:t>акреція</a:t>
            </a:r>
            <a:r>
              <a:rPr lang="ru-RU" sz="1600" dirty="0"/>
              <a:t> (</a:t>
            </a:r>
            <a:r>
              <a:rPr lang="ru-RU" sz="1600" dirty="0" err="1"/>
              <a:t>об'єднання</a:t>
            </a:r>
            <a:r>
              <a:rPr lang="ru-RU" sz="1600" dirty="0"/>
              <a:t> </a:t>
            </a:r>
            <a:r>
              <a:rPr lang="ru-RU" sz="1600" dirty="0" err="1"/>
              <a:t>малих</a:t>
            </a:r>
            <a:r>
              <a:rPr lang="ru-RU" sz="1600" dirty="0"/>
              <a:t> </a:t>
            </a:r>
            <a:r>
              <a:rPr lang="ru-RU" sz="1600" dirty="0" err="1"/>
              <a:t>тіл</a:t>
            </a:r>
            <a:r>
              <a:rPr lang="ru-RU" sz="1600" dirty="0"/>
              <a:t> у </a:t>
            </a:r>
            <a:r>
              <a:rPr lang="ru-RU" sz="1600" dirty="0" err="1"/>
              <a:t>велике</a:t>
            </a:r>
            <a:r>
              <a:rPr lang="ru-RU" sz="1600" dirty="0"/>
              <a:t>) не </a:t>
            </a:r>
            <a:r>
              <a:rPr lang="ru-RU" sz="1600" dirty="0" err="1"/>
              <a:t>була</a:t>
            </a:r>
            <a:r>
              <a:rPr lang="ru-RU" sz="1600" dirty="0"/>
              <a:t> б </a:t>
            </a:r>
            <a:r>
              <a:rPr lang="ru-RU" sz="1600" dirty="0" err="1"/>
              <a:t>можлива</a:t>
            </a:r>
            <a:r>
              <a:rPr lang="ru-RU" sz="1600" dirty="0"/>
              <a:t>, тому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відносні</a:t>
            </a:r>
            <a:r>
              <a:rPr lang="ru-RU" sz="1600" dirty="0"/>
              <a:t> </a:t>
            </a:r>
            <a:r>
              <a:rPr lang="ru-RU" sz="1600" dirty="0" err="1"/>
              <a:t>швидкості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планетозималями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б великими, а </a:t>
            </a:r>
            <a:r>
              <a:rPr lang="ru-RU" sz="1600" dirty="0" err="1"/>
              <a:t>зіткнення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ними — </a:t>
            </a:r>
            <a:r>
              <a:rPr lang="ru-RU" sz="1600" dirty="0" err="1"/>
              <a:t>надто</a:t>
            </a:r>
            <a:r>
              <a:rPr lang="ru-RU" sz="1600" dirty="0"/>
              <a:t> </a:t>
            </a:r>
            <a:r>
              <a:rPr lang="ru-RU" sz="1600" dirty="0" err="1"/>
              <a:t>руйнівними</a:t>
            </a:r>
            <a:r>
              <a:rPr lang="ru-RU" sz="1600" dirty="0"/>
              <a:t>.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сучасні</a:t>
            </a:r>
            <a:r>
              <a:rPr lang="ru-RU" sz="1600" dirty="0"/>
              <a:t>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витягнуті</a:t>
            </a:r>
            <a:r>
              <a:rPr lang="ru-RU" sz="1600" dirty="0"/>
              <a:t> </a:t>
            </a:r>
            <a:r>
              <a:rPr lang="ru-RU" sz="1600" dirty="0" err="1"/>
              <a:t>еліптичні</a:t>
            </a:r>
            <a:r>
              <a:rPr lang="ru-RU" sz="1600" dirty="0"/>
              <a:t> </a:t>
            </a:r>
            <a:r>
              <a:rPr lang="ru-RU" sz="1600" dirty="0" err="1"/>
              <a:t>орбіти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бути </a:t>
            </a:r>
            <a:r>
              <a:rPr lang="ru-RU" sz="1600" dirty="0" err="1"/>
              <a:t>пояснені</a:t>
            </a:r>
            <a:r>
              <a:rPr lang="ru-RU" sz="1600" dirty="0"/>
              <a:t> </a:t>
            </a:r>
            <a:r>
              <a:rPr lang="ru-RU" sz="1600" dirty="0" err="1"/>
              <a:t>наступними</a:t>
            </a:r>
            <a:r>
              <a:rPr lang="ru-RU" sz="1600" dirty="0"/>
              <a:t> </a:t>
            </a:r>
            <a:r>
              <a:rPr lang="ru-RU" sz="1600" dirty="0" err="1"/>
              <a:t>гіпотезами</a:t>
            </a:r>
            <a:r>
              <a:rPr lang="ru-RU" sz="1600" dirty="0" smtClean="0"/>
              <a:t>: </a:t>
            </a:r>
            <a:r>
              <a:rPr lang="ru-RU" sz="1600" dirty="0" err="1" smtClean="0"/>
              <a:t>Можливо</a:t>
            </a:r>
            <a:r>
              <a:rPr lang="ru-RU" sz="1600" dirty="0"/>
              <a:t>, </a:t>
            </a:r>
            <a:r>
              <a:rPr lang="ru-RU" sz="1600" dirty="0" err="1"/>
              <a:t>орбіти</a:t>
            </a:r>
            <a:r>
              <a:rPr lang="ru-RU" sz="1600" dirty="0"/>
              <a:t> і </a:t>
            </a:r>
            <a:r>
              <a:rPr lang="ru-RU" sz="1600" dirty="0" err="1"/>
              <a:t>розміри</a:t>
            </a:r>
            <a:r>
              <a:rPr lang="ru-RU" sz="1600" dirty="0"/>
              <a:t> </a:t>
            </a:r>
            <a:r>
              <a:rPr lang="ru-RU" sz="1600" dirty="0" err="1"/>
              <a:t>перигелію</a:t>
            </a:r>
            <a:r>
              <a:rPr lang="ru-RU" sz="1600" dirty="0"/>
              <a:t> у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об'єктів</a:t>
            </a:r>
            <a:r>
              <a:rPr lang="ru-RU" sz="1600" dirty="0"/>
              <a:t> «</a:t>
            </a:r>
            <a:r>
              <a:rPr lang="ru-RU" sz="1600" dirty="0" err="1"/>
              <a:t>підняті</a:t>
            </a:r>
            <a:r>
              <a:rPr lang="ru-RU" sz="1600" dirty="0"/>
              <a:t>» </a:t>
            </a:r>
            <a:r>
              <a:rPr lang="ru-RU" sz="1600" dirty="0" err="1"/>
              <a:t>проходженням</a:t>
            </a:r>
            <a:r>
              <a:rPr lang="ru-RU" sz="1600" dirty="0"/>
              <a:t> </a:t>
            </a:r>
            <a:r>
              <a:rPr lang="ru-RU" sz="1600" dirty="0" err="1"/>
              <a:t>сусідньої</a:t>
            </a:r>
            <a:r>
              <a:rPr lang="ru-RU" sz="1600" dirty="0"/>
              <a:t> </a:t>
            </a:r>
            <a:r>
              <a:rPr lang="ru-RU" sz="1600" dirty="0" err="1"/>
              <a:t>зірки</a:t>
            </a:r>
            <a:r>
              <a:rPr lang="ru-RU" sz="1600" dirty="0"/>
              <a:t> в </a:t>
            </a:r>
            <a:r>
              <a:rPr lang="ru-RU" sz="1600" dirty="0" err="1"/>
              <a:t>період</a:t>
            </a:r>
            <a:r>
              <a:rPr lang="ru-RU" sz="1600" dirty="0"/>
              <a:t>, коли </a:t>
            </a:r>
            <a:r>
              <a:rPr lang="ru-RU" sz="1600" dirty="0" err="1"/>
              <a:t>Сонце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в </a:t>
            </a:r>
            <a:r>
              <a:rPr lang="ru-RU" sz="1600" dirty="0" err="1"/>
              <a:t>первісному</a:t>
            </a:r>
            <a:r>
              <a:rPr lang="ru-RU" sz="1600" dirty="0"/>
              <a:t> </a:t>
            </a:r>
            <a:r>
              <a:rPr lang="ru-RU" sz="1600" dirty="0" err="1"/>
              <a:t>зоряному</a:t>
            </a:r>
            <a:r>
              <a:rPr lang="ru-RU" sz="1600" dirty="0"/>
              <a:t> </a:t>
            </a:r>
            <a:r>
              <a:rPr lang="ru-RU" sz="1600" dirty="0" err="1"/>
              <a:t>скупченнії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орбіти</a:t>
            </a:r>
            <a:r>
              <a:rPr lang="ru-RU" sz="1600" dirty="0"/>
              <a:t>, </a:t>
            </a:r>
            <a:r>
              <a:rPr lang="ru-RU" sz="1600" dirty="0" err="1"/>
              <a:t>можливо</a:t>
            </a:r>
            <a:r>
              <a:rPr lang="ru-RU" sz="1600" dirty="0"/>
              <a:t>,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порушені</a:t>
            </a:r>
            <a:r>
              <a:rPr lang="ru-RU" sz="1600" dirty="0"/>
              <a:t> </a:t>
            </a:r>
            <a:r>
              <a:rPr lang="ru-RU" sz="1600" dirty="0" err="1"/>
              <a:t>поки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невідомим</a:t>
            </a:r>
            <a:r>
              <a:rPr lang="ru-RU" sz="1600" dirty="0"/>
              <a:t> </a:t>
            </a:r>
            <a:r>
              <a:rPr lang="ru-RU" sz="1600" dirty="0" err="1"/>
              <a:t>тілом</a:t>
            </a:r>
            <a:r>
              <a:rPr lang="ru-RU" sz="1600" dirty="0"/>
              <a:t> хмари </a:t>
            </a:r>
            <a:r>
              <a:rPr lang="ru-RU" sz="1600" dirty="0" err="1"/>
              <a:t>Оорта</a:t>
            </a:r>
            <a:r>
              <a:rPr lang="ru-RU" sz="1600" dirty="0"/>
              <a:t> планетного </a:t>
            </a:r>
            <a:r>
              <a:rPr lang="ru-RU" sz="1600" dirty="0" err="1"/>
              <a:t>розміру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Вони, </a:t>
            </a:r>
            <a:r>
              <a:rPr lang="ru-RU" sz="1600" dirty="0" err="1"/>
              <a:t>можливо</a:t>
            </a:r>
            <a:r>
              <a:rPr lang="ru-RU" sz="1600" dirty="0"/>
              <a:t>,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розсіяні</a:t>
            </a:r>
            <a:r>
              <a:rPr lang="ru-RU" sz="1600" dirty="0"/>
              <a:t> Нептуном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періоду</a:t>
            </a:r>
            <a:r>
              <a:rPr lang="ru-RU" sz="1600" dirty="0"/>
              <a:t> особливо </a:t>
            </a:r>
            <a:r>
              <a:rPr lang="ru-RU" sz="1600" dirty="0" err="1"/>
              <a:t>високого</a:t>
            </a:r>
            <a:r>
              <a:rPr lang="ru-RU" sz="1600" dirty="0"/>
              <a:t> </a:t>
            </a:r>
            <a:r>
              <a:rPr lang="ru-RU" sz="1600" dirty="0" err="1"/>
              <a:t>ексцентриситету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Вони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розсіяні</a:t>
            </a:r>
            <a:r>
              <a:rPr lang="ru-RU" sz="1600" dirty="0"/>
              <a:t> </a:t>
            </a:r>
            <a:r>
              <a:rPr lang="ru-RU" sz="1600" dirty="0" err="1"/>
              <a:t>тяжінням</a:t>
            </a:r>
            <a:r>
              <a:rPr lang="ru-RU" sz="1600" dirty="0"/>
              <a:t> </a:t>
            </a:r>
            <a:r>
              <a:rPr lang="ru-RU" sz="1600" dirty="0" err="1"/>
              <a:t>можливого</a:t>
            </a:r>
            <a:r>
              <a:rPr lang="ru-RU" sz="1600" dirty="0"/>
              <a:t> </a:t>
            </a:r>
            <a:r>
              <a:rPr lang="ru-RU" sz="1600" dirty="0" err="1"/>
              <a:t>масивного</a:t>
            </a:r>
            <a:r>
              <a:rPr lang="ru-RU" sz="1600" dirty="0"/>
              <a:t> </a:t>
            </a:r>
            <a:r>
              <a:rPr lang="ru-RU" sz="1600" dirty="0" err="1"/>
              <a:t>транснептунового</a:t>
            </a:r>
            <a:r>
              <a:rPr lang="ru-RU" sz="1600" dirty="0"/>
              <a:t> диску на </a:t>
            </a:r>
            <a:r>
              <a:rPr lang="ru-RU" sz="1600" dirty="0" err="1"/>
              <a:t>ранній</a:t>
            </a:r>
            <a:r>
              <a:rPr lang="ru-RU" sz="1600" dirty="0"/>
              <a:t> </a:t>
            </a:r>
            <a:r>
              <a:rPr lang="ru-RU" sz="1600" dirty="0" err="1"/>
              <a:t>епосі</a:t>
            </a:r>
            <a:r>
              <a:rPr lang="ru-RU" sz="1600" dirty="0" smtClean="0"/>
              <a:t>. </a:t>
            </a:r>
            <a:r>
              <a:rPr lang="ru-RU" sz="1600" dirty="0" err="1" smtClean="0"/>
              <a:t>Можливо</a:t>
            </a:r>
            <a:r>
              <a:rPr lang="ru-RU" sz="1600" dirty="0"/>
              <a:t>, вони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захоплені</a:t>
            </a:r>
            <a:r>
              <a:rPr lang="ru-RU" sz="1600" dirty="0"/>
              <a:t> </a:t>
            </a:r>
            <a:r>
              <a:rPr lang="ru-RU" sz="1600" dirty="0" err="1"/>
              <a:t>Сонцем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проходження</a:t>
            </a:r>
            <a:r>
              <a:rPr lang="ru-RU" sz="1600" dirty="0"/>
              <a:t> </a:t>
            </a:r>
            <a:r>
              <a:rPr lang="ru-RU" sz="1600" dirty="0" err="1"/>
              <a:t>неподалік</a:t>
            </a:r>
            <a:r>
              <a:rPr lang="ru-RU" sz="1600" dirty="0"/>
              <a:t> </a:t>
            </a:r>
            <a:r>
              <a:rPr lang="ru-RU" sz="1600" dirty="0" err="1"/>
              <a:t>менших</a:t>
            </a:r>
            <a:r>
              <a:rPr lang="ru-RU" sz="1600" dirty="0"/>
              <a:t> </a:t>
            </a:r>
            <a:r>
              <a:rPr lang="ru-RU" sz="1600" dirty="0" err="1"/>
              <a:t>зір</a:t>
            </a:r>
            <a:r>
              <a:rPr lang="ru-RU" sz="1600" dirty="0" smtClean="0"/>
              <a:t>. </a:t>
            </a:r>
            <a:r>
              <a:rPr lang="ru-RU" sz="1600" dirty="0" err="1" smtClean="0"/>
              <a:t>Гіпотези</a:t>
            </a:r>
            <a:r>
              <a:rPr lang="ru-RU" sz="1600" dirty="0" smtClean="0"/>
              <a:t> </a:t>
            </a:r>
            <a:r>
              <a:rPr lang="ru-RU" sz="1600" dirty="0" err="1"/>
              <a:t>захоплення</a:t>
            </a:r>
            <a:r>
              <a:rPr lang="ru-RU" sz="1600" dirty="0"/>
              <a:t> й «</a:t>
            </a:r>
            <a:r>
              <a:rPr lang="ru-RU" sz="1600" dirty="0" err="1"/>
              <a:t>підняття</a:t>
            </a:r>
            <a:r>
              <a:rPr lang="ru-RU" sz="1600" dirty="0"/>
              <a:t>», </a:t>
            </a:r>
            <a:r>
              <a:rPr lang="ru-RU" sz="1600" dirty="0" err="1"/>
              <a:t>здається</a:t>
            </a:r>
            <a:r>
              <a:rPr lang="ru-RU" sz="1600" dirty="0"/>
              <a:t>, </a:t>
            </a:r>
            <a:r>
              <a:rPr lang="ru-RU" sz="1600" dirty="0" err="1"/>
              <a:t>найбільш</a:t>
            </a:r>
            <a:r>
              <a:rPr lang="ru-RU" sz="1600" dirty="0"/>
              <a:t> </a:t>
            </a:r>
            <a:r>
              <a:rPr lang="ru-RU" sz="1600" dirty="0" err="1"/>
              <a:t>узгоджуються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спостереженнями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18 </a:t>
            </a:r>
            <a:r>
              <a:rPr lang="ru-RU" sz="1600" dirty="0" err="1"/>
              <a:t>серпня</a:t>
            </a:r>
            <a:r>
              <a:rPr lang="ru-RU" sz="1600" dirty="0"/>
              <a:t> 2008 року на </a:t>
            </a:r>
            <a:r>
              <a:rPr lang="ru-RU" sz="1600" dirty="0" err="1"/>
              <a:t>конференції</a:t>
            </a:r>
            <a:r>
              <a:rPr lang="ru-RU" sz="1600" dirty="0"/>
              <a:t> «</a:t>
            </a:r>
            <a:r>
              <a:rPr lang="ru-RU" sz="1600" dirty="0" err="1"/>
              <a:t>Слоанівський</a:t>
            </a:r>
            <a:r>
              <a:rPr lang="ru-RU" sz="1600" dirty="0"/>
              <a:t> </a:t>
            </a:r>
            <a:r>
              <a:rPr lang="ru-RU" sz="1600" dirty="0" err="1"/>
              <a:t>цифровий</a:t>
            </a:r>
            <a:r>
              <a:rPr lang="ru-RU" sz="1600" dirty="0"/>
              <a:t> </a:t>
            </a:r>
            <a:r>
              <a:rPr lang="ru-RU" sz="1600" dirty="0" err="1"/>
              <a:t>огляд</a:t>
            </a:r>
            <a:r>
              <a:rPr lang="ru-RU" sz="1600" dirty="0"/>
              <a:t> неба: </a:t>
            </a:r>
            <a:r>
              <a:rPr lang="ru-RU" sz="1600" dirty="0" err="1"/>
              <a:t>астероїди</a:t>
            </a:r>
            <a:r>
              <a:rPr lang="ru-RU" sz="1600" dirty="0"/>
              <a:t> в </a:t>
            </a:r>
            <a:r>
              <a:rPr lang="ru-RU" sz="1600" dirty="0" err="1"/>
              <a:t>космології</a:t>
            </a:r>
            <a:r>
              <a:rPr lang="ru-RU" sz="1600" dirty="0"/>
              <a:t>» </a:t>
            </a:r>
            <a:r>
              <a:rPr lang="ru-RU" sz="1600" dirty="0" err="1"/>
              <a:t>астрономи</a:t>
            </a:r>
            <a:r>
              <a:rPr lang="ru-RU" sz="1600" dirty="0"/>
              <a:t> </a:t>
            </a:r>
            <a:r>
              <a:rPr lang="ru-RU" sz="1600" dirty="0" err="1"/>
              <a:t>Вашингтонського</a:t>
            </a:r>
            <a:r>
              <a:rPr lang="ru-RU" sz="1600" dirty="0"/>
              <a:t> </a:t>
            </a:r>
            <a:r>
              <a:rPr lang="ru-RU" sz="1600" dirty="0" err="1"/>
              <a:t>університету</a:t>
            </a:r>
            <a:r>
              <a:rPr lang="ru-RU" sz="1600" dirty="0"/>
              <a:t> навели </a:t>
            </a:r>
            <a:r>
              <a:rPr lang="ru-RU" sz="1600" dirty="0" err="1"/>
              <a:t>докази</a:t>
            </a:r>
            <a:r>
              <a:rPr lang="ru-RU" sz="1600" dirty="0"/>
              <a:t> </a:t>
            </a:r>
            <a:r>
              <a:rPr lang="ru-RU" sz="1600" dirty="0" err="1"/>
              <a:t>походження</a:t>
            </a:r>
            <a:r>
              <a:rPr lang="ru-RU" sz="1600" dirty="0"/>
              <a:t> </a:t>
            </a:r>
            <a:r>
              <a:rPr lang="ru-RU" sz="1600" dirty="0" err="1"/>
              <a:t>транснептунового</a:t>
            </a:r>
            <a:r>
              <a:rPr lang="ru-RU" sz="1600" dirty="0"/>
              <a:t> </a:t>
            </a:r>
            <a:r>
              <a:rPr lang="ru-RU" sz="1600" dirty="0" err="1"/>
              <a:t>об'єкта</a:t>
            </a:r>
            <a:r>
              <a:rPr lang="ru-RU" sz="1600" dirty="0"/>
              <a:t> 2006 </a:t>
            </a:r>
            <a:r>
              <a:rPr lang="en-US" sz="1600" dirty="0"/>
              <a:t>SQ372 </a:t>
            </a:r>
            <a:r>
              <a:rPr lang="ru-RU" sz="1600" dirty="0"/>
              <a:t>з </a:t>
            </a:r>
            <a:r>
              <a:rPr lang="ru-RU" sz="1600" dirty="0" err="1"/>
              <a:t>внутрішнього</a:t>
            </a:r>
            <a:r>
              <a:rPr lang="ru-RU" sz="1600" dirty="0"/>
              <a:t> хмари </a:t>
            </a:r>
            <a:r>
              <a:rPr lang="ru-RU" sz="1600" dirty="0" err="1"/>
              <a:t>Оорта</a:t>
            </a:r>
            <a:r>
              <a:rPr lang="ru-RU" sz="1600" dirty="0"/>
              <a:t>. </a:t>
            </a:r>
            <a:r>
              <a:rPr lang="ru-RU" sz="1600" dirty="0" err="1"/>
              <a:t>Деякі</a:t>
            </a:r>
            <a:r>
              <a:rPr lang="ru-RU" sz="1600" dirty="0"/>
              <a:t> </a:t>
            </a:r>
            <a:r>
              <a:rPr lang="ru-RU" sz="1600" dirty="0" err="1"/>
              <a:t>астрономи</a:t>
            </a:r>
            <a:r>
              <a:rPr lang="ru-RU" sz="1600" dirty="0"/>
              <a:t> </a:t>
            </a:r>
            <a:r>
              <a:rPr lang="ru-RU" sz="1600" dirty="0" err="1"/>
              <a:t>зараховують</a:t>
            </a:r>
            <a:r>
              <a:rPr lang="ru-RU" sz="1600" dirty="0"/>
              <a:t> </a:t>
            </a:r>
            <a:r>
              <a:rPr lang="ru-RU" sz="1600" dirty="0" err="1"/>
              <a:t>Седну</a:t>
            </a:r>
            <a:r>
              <a:rPr lang="ru-RU" sz="1600" dirty="0"/>
              <a:t> та 2000 </a:t>
            </a:r>
            <a:r>
              <a:rPr lang="en-US" sz="1600" dirty="0"/>
              <a:t>CR105 </a:t>
            </a:r>
            <a:r>
              <a:rPr lang="ru-RU" sz="1600" dirty="0"/>
              <a:t>до «</a:t>
            </a:r>
            <a:r>
              <a:rPr lang="ru-RU" sz="1600" dirty="0" err="1"/>
              <a:t>розширеного</a:t>
            </a:r>
            <a:r>
              <a:rPr lang="ru-RU" sz="1600" dirty="0"/>
              <a:t> </a:t>
            </a:r>
            <a:r>
              <a:rPr lang="ru-RU" sz="1600" dirty="0" err="1"/>
              <a:t>розсіяного</a:t>
            </a:r>
            <a:r>
              <a:rPr lang="ru-RU" sz="1600" dirty="0"/>
              <a:t> диска», а не до </a:t>
            </a:r>
            <a:r>
              <a:rPr lang="ru-RU" sz="1600" dirty="0" err="1"/>
              <a:t>внутрішньої</a:t>
            </a:r>
            <a:r>
              <a:rPr lang="ru-RU" sz="1600" dirty="0"/>
              <a:t> хмари </a:t>
            </a:r>
            <a:r>
              <a:rPr lang="ru-RU" sz="1600" dirty="0" err="1"/>
              <a:t>Оорта</a:t>
            </a:r>
            <a:r>
              <a:rPr lang="ru-RU" sz="1600" dirty="0"/>
              <a:t>.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пояснити</a:t>
            </a:r>
            <a:r>
              <a:rPr lang="ru-RU" sz="1600" dirty="0"/>
              <a:t> </a:t>
            </a:r>
            <a:r>
              <a:rPr lang="ru-RU" sz="1600" dirty="0" err="1"/>
              <a:t>орбіту</a:t>
            </a:r>
            <a:r>
              <a:rPr lang="ru-RU" sz="1600" dirty="0"/>
              <a:t> </a:t>
            </a:r>
            <a:r>
              <a:rPr lang="ru-RU" sz="1600" dirty="0" err="1"/>
              <a:t>Седни</a:t>
            </a:r>
            <a:r>
              <a:rPr lang="ru-RU" sz="1600" dirty="0"/>
              <a:t>,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першовідкривачі</a:t>
            </a:r>
            <a:r>
              <a:rPr lang="ru-RU" sz="1600" dirty="0"/>
              <a:t> </a:t>
            </a:r>
            <a:r>
              <a:rPr lang="ru-RU" sz="1600" dirty="0" err="1"/>
              <a:t>запропонували</a:t>
            </a:r>
            <a:r>
              <a:rPr lang="ru-RU" sz="1600" dirty="0"/>
              <a:t> </a:t>
            </a:r>
            <a:r>
              <a:rPr lang="ru-RU" sz="1600" dirty="0" err="1"/>
              <a:t>гіпотезу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хмара</a:t>
            </a:r>
            <a:r>
              <a:rPr lang="ru-RU" sz="1600" dirty="0"/>
              <a:t> </a:t>
            </a:r>
            <a:r>
              <a:rPr lang="ru-RU" sz="1600" dirty="0" err="1"/>
              <a:t>Оорта</a:t>
            </a:r>
            <a:r>
              <a:rPr lang="ru-RU" sz="1600" dirty="0"/>
              <a:t> </a:t>
            </a:r>
            <a:r>
              <a:rPr lang="ru-RU" sz="1600" dirty="0" err="1"/>
              <a:t>простягається</a:t>
            </a:r>
            <a:r>
              <a:rPr lang="ru-RU" sz="1600" dirty="0"/>
              <a:t> на </a:t>
            </a:r>
            <a:r>
              <a:rPr lang="ru-RU" sz="1600" dirty="0" err="1"/>
              <a:t>відстань</a:t>
            </a:r>
            <a:r>
              <a:rPr lang="ru-RU" sz="1600" dirty="0"/>
              <a:t> </a:t>
            </a:r>
            <a:r>
              <a:rPr lang="ru-RU" sz="1600" dirty="0" err="1"/>
              <a:t>набагато</a:t>
            </a:r>
            <a:r>
              <a:rPr lang="ru-RU" sz="1600" dirty="0"/>
              <a:t> </a:t>
            </a:r>
            <a:r>
              <a:rPr lang="ru-RU" sz="1600" dirty="0" err="1"/>
              <a:t>ближчу</a:t>
            </a:r>
            <a:r>
              <a:rPr lang="ru-RU" sz="1600" dirty="0"/>
              <a:t> до </a:t>
            </a:r>
            <a:r>
              <a:rPr lang="ru-RU" sz="1600" dirty="0" err="1"/>
              <a:t>Сонця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</a:t>
            </a:r>
            <a:r>
              <a:rPr lang="ru-RU" sz="1600" dirty="0" err="1"/>
              <a:t>вважалося</a:t>
            </a:r>
            <a:r>
              <a:rPr lang="ru-RU" sz="1600" dirty="0"/>
              <a:t> </a:t>
            </a:r>
            <a:r>
              <a:rPr lang="ru-RU" sz="1600" dirty="0" err="1"/>
              <a:t>раніше</a:t>
            </a:r>
            <a:r>
              <a:rPr lang="ru-RU" sz="1600" dirty="0"/>
              <a:t>. Таким чином, </a:t>
            </a:r>
            <a:r>
              <a:rPr lang="ru-RU" sz="1600" dirty="0" err="1"/>
              <a:t>внутрішня</a:t>
            </a:r>
            <a:r>
              <a:rPr lang="ru-RU" sz="1600" dirty="0"/>
              <a:t> </a:t>
            </a:r>
            <a:r>
              <a:rPr lang="ru-RU" sz="1600" dirty="0" err="1"/>
              <a:t>хмара</a:t>
            </a:r>
            <a:r>
              <a:rPr lang="ru-RU" sz="1600" dirty="0"/>
              <a:t> </a:t>
            </a:r>
            <a:r>
              <a:rPr lang="ru-RU" sz="1600" dirty="0" err="1"/>
              <a:t>Оорта</a:t>
            </a:r>
            <a:r>
              <a:rPr lang="ru-RU" sz="1600" dirty="0"/>
              <a:t> </a:t>
            </a:r>
            <a:r>
              <a:rPr lang="ru-RU" sz="1600" dirty="0" err="1"/>
              <a:t>лежить</a:t>
            </a:r>
            <a:r>
              <a:rPr lang="ru-RU" sz="1600" dirty="0"/>
              <a:t> у </a:t>
            </a:r>
            <a:r>
              <a:rPr lang="ru-RU" sz="1600" dirty="0" err="1"/>
              <a:t>тій</a:t>
            </a:r>
            <a:r>
              <a:rPr lang="ru-RU" sz="1600" dirty="0"/>
              <a:t> же </a:t>
            </a:r>
            <a:r>
              <a:rPr lang="ru-RU" sz="1600" dirty="0" err="1"/>
              <a:t>площині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й пояс </a:t>
            </a:r>
            <a:r>
              <a:rPr lang="ru-RU" sz="1600" dirty="0" err="1"/>
              <a:t>Койпера</a:t>
            </a:r>
            <a:r>
              <a:rPr lang="ru-RU" sz="1600" dirty="0"/>
              <a:t> та </a:t>
            </a:r>
            <a:r>
              <a:rPr lang="ru-RU" sz="1600" dirty="0" err="1"/>
              <a:t>починається</a:t>
            </a:r>
            <a:r>
              <a:rPr lang="ru-RU" sz="1600" dirty="0"/>
              <a:t> за </a:t>
            </a:r>
            <a:r>
              <a:rPr lang="ru-RU" sz="1600" dirty="0" err="1"/>
              <a:t>кілька</a:t>
            </a:r>
            <a:r>
              <a:rPr lang="ru-RU" sz="1600" dirty="0"/>
              <a:t> </a:t>
            </a:r>
            <a:r>
              <a:rPr lang="ru-RU" sz="1600" dirty="0" err="1"/>
              <a:t>сотень</a:t>
            </a:r>
            <a:r>
              <a:rPr lang="ru-RU" sz="1600" dirty="0"/>
              <a:t> </a:t>
            </a:r>
            <a:r>
              <a:rPr lang="ru-RU" sz="1600" dirty="0" err="1"/>
              <a:t>астрономічних</a:t>
            </a:r>
            <a:r>
              <a:rPr lang="ru-RU" sz="1600" dirty="0"/>
              <a:t> </a:t>
            </a:r>
            <a:r>
              <a:rPr lang="ru-RU" sz="1600" dirty="0" err="1"/>
              <a:t>одиниць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Сонця</a:t>
            </a:r>
            <a:r>
              <a:rPr lang="ru-RU" sz="1600" dirty="0"/>
              <a:t>.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справді</a:t>
            </a:r>
            <a:r>
              <a:rPr lang="ru-RU" sz="1600" dirty="0"/>
              <a:t> так, з </a:t>
            </a:r>
            <a:r>
              <a:rPr lang="ru-RU" sz="1600" dirty="0" err="1"/>
              <a:t>гіпотези</a:t>
            </a:r>
            <a:r>
              <a:rPr lang="ru-RU" sz="1600" dirty="0"/>
              <a:t> </a:t>
            </a:r>
            <a:r>
              <a:rPr lang="ru-RU" sz="1600" dirty="0" err="1"/>
              <a:t>випливає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формування</a:t>
            </a:r>
            <a:r>
              <a:rPr lang="ru-RU" sz="1600" dirty="0"/>
              <a:t>, </a:t>
            </a:r>
            <a:r>
              <a:rPr lang="ru-RU" sz="1600" dirty="0" err="1"/>
              <a:t>Сонце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не </a:t>
            </a:r>
            <a:r>
              <a:rPr lang="ru-RU" sz="1600" dirty="0" err="1"/>
              <a:t>ізольованою</a:t>
            </a:r>
            <a:r>
              <a:rPr lang="ru-RU" sz="1600" dirty="0"/>
              <a:t> зорею, а </a:t>
            </a:r>
            <a:r>
              <a:rPr lang="ru-RU" sz="1600" dirty="0" err="1"/>
              <a:t>частиною</a:t>
            </a:r>
            <a:r>
              <a:rPr lang="ru-RU" sz="1600" dirty="0"/>
              <a:t> </a:t>
            </a:r>
            <a:r>
              <a:rPr lang="ru-RU" sz="1600" dirty="0" err="1"/>
              <a:t>скупчення</a:t>
            </a:r>
            <a:r>
              <a:rPr lang="ru-RU" sz="1600" dirty="0"/>
              <a:t> </a:t>
            </a:r>
            <a:r>
              <a:rPr lang="ru-RU" sz="1600" dirty="0" err="1"/>
              <a:t>зір</a:t>
            </a:r>
            <a:r>
              <a:rPr lang="ru-RU" sz="1600" dirty="0"/>
              <a:t>, </a:t>
            </a:r>
            <a:r>
              <a:rPr lang="ru-RU" sz="1600" dirty="0" err="1"/>
              <a:t>розташованих</a:t>
            </a:r>
            <a:r>
              <a:rPr lang="ru-RU" sz="1600" dirty="0"/>
              <a:t> </a:t>
            </a:r>
            <a:r>
              <a:rPr lang="ru-RU" sz="1600" dirty="0" err="1"/>
              <a:t>неподалік</a:t>
            </a:r>
            <a:r>
              <a:rPr lang="ru-RU" sz="1600" dirty="0"/>
              <a:t> одна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одної</a:t>
            </a:r>
            <a:r>
              <a:rPr lang="ru-RU" sz="1600" dirty="0"/>
              <a:t>. У </a:t>
            </a:r>
            <a:r>
              <a:rPr lang="ru-RU" sz="1600" dirty="0" err="1"/>
              <a:t>період</a:t>
            </a:r>
            <a:r>
              <a:rPr lang="ru-RU" sz="1600" dirty="0"/>
              <a:t> </a:t>
            </a:r>
            <a:r>
              <a:rPr lang="ru-RU" sz="1600" dirty="0" err="1"/>
              <a:t>формування</a:t>
            </a:r>
            <a:r>
              <a:rPr lang="ru-RU" sz="1600" dirty="0"/>
              <a:t> хмари </a:t>
            </a:r>
            <a:r>
              <a:rPr lang="ru-RU" sz="1600" dirty="0" err="1"/>
              <a:t>Оорта</a:t>
            </a:r>
            <a:r>
              <a:rPr lang="ru-RU" sz="1600" dirty="0"/>
              <a:t>, </a:t>
            </a:r>
            <a:r>
              <a:rPr lang="ru-RU" sz="1600" dirty="0" err="1"/>
              <a:t>об'єкти</a:t>
            </a:r>
            <a:r>
              <a:rPr lang="ru-RU" sz="1600" dirty="0"/>
              <a:t>, </a:t>
            </a:r>
            <a:r>
              <a:rPr lang="ru-RU" sz="1600" dirty="0" err="1"/>
              <a:t>викинуті</a:t>
            </a:r>
            <a:r>
              <a:rPr lang="ru-RU" sz="1600" dirty="0"/>
              <a:t> </a:t>
            </a:r>
            <a:r>
              <a:rPr lang="ru-RU" sz="1600" dirty="0" err="1"/>
              <a:t>газовими</a:t>
            </a:r>
            <a:r>
              <a:rPr lang="ru-RU" sz="1600" dirty="0"/>
              <a:t> </a:t>
            </a:r>
            <a:r>
              <a:rPr lang="ru-RU" sz="1600" dirty="0" err="1"/>
              <a:t>гігантами</a:t>
            </a:r>
            <a:r>
              <a:rPr lang="ru-RU" sz="1600" dirty="0"/>
              <a:t> за </a:t>
            </a:r>
            <a:r>
              <a:rPr lang="ru-RU" sz="1600" dirty="0" err="1"/>
              <a:t>межі</a:t>
            </a:r>
            <a:r>
              <a:rPr lang="ru-RU" sz="1600" dirty="0"/>
              <a:t> </a:t>
            </a:r>
            <a:r>
              <a:rPr lang="ru-RU" sz="1600" dirty="0" err="1"/>
              <a:t>Сонячної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, </a:t>
            </a:r>
            <a:r>
              <a:rPr lang="ru-RU" sz="1600" dirty="0" err="1"/>
              <a:t>такі</a:t>
            </a:r>
            <a:r>
              <a:rPr lang="ru-RU" sz="1600" dirty="0"/>
              <a:t> як </a:t>
            </a:r>
            <a:r>
              <a:rPr lang="ru-RU" sz="1600" dirty="0" err="1"/>
              <a:t>Седна</a:t>
            </a:r>
            <a:r>
              <a:rPr lang="ru-RU" sz="1600" dirty="0"/>
              <a:t>, </a:t>
            </a:r>
            <a:r>
              <a:rPr lang="ru-RU" sz="1600" dirty="0" err="1"/>
              <a:t>мали</a:t>
            </a:r>
            <a:r>
              <a:rPr lang="ru-RU" sz="1600" dirty="0"/>
              <a:t> б </a:t>
            </a:r>
            <a:r>
              <a:rPr lang="ru-RU" sz="1600" dirty="0" err="1"/>
              <a:t>гравітаційно</a:t>
            </a:r>
            <a:r>
              <a:rPr lang="ru-RU" sz="1600" dirty="0"/>
              <a:t> </a:t>
            </a:r>
            <a:r>
              <a:rPr lang="ru-RU" sz="1600" dirty="0" err="1"/>
              <a:t>взаємодіяти</a:t>
            </a:r>
            <a:r>
              <a:rPr lang="ru-RU" sz="1600" dirty="0"/>
              <a:t> з </a:t>
            </a:r>
            <a:r>
              <a:rPr lang="ru-RU" sz="1600" dirty="0" err="1"/>
              <a:t>цими</a:t>
            </a:r>
            <a:r>
              <a:rPr lang="ru-RU" sz="1600" dirty="0"/>
              <a:t> зорями та </a:t>
            </a:r>
            <a:r>
              <a:rPr lang="ru-RU" sz="1600" dirty="0" err="1"/>
              <a:t>стабілізувати</a:t>
            </a:r>
            <a:r>
              <a:rPr lang="ru-RU" sz="1600" dirty="0"/>
              <a:t> </a:t>
            </a:r>
            <a:r>
              <a:rPr lang="ru-RU" sz="1600" dirty="0" err="1"/>
              <a:t>свої</a:t>
            </a:r>
            <a:r>
              <a:rPr lang="ru-RU" sz="1600" dirty="0"/>
              <a:t> </a:t>
            </a:r>
            <a:r>
              <a:rPr lang="ru-RU" sz="1600" dirty="0" err="1"/>
              <a:t>орбіти</a:t>
            </a:r>
            <a:r>
              <a:rPr lang="ru-RU" sz="1600" dirty="0"/>
              <a:t> на </a:t>
            </a:r>
            <a:r>
              <a:rPr lang="ru-RU" sz="1600" dirty="0" err="1"/>
              <a:t>відстані</a:t>
            </a:r>
            <a:r>
              <a:rPr lang="ru-RU" sz="1600" dirty="0"/>
              <a:t>, </a:t>
            </a:r>
            <a:r>
              <a:rPr lang="ru-RU" sz="1600" dirty="0" err="1"/>
              <a:t>набагато</a:t>
            </a:r>
            <a:r>
              <a:rPr lang="ru-RU" sz="1600" dirty="0"/>
              <a:t> </a:t>
            </a:r>
            <a:r>
              <a:rPr lang="ru-RU" sz="1600" dirty="0" err="1"/>
              <a:t>ближчій</a:t>
            </a:r>
            <a:r>
              <a:rPr lang="ru-RU" sz="1600" dirty="0"/>
              <a:t> до </a:t>
            </a:r>
            <a:r>
              <a:rPr lang="ru-RU" sz="1600" dirty="0" err="1"/>
              <a:t>Сонця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</a:t>
            </a:r>
            <a:r>
              <a:rPr lang="ru-RU" sz="1600" dirty="0" err="1"/>
              <a:t>передбачали</a:t>
            </a:r>
            <a:r>
              <a:rPr lang="ru-RU" sz="1600" dirty="0"/>
              <a:t> </a:t>
            </a:r>
            <a:r>
              <a:rPr lang="ru-RU" sz="1600" dirty="0" err="1"/>
              <a:t>попередні</a:t>
            </a:r>
            <a:r>
              <a:rPr lang="ru-RU" sz="1600" dirty="0"/>
              <a:t> </a:t>
            </a:r>
            <a:r>
              <a:rPr lang="ru-RU" sz="1600" dirty="0" err="1"/>
              <a:t>теорії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622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6024"/>
            <a:ext cx="4471814" cy="325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464496" cy="3213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884995" cy="3047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9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34" y="215255"/>
            <a:ext cx="4464496" cy="3213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2276872"/>
            <a:ext cx="302433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Висновки: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933056"/>
            <a:ext cx="8208912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1.	 </a:t>
            </a:r>
            <a:r>
              <a:rPr lang="ru-RU" dirty="0" err="1"/>
              <a:t>Хмара</a:t>
            </a:r>
            <a:r>
              <a:rPr lang="ru-RU" dirty="0"/>
              <a:t> </a:t>
            </a:r>
            <a:r>
              <a:rPr lang="ru-RU" dirty="0" err="1"/>
              <a:t>Оорта</a:t>
            </a:r>
            <a:r>
              <a:rPr lang="ru-RU" dirty="0"/>
              <a:t> — </a:t>
            </a:r>
            <a:r>
              <a:rPr lang="ru-RU" dirty="0" err="1"/>
              <a:t>гіпотетична</a:t>
            </a:r>
            <a:r>
              <a:rPr lang="ru-RU" dirty="0"/>
              <a:t> область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є </a:t>
            </a:r>
            <a:r>
              <a:rPr lang="ru-RU" dirty="0" err="1"/>
              <a:t>джерелом</a:t>
            </a:r>
            <a:r>
              <a:rPr lang="ru-RU" dirty="0"/>
              <a:t> комет з </a:t>
            </a:r>
            <a:r>
              <a:rPr lang="ru-RU" dirty="0" err="1"/>
              <a:t>довгим</a:t>
            </a:r>
            <a:r>
              <a:rPr lang="ru-RU" dirty="0"/>
              <a:t> </a:t>
            </a:r>
            <a:r>
              <a:rPr lang="ru-RU" dirty="0" err="1"/>
              <a:t>періодом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. </a:t>
            </a:r>
            <a:r>
              <a:rPr lang="ru-RU" dirty="0" err="1"/>
              <a:t>Безпосередніми</a:t>
            </a:r>
            <a:r>
              <a:rPr lang="ru-RU" dirty="0"/>
              <a:t> </a:t>
            </a:r>
            <a:r>
              <a:rPr lang="ru-RU" dirty="0" err="1"/>
              <a:t>спостереженнями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хмари </a:t>
            </a:r>
            <a:r>
              <a:rPr lang="ru-RU" dirty="0" err="1"/>
              <a:t>Оорта</a:t>
            </a:r>
            <a:r>
              <a:rPr lang="ru-RU" dirty="0"/>
              <a:t> не </a:t>
            </a:r>
            <a:r>
              <a:rPr lang="ru-RU" dirty="0" err="1"/>
              <a:t>підтверджено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непрямі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вказують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.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хмари </a:t>
            </a:r>
            <a:r>
              <a:rPr lang="ru-RU" dirty="0" err="1"/>
              <a:t>висунув</a:t>
            </a:r>
            <a:r>
              <a:rPr lang="ru-RU" dirty="0"/>
              <a:t> </a:t>
            </a:r>
            <a:r>
              <a:rPr lang="ru-RU" dirty="0" err="1"/>
              <a:t>естонський</a:t>
            </a:r>
            <a:r>
              <a:rPr lang="ru-RU" dirty="0"/>
              <a:t> астроном </a:t>
            </a:r>
            <a:r>
              <a:rPr lang="ru-RU" dirty="0" err="1"/>
              <a:t>Ернст</a:t>
            </a:r>
            <a:r>
              <a:rPr lang="ru-RU" dirty="0"/>
              <a:t> </a:t>
            </a:r>
            <a:r>
              <a:rPr lang="ru-RU" dirty="0" err="1"/>
              <a:t>Епік</a:t>
            </a:r>
            <a:r>
              <a:rPr lang="ru-RU" dirty="0"/>
              <a:t> 1932 року, а </a:t>
            </a:r>
            <a:r>
              <a:rPr lang="ru-RU" dirty="0" err="1"/>
              <a:t>потім</a:t>
            </a:r>
            <a:r>
              <a:rPr lang="ru-RU" dirty="0"/>
              <a:t> вона теоретично </a:t>
            </a:r>
            <a:r>
              <a:rPr lang="ru-RU" dirty="0" err="1"/>
              <a:t>розроблялася</a:t>
            </a:r>
            <a:r>
              <a:rPr lang="ru-RU" dirty="0"/>
              <a:t> </a:t>
            </a:r>
            <a:r>
              <a:rPr lang="ru-RU" dirty="0" err="1"/>
              <a:t>нідерландським</a:t>
            </a:r>
            <a:r>
              <a:rPr lang="ru-RU" dirty="0"/>
              <a:t> </a:t>
            </a:r>
            <a:r>
              <a:rPr lang="ru-RU" dirty="0" err="1"/>
              <a:t>астрофізиком</a:t>
            </a:r>
            <a:r>
              <a:rPr lang="ru-RU" dirty="0"/>
              <a:t> Яном </a:t>
            </a:r>
            <a:r>
              <a:rPr lang="ru-RU" dirty="0" err="1"/>
              <a:t>Оортом</a:t>
            </a:r>
            <a:r>
              <a:rPr lang="ru-RU" dirty="0"/>
              <a:t> у 1950-х, на честь </a:t>
            </a:r>
            <a:r>
              <a:rPr lang="ru-RU" dirty="0" err="1"/>
              <a:t>якого</a:t>
            </a:r>
            <a:r>
              <a:rPr lang="ru-RU" dirty="0"/>
              <a:t> й </a:t>
            </a:r>
            <a:r>
              <a:rPr lang="ru-RU" dirty="0" err="1"/>
              <a:t>було</a:t>
            </a:r>
            <a:r>
              <a:rPr lang="ru-RU" dirty="0"/>
              <a:t> названо область.</a:t>
            </a:r>
          </a:p>
        </p:txBody>
      </p:sp>
    </p:spTree>
    <p:extLst>
      <p:ext uri="{BB962C8B-B14F-4D97-AF65-F5344CB8AC3E}">
        <p14:creationId xmlns:p14="http://schemas.microsoft.com/office/powerpoint/2010/main" val="9625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749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2021-04-09T16:09:54Z</dcterms:created>
  <dcterms:modified xsi:type="dcterms:W3CDTF">2021-04-12T09:41:54Z</dcterms:modified>
</cp:coreProperties>
</file>