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2" r:id="rId3"/>
    <p:sldId id="260" r:id="rId4"/>
    <p:sldId id="264" r:id="rId5"/>
    <p:sldId id="265" r:id="rId6"/>
    <p:sldId id="274" r:id="rId7"/>
    <p:sldId id="275" r:id="rId8"/>
    <p:sldId id="266" r:id="rId9"/>
    <p:sldId id="278" r:id="rId10"/>
    <p:sldId id="267" r:id="rId11"/>
    <p:sldId id="276" r:id="rId12"/>
    <p:sldId id="268" r:id="rId13"/>
    <p:sldId id="270" r:id="rId14"/>
    <p:sldId id="279" r:id="rId15"/>
    <p:sldId id="271" r:id="rId16"/>
  </p:sldIdLst>
  <p:sldSz cx="9144000" cy="6858000" type="screen4x3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74A"/>
    <a:srgbClr val="666699"/>
    <a:srgbClr val="3399FF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84575" autoAdjust="0"/>
  </p:normalViewPr>
  <p:slideViewPr>
    <p:cSldViewPr>
      <p:cViewPr varScale="1">
        <p:scale>
          <a:sx n="111" d="100"/>
          <a:sy n="111" d="100"/>
        </p:scale>
        <p:origin x="161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255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Z:\&#1052;&#1040;&#1056;&#1048;&#1053;&#1040;_&#1056;&#1054;&#1041;&#1057;&#1058;&#1054;&#1051;\&#1088;&#1086;&#1073;&#1089;&#1090;&#1086;&#1083;\&#1041;&#1110;&#1086;&#1110;&#1085;&#1076;&#1080;&#1082;&#1072;&#1094;&#1110;&#1103;\&#1087;&#1086;&#1083;&#1102;&#1090;&#1072;&#1085;&#1090;&#1080;%20&#1088;&#1086;&#1073;&#1086;&#1090;&#1072;\&#1051;&#1080;&#1089;&#1090;%20Microsoft%20Excel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b="1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видів лишайників на ділянці №1 </a:t>
            </a:r>
          </a:p>
          <a:p>
            <a:pPr>
              <a:defRPr/>
            </a:pPr>
            <a:r>
              <a:rPr lang="ru-RU" b="1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(2020 рік)</a:t>
            </a:r>
            <a:endParaRPr 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862E-49A8-8D28-DD3B6758F130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862E-49A8-8D28-DD3B6758F130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862E-49A8-8D28-DD3B6758F13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Лист1!$A$1:$A$4</c:f>
              <c:strCache>
                <c:ptCount val="4"/>
                <c:pt idx="0">
                  <c:v>Накипні</c:v>
                </c:pt>
                <c:pt idx="1">
                  <c:v>Листуваті</c:v>
                </c:pt>
                <c:pt idx="2">
                  <c:v>Кущисті</c:v>
                </c:pt>
                <c:pt idx="3">
                  <c:v>Всього</c:v>
                </c:pt>
              </c:strCache>
            </c:strRef>
          </c:cat>
          <c:val>
            <c:numRef>
              <c:f>Лист1!$B$1:$B$4</c:f>
              <c:numCache>
                <c:formatCode>General</c:formatCode>
                <c:ptCount val="4"/>
                <c:pt idx="0">
                  <c:v>14</c:v>
                </c:pt>
                <c:pt idx="1">
                  <c:v>16</c:v>
                </c:pt>
                <c:pt idx="2">
                  <c:v>2</c:v>
                </c:pt>
                <c:pt idx="3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62E-49A8-8D28-DD3B6758F1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21582464"/>
        <c:axId val="1530342352"/>
        <c:axId val="0"/>
      </c:bar3DChart>
      <c:catAx>
        <c:axId val="152158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530342352"/>
        <c:crosses val="autoZero"/>
        <c:auto val="1"/>
        <c:lblAlgn val="ctr"/>
        <c:lblOffset val="100"/>
        <c:noMultiLvlLbl val="0"/>
      </c:catAx>
      <c:valAx>
        <c:axId val="153034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521582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b="1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видів лишайників на ділянці №1 </a:t>
            </a:r>
          </a:p>
          <a:p>
            <a:pPr>
              <a:defRPr/>
            </a:pPr>
            <a:r>
              <a:rPr lang="ru-RU" b="1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(2021 рік)</a:t>
            </a:r>
            <a:endParaRPr 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C6F3-4251-8A23-C78DFE69A22E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C6F3-4251-8A23-C78DFE69A22E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C6F3-4251-8A23-C78DFE69A2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Лист1!$A$1:$A$4</c:f>
              <c:strCache>
                <c:ptCount val="4"/>
                <c:pt idx="0">
                  <c:v>Накипні</c:v>
                </c:pt>
                <c:pt idx="1">
                  <c:v>Листуваті</c:v>
                </c:pt>
                <c:pt idx="2">
                  <c:v>Кущисті</c:v>
                </c:pt>
                <c:pt idx="3">
                  <c:v>Всього</c:v>
                </c:pt>
              </c:strCache>
            </c:strRef>
          </c:cat>
          <c:val>
            <c:numRef>
              <c:f>Лист1!$B$1:$B$4</c:f>
              <c:numCache>
                <c:formatCode>General</c:formatCode>
                <c:ptCount val="4"/>
                <c:pt idx="0">
                  <c:v>14</c:v>
                </c:pt>
                <c:pt idx="1">
                  <c:v>14</c:v>
                </c:pt>
                <c:pt idx="2">
                  <c:v>0</c:v>
                </c:pt>
                <c:pt idx="3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6F3-4251-8A23-C78DFE69A22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21582464"/>
        <c:axId val="1530342352"/>
        <c:axId val="0"/>
      </c:bar3DChart>
      <c:catAx>
        <c:axId val="152158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530342352"/>
        <c:crosses val="autoZero"/>
        <c:auto val="1"/>
        <c:lblAlgn val="ctr"/>
        <c:lblOffset val="100"/>
        <c:noMultiLvlLbl val="0"/>
      </c:catAx>
      <c:valAx>
        <c:axId val="153034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521582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b="1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видів лишайників на діфлянці №2 (2020 рік)</a:t>
            </a:r>
            <a:endParaRPr 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12BF-4FD4-91B8-22211DEC1BAF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2BF-4FD4-91B8-22211DEC1BAF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12BF-4FD4-91B8-22211DEC1BAF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12BF-4FD4-91B8-22211DEC1BA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Лист3!$A$1:$A$4</c:f>
              <c:strCache>
                <c:ptCount val="4"/>
                <c:pt idx="0">
                  <c:v>Накипні</c:v>
                </c:pt>
                <c:pt idx="1">
                  <c:v>Литуваті</c:v>
                </c:pt>
                <c:pt idx="2">
                  <c:v>Кущисті</c:v>
                </c:pt>
                <c:pt idx="3">
                  <c:v>Всього</c:v>
                </c:pt>
              </c:strCache>
            </c:strRef>
          </c:cat>
          <c:val>
            <c:numRef>
              <c:f>Лист3!$B$1:$B$4</c:f>
              <c:numCache>
                <c:formatCode>General</c:formatCode>
                <c:ptCount val="4"/>
                <c:pt idx="0">
                  <c:v>10</c:v>
                </c:pt>
                <c:pt idx="1">
                  <c:v>31</c:v>
                </c:pt>
                <c:pt idx="2">
                  <c:v>1</c:v>
                </c:pt>
                <c:pt idx="3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2BF-4FD4-91B8-22211DEC1BA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96872864"/>
        <c:axId val="1675642976"/>
        <c:axId val="0"/>
      </c:bar3DChart>
      <c:catAx>
        <c:axId val="159687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675642976"/>
        <c:crosses val="autoZero"/>
        <c:auto val="1"/>
        <c:lblAlgn val="ctr"/>
        <c:lblOffset val="100"/>
        <c:noMultiLvlLbl val="0"/>
      </c:catAx>
      <c:valAx>
        <c:axId val="167564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596872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b="1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видів лишайників на діфлянці №2 (2021 рік)</a:t>
            </a:r>
            <a:endParaRPr 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3A8C-4CC8-BB68-7638EB5A304F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3A8C-4CC8-BB68-7638EB5A304F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3A8C-4CC8-BB68-7638EB5A304F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3A8C-4CC8-BB68-7638EB5A304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Лист3!$A$1:$A$4</c:f>
              <c:strCache>
                <c:ptCount val="4"/>
                <c:pt idx="0">
                  <c:v>Накипні</c:v>
                </c:pt>
                <c:pt idx="1">
                  <c:v>Литуваті</c:v>
                </c:pt>
                <c:pt idx="2">
                  <c:v>Кущисті</c:v>
                </c:pt>
                <c:pt idx="3">
                  <c:v>Всього</c:v>
                </c:pt>
              </c:strCache>
            </c:strRef>
          </c:cat>
          <c:val>
            <c:numRef>
              <c:f>Лист3!$B$1:$B$4</c:f>
              <c:numCache>
                <c:formatCode>General</c:formatCode>
                <c:ptCount val="4"/>
                <c:pt idx="0">
                  <c:v>10</c:v>
                </c:pt>
                <c:pt idx="1">
                  <c:v>30</c:v>
                </c:pt>
                <c:pt idx="2">
                  <c:v>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A8C-4CC8-BB68-7638EB5A304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96872864"/>
        <c:axId val="1675642976"/>
        <c:axId val="0"/>
      </c:bar3DChart>
      <c:catAx>
        <c:axId val="159687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675642976"/>
        <c:crosses val="autoZero"/>
        <c:auto val="1"/>
        <c:lblAlgn val="ctr"/>
        <c:lblOffset val="100"/>
        <c:noMultiLvlLbl val="0"/>
      </c:catAx>
      <c:valAx>
        <c:axId val="167564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596872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b="1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видів лишайників на ділянці №3</a:t>
            </a:r>
          </a:p>
          <a:p>
            <a:pPr>
              <a:defRPr/>
            </a:pPr>
            <a:r>
              <a:rPr lang="ru-RU" b="1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(2020 рік)</a:t>
            </a:r>
            <a:endParaRPr 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9EF-48BD-AA1E-475F6164EC6C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9EF-48BD-AA1E-475F6164EC6C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9EF-48BD-AA1E-475F6164EC6C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49EF-48BD-AA1E-475F6164EC6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Лист5!$A$1:$A$4</c:f>
              <c:strCache>
                <c:ptCount val="4"/>
                <c:pt idx="0">
                  <c:v>Накипні</c:v>
                </c:pt>
                <c:pt idx="1">
                  <c:v>Листуваті</c:v>
                </c:pt>
                <c:pt idx="2">
                  <c:v>Кущисті</c:v>
                </c:pt>
                <c:pt idx="3">
                  <c:v>Всього</c:v>
                </c:pt>
              </c:strCache>
            </c:strRef>
          </c:cat>
          <c:val>
            <c:numRef>
              <c:f>Лист5!$B$1:$B$4</c:f>
              <c:numCache>
                <c:formatCode>General</c:formatCode>
                <c:ptCount val="4"/>
                <c:pt idx="0">
                  <c:v>10</c:v>
                </c:pt>
                <c:pt idx="1">
                  <c:v>30</c:v>
                </c:pt>
                <c:pt idx="2">
                  <c:v>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9EF-48BD-AA1E-475F6164EC6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21576064"/>
        <c:axId val="1546995232"/>
        <c:axId val="0"/>
      </c:bar3DChart>
      <c:catAx>
        <c:axId val="152157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546995232"/>
        <c:crosses val="autoZero"/>
        <c:auto val="1"/>
        <c:lblAlgn val="ctr"/>
        <c:lblOffset val="100"/>
        <c:noMultiLvlLbl val="0"/>
      </c:catAx>
      <c:valAx>
        <c:axId val="154699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521576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uk-UA" b="1" baseline="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видів лишайників на ділянці №3</a:t>
            </a:r>
          </a:p>
          <a:p>
            <a:pPr>
              <a:defRPr/>
            </a:pPr>
            <a:r>
              <a:rPr lang="uk-UA" b="1" baseline="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(2021 рік)</a:t>
            </a:r>
            <a:endParaRPr lang="uk-UA" b="1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EE7F-495E-939F-ACABF4AD2B41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EE7F-495E-939F-ACABF4AD2B41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EE7F-495E-939F-ACABF4AD2B41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EE7F-495E-939F-ACABF4AD2B4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Лист5!$A$1:$A$4</c:f>
              <c:strCache>
                <c:ptCount val="4"/>
                <c:pt idx="0">
                  <c:v>Накипні</c:v>
                </c:pt>
                <c:pt idx="1">
                  <c:v>Листуваті</c:v>
                </c:pt>
                <c:pt idx="2">
                  <c:v>Кущисті</c:v>
                </c:pt>
                <c:pt idx="3">
                  <c:v>Всього</c:v>
                </c:pt>
              </c:strCache>
            </c:strRef>
          </c:cat>
          <c:val>
            <c:numRef>
              <c:f>Лист5!$B$1:$B$4</c:f>
              <c:numCache>
                <c:formatCode>General</c:formatCode>
                <c:ptCount val="4"/>
                <c:pt idx="0">
                  <c:v>10</c:v>
                </c:pt>
                <c:pt idx="1">
                  <c:v>25</c:v>
                </c:pt>
                <c:pt idx="2">
                  <c:v>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E7F-495E-939F-ACABF4AD2B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21576064"/>
        <c:axId val="1546995232"/>
        <c:axId val="0"/>
      </c:bar3DChart>
      <c:catAx>
        <c:axId val="152157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546995232"/>
        <c:crosses val="autoZero"/>
        <c:auto val="1"/>
        <c:lblAlgn val="ctr"/>
        <c:lblOffset val="100"/>
        <c:noMultiLvlLbl val="0"/>
      </c:catAx>
      <c:valAx>
        <c:axId val="154699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521576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r>
              <a:rPr lang="uk-UA" sz="1400" noProof="0" dirty="0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uk-UA" sz="1400" baseline="0" noProof="0" dirty="0">
                <a:latin typeface="Times New Roman" pitchFamily="18" charset="0"/>
                <a:cs typeface="Times New Roman" pitchFamily="18" charset="0"/>
              </a:rPr>
              <a:t> покриття дерев лишайниками на ділянці №1 </a:t>
            </a:r>
          </a:p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r>
              <a:rPr lang="uk-UA" sz="1400" baseline="0" noProof="0" dirty="0">
                <a:latin typeface="Times New Roman" pitchFamily="18" charset="0"/>
                <a:cs typeface="Times New Roman" pitchFamily="18" charset="0"/>
              </a:rPr>
              <a:t>(2020 рік)</a:t>
            </a:r>
            <a:endParaRPr lang="uk-UA" sz="1400" noProof="0" dirty="0">
              <a:latin typeface="Times New Roman" pitchFamily="18" charset="0"/>
              <a:cs typeface="Times New Roman" pitchFamily="18" charset="0"/>
            </a:endParaRP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1-1F8A-4453-B716-6613C990CB84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1F8A-4453-B716-6613C990CB84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5-1F8A-4453-B716-6613C990CB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Лист2!$A$1:$A$3</c:f>
              <c:strCache>
                <c:ptCount val="3"/>
                <c:pt idx="0">
                  <c:v>Накипні</c:v>
                </c:pt>
                <c:pt idx="1">
                  <c:v>Листуваті</c:v>
                </c:pt>
                <c:pt idx="2">
                  <c:v>Кущисті</c:v>
                </c:pt>
              </c:strCache>
            </c:strRef>
          </c:cat>
          <c:val>
            <c:numRef>
              <c:f>Лист2!$B$1:$B$3</c:f>
              <c:numCache>
                <c:formatCode>General</c:formatCode>
                <c:ptCount val="3"/>
                <c:pt idx="0">
                  <c:v>55</c:v>
                </c:pt>
                <c:pt idx="1">
                  <c:v>47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F8A-4453-B716-6613C990CB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957952"/>
        <c:axId val="30959488"/>
        <c:axId val="0"/>
      </c:bar3DChart>
      <c:catAx>
        <c:axId val="309579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30959488"/>
        <c:crosses val="autoZero"/>
        <c:auto val="1"/>
        <c:lblAlgn val="ctr"/>
        <c:lblOffset val="100"/>
        <c:noMultiLvlLbl val="0"/>
      </c:catAx>
      <c:valAx>
        <c:axId val="309594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3095795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14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покриття дерев лишайниками на ділянці №2 </a:t>
            </a:r>
          </a:p>
          <a:p>
            <a:pPr>
              <a:defRPr/>
            </a:pPr>
            <a:r>
              <a:rPr lang="ru-RU" sz="14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(2020 </a:t>
            </a:r>
            <a:r>
              <a:rPr lang="ru-RU" sz="1400" b="1" baseline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14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F1E2-4F9E-A966-AC1CF690FB19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F1E2-4F9E-A966-AC1CF690FB19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F1E2-4F9E-A966-AC1CF690FB1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'[Лист Microsoft Excel.xlsx]Лист4'!$A$1:$A$3</c:f>
              <c:strCache>
                <c:ptCount val="3"/>
                <c:pt idx="0">
                  <c:v>Накипні</c:v>
                </c:pt>
                <c:pt idx="1">
                  <c:v>Листуваті</c:v>
                </c:pt>
                <c:pt idx="2">
                  <c:v>Кущисті</c:v>
                </c:pt>
              </c:strCache>
            </c:strRef>
          </c:cat>
          <c:val>
            <c:numRef>
              <c:f>'[Лист Microsoft Excel.xlsx]Лист4'!$B$1:$B$3</c:f>
              <c:numCache>
                <c:formatCode>General</c:formatCode>
                <c:ptCount val="3"/>
                <c:pt idx="0">
                  <c:v>113</c:v>
                </c:pt>
                <c:pt idx="1">
                  <c:v>210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1E2-4F9E-A966-AC1CF690F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87085279"/>
        <c:axId val="1787086943"/>
        <c:axId val="0"/>
      </c:bar3DChart>
      <c:catAx>
        <c:axId val="1787085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787086943"/>
        <c:crosses val="autoZero"/>
        <c:auto val="1"/>
        <c:lblAlgn val="ctr"/>
        <c:lblOffset val="100"/>
        <c:noMultiLvlLbl val="0"/>
      </c:catAx>
      <c:valAx>
        <c:axId val="17870869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7870852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uk-UA" sz="1400" noProof="0" dirty="0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uk-UA" sz="1400" baseline="0" noProof="0" dirty="0">
                <a:latin typeface="Times New Roman" pitchFamily="18" charset="0"/>
                <a:cs typeface="Times New Roman" pitchFamily="18" charset="0"/>
              </a:rPr>
              <a:t> покриття дерев лишайниками на ділянці №1</a:t>
            </a:r>
          </a:p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uk-UA" sz="1400" baseline="0" noProof="0" dirty="0">
                <a:latin typeface="Times New Roman" pitchFamily="18" charset="0"/>
                <a:cs typeface="Times New Roman" pitchFamily="18" charset="0"/>
              </a:rPr>
              <a:t>(2021 рік)</a:t>
            </a:r>
            <a:endParaRPr lang="uk-UA" sz="1400" noProof="0" dirty="0">
              <a:latin typeface="Times New Roman" pitchFamily="18" charset="0"/>
              <a:cs typeface="Times New Roman" pitchFamily="18" charset="0"/>
            </a:endParaRP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DD0A-422B-AD3C-6793A0374168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DD0A-422B-AD3C-6793A0374168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5-DD0A-422B-AD3C-6793A037416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Лист2!$A$1:$A$3</c:f>
              <c:strCache>
                <c:ptCount val="3"/>
                <c:pt idx="0">
                  <c:v>Накипні</c:v>
                </c:pt>
                <c:pt idx="1">
                  <c:v>Листуваті</c:v>
                </c:pt>
                <c:pt idx="2">
                  <c:v>Кущисті</c:v>
                </c:pt>
              </c:strCache>
            </c:strRef>
          </c:cat>
          <c:val>
            <c:numRef>
              <c:f>Лист2!$B$1:$B$3</c:f>
              <c:numCache>
                <c:formatCode>General</c:formatCode>
                <c:ptCount val="3"/>
                <c:pt idx="0">
                  <c:v>37</c:v>
                </c:pt>
                <c:pt idx="1">
                  <c:v>45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D0A-422B-AD3C-6793A037416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957952"/>
        <c:axId val="30959488"/>
        <c:axId val="0"/>
      </c:bar3DChart>
      <c:catAx>
        <c:axId val="309579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30959488"/>
        <c:crosses val="autoZero"/>
        <c:auto val="1"/>
        <c:lblAlgn val="ctr"/>
        <c:lblOffset val="100"/>
        <c:noMultiLvlLbl val="0"/>
      </c:catAx>
      <c:valAx>
        <c:axId val="309594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3095795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400" b="1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uk-UA" sz="1400" b="1" baseline="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покриття дерев </a:t>
            </a:r>
          </a:p>
          <a:p>
            <a:pPr>
              <a:defRPr/>
            </a:pPr>
            <a:r>
              <a:rPr lang="uk-UA" sz="1400" b="1" baseline="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лишайниками на ділянці №2 </a:t>
            </a:r>
          </a:p>
          <a:p>
            <a:pPr>
              <a:defRPr/>
            </a:pPr>
            <a:r>
              <a:rPr lang="uk-UA" sz="1400" b="1" baseline="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(2021) рік</a:t>
            </a:r>
            <a:endParaRPr lang="uk-UA" sz="1400" b="1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1AD2-4433-8B66-1BDAB32807EA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AD2-4433-8B66-1BDAB32807EA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1AD2-4433-8B66-1BDAB32807E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Лист4!$A$1:$A$3</c:f>
              <c:strCache>
                <c:ptCount val="3"/>
                <c:pt idx="0">
                  <c:v>Накипні</c:v>
                </c:pt>
                <c:pt idx="1">
                  <c:v>Листуваті</c:v>
                </c:pt>
                <c:pt idx="2">
                  <c:v>Кущисті</c:v>
                </c:pt>
              </c:strCache>
            </c:strRef>
          </c:cat>
          <c:val>
            <c:numRef>
              <c:f>Лист4!$B$1:$B$3</c:f>
              <c:numCache>
                <c:formatCode>General</c:formatCode>
                <c:ptCount val="3"/>
                <c:pt idx="0">
                  <c:v>113</c:v>
                </c:pt>
                <c:pt idx="1">
                  <c:v>200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AD2-4433-8B66-1BDAB32807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87085279"/>
        <c:axId val="1787086943"/>
        <c:axId val="0"/>
      </c:bar3DChart>
      <c:catAx>
        <c:axId val="1787085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787086943"/>
        <c:crosses val="autoZero"/>
        <c:auto val="1"/>
        <c:lblAlgn val="ctr"/>
        <c:lblOffset val="100"/>
        <c:noMultiLvlLbl val="0"/>
      </c:catAx>
      <c:valAx>
        <c:axId val="17870869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7870852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uk-UA" sz="1400" b="0" i="0" u="none" strike="noStrike" kern="1200" spc="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400" b="1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uk-UA" sz="1400" b="1" baseline="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покриття дерев лишайниками на ділянці  №3 </a:t>
            </a:r>
          </a:p>
          <a:p>
            <a:pPr>
              <a:defRPr lang="uk-UA" noProof="0"/>
            </a:pPr>
            <a:r>
              <a:rPr lang="uk-UA" sz="1400" b="1" baseline="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(2020 рік)</a:t>
            </a:r>
            <a:endParaRPr lang="uk-UA" sz="1400" b="1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uk-UA" sz="1400" b="0" i="0" u="none" strike="noStrike" kern="1200" spc="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8B8-4D89-A72D-9F6FC8DC17AD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8B8-4D89-A72D-9F6FC8DC17AD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8B8-4D89-A72D-9F6FC8DC17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Лист6!$A$1:$A$3</c:f>
              <c:strCache>
                <c:ptCount val="3"/>
                <c:pt idx="0">
                  <c:v>Накипні</c:v>
                </c:pt>
                <c:pt idx="1">
                  <c:v>Листуваті</c:v>
                </c:pt>
                <c:pt idx="2">
                  <c:v>Кущисті</c:v>
                </c:pt>
              </c:strCache>
            </c:strRef>
          </c:cat>
          <c:val>
            <c:numRef>
              <c:f>Лист6!$B$1:$B$3</c:f>
              <c:numCache>
                <c:formatCode>General</c:formatCode>
                <c:ptCount val="3"/>
                <c:pt idx="0">
                  <c:v>189</c:v>
                </c:pt>
                <c:pt idx="1">
                  <c:v>253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8B8-4D89-A72D-9F6FC8DC17A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29737808"/>
        <c:axId val="1329738224"/>
        <c:axId val="0"/>
      </c:bar3DChart>
      <c:catAx>
        <c:axId val="132973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329738224"/>
        <c:crosses val="autoZero"/>
        <c:auto val="1"/>
        <c:lblAlgn val="ctr"/>
        <c:lblOffset val="100"/>
        <c:noMultiLvlLbl val="0"/>
      </c:catAx>
      <c:valAx>
        <c:axId val="132973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32973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400" b="1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uk-UA" sz="1400" b="1" baseline="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покриття дерев лишайниками на ділянці  №3 </a:t>
            </a:r>
          </a:p>
          <a:p>
            <a:pPr>
              <a:defRPr/>
            </a:pPr>
            <a:r>
              <a:rPr lang="uk-UA" sz="1400" b="1" baseline="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(2021 рік)</a:t>
            </a:r>
            <a:endParaRPr lang="uk-UA" sz="1400" b="1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D3C-400C-804B-0EF1601156FD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D3C-400C-804B-0EF1601156FD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6D3C-400C-804B-0EF1601156F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Лист6!$A$1:$A$3</c:f>
              <c:strCache>
                <c:ptCount val="3"/>
                <c:pt idx="0">
                  <c:v>Накипні</c:v>
                </c:pt>
                <c:pt idx="1">
                  <c:v>Листуваті</c:v>
                </c:pt>
                <c:pt idx="2">
                  <c:v>Кущисті</c:v>
                </c:pt>
              </c:strCache>
            </c:strRef>
          </c:cat>
          <c:val>
            <c:numRef>
              <c:f>Лист6!$B$1:$B$3</c:f>
              <c:numCache>
                <c:formatCode>General</c:formatCode>
                <c:ptCount val="3"/>
                <c:pt idx="0">
                  <c:v>189</c:v>
                </c:pt>
                <c:pt idx="1">
                  <c:v>210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D3C-400C-804B-0EF1601156F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29737808"/>
        <c:axId val="1329738224"/>
        <c:axId val="0"/>
      </c:bar3DChart>
      <c:catAx>
        <c:axId val="132973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329738224"/>
        <c:crosses val="autoZero"/>
        <c:auto val="1"/>
        <c:lblAlgn val="ctr"/>
        <c:lblOffset val="100"/>
        <c:noMultiLvlLbl val="0"/>
      </c:catAx>
      <c:valAx>
        <c:axId val="132973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32973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b="1" noProof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uk-UA" b="1" baseline="0" noProof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відносної чистоти атмосфери</a:t>
            </a:r>
          </a:p>
          <a:p>
            <a:pPr>
              <a:defRPr/>
            </a:pPr>
            <a:r>
              <a:rPr lang="uk-UA" b="1" baseline="0" noProof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(2020 рік)</a:t>
            </a:r>
            <a:endParaRPr lang="uk-UA" b="1" noProof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3EAF-4E5B-802B-0B57213FFB1D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3EAF-4E5B-802B-0B57213FFB1D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3EAF-4E5B-802B-0B57213FFB1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Лист7!$A$1:$A$3</c:f>
              <c:strCache>
                <c:ptCount val="3"/>
                <c:pt idx="0">
                  <c:v>Q1</c:v>
                </c:pt>
                <c:pt idx="1">
                  <c:v>Q2</c:v>
                </c:pt>
                <c:pt idx="2">
                  <c:v>Q3</c:v>
                </c:pt>
              </c:strCache>
            </c:strRef>
          </c:cat>
          <c:val>
            <c:numRef>
              <c:f>Лист7!$B$1:$B$3</c:f>
              <c:numCache>
                <c:formatCode>General</c:formatCode>
                <c:ptCount val="3"/>
                <c:pt idx="0">
                  <c:v>0.46</c:v>
                </c:pt>
                <c:pt idx="1">
                  <c:v>0.53</c:v>
                </c:pt>
                <c:pt idx="2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EAF-4E5B-802B-0B57213FFB1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10446656"/>
        <c:axId val="1910442080"/>
        <c:axId val="0"/>
      </c:bar3DChart>
      <c:catAx>
        <c:axId val="191044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910442080"/>
        <c:crosses val="autoZero"/>
        <c:auto val="1"/>
        <c:lblAlgn val="ctr"/>
        <c:lblOffset val="100"/>
        <c:noMultiLvlLbl val="0"/>
      </c:catAx>
      <c:valAx>
        <c:axId val="191044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91044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b="1" noProof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uk-UA" b="1" baseline="0" noProof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відносної чистоти атмосфери (2021 рік)</a:t>
            </a:r>
            <a:endParaRPr lang="uk-UA" b="1" noProof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C09A-4EFF-97E0-AA7F48CCF635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C09A-4EFF-97E0-AA7F48CCF635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C09A-4EFF-97E0-AA7F48CCF63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Лист7!$A$1:$A$3</c:f>
              <c:strCache>
                <c:ptCount val="3"/>
                <c:pt idx="0">
                  <c:v>Q1</c:v>
                </c:pt>
                <c:pt idx="1">
                  <c:v>Q2</c:v>
                </c:pt>
                <c:pt idx="2">
                  <c:v>Q3</c:v>
                </c:pt>
              </c:strCache>
            </c:strRef>
          </c:cat>
          <c:val>
            <c:numRef>
              <c:f>Лист7!$B$1:$B$3</c:f>
              <c:numCache>
                <c:formatCode>General</c:formatCode>
                <c:ptCount val="3"/>
                <c:pt idx="0">
                  <c:v>0.4</c:v>
                </c:pt>
                <c:pt idx="1">
                  <c:v>0.45</c:v>
                </c:pt>
                <c:pt idx="2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09A-4EFF-97E0-AA7F48CCF63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10446656"/>
        <c:axId val="1910442080"/>
        <c:axId val="0"/>
      </c:bar3DChart>
      <c:catAx>
        <c:axId val="191044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910442080"/>
        <c:crosses val="autoZero"/>
        <c:auto val="1"/>
        <c:lblAlgn val="ctr"/>
        <c:lblOffset val="100"/>
        <c:noMultiLvlLbl val="0"/>
      </c:catAx>
      <c:valAx>
        <c:axId val="191044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91044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258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75856" y="188640"/>
            <a:ext cx="5688632" cy="1318046"/>
          </a:xfrm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3" y="123199"/>
            <a:ext cx="8712968" cy="136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2"/>
          <p:cNvSpPr>
            <a:spLocks noGrp="1"/>
          </p:cNvSpPr>
          <p:nvPr>
            <p:ph idx="1"/>
          </p:nvPr>
        </p:nvSpPr>
        <p:spPr>
          <a:xfrm>
            <a:off x="1187624" y="1628800"/>
            <a:ext cx="7704856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35696" y="1628800"/>
            <a:ext cx="3528392" cy="4525963"/>
          </a:xfrm>
        </p:spPr>
        <p:txBody>
          <a:bodyPr/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6096" y="1639341"/>
            <a:ext cx="3528392" cy="4525963"/>
          </a:xfrm>
        </p:spPr>
        <p:txBody>
          <a:bodyPr/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07704" y="1535113"/>
            <a:ext cx="345638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07704" y="2174875"/>
            <a:ext cx="3456384" cy="3951288"/>
          </a:xfrm>
        </p:spPr>
        <p:txBody>
          <a:bodyPr/>
          <a:lstStyle>
            <a:lvl1pPr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506747" y="1535113"/>
            <a:ext cx="3457741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506747" y="2174875"/>
            <a:ext cx="3457741" cy="3951288"/>
          </a:xfrm>
        </p:spPr>
        <p:txBody>
          <a:bodyPr/>
          <a:lstStyle>
            <a:lvl1pPr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123199"/>
            <a:ext cx="8712968" cy="136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87624" y="1628800"/>
            <a:ext cx="7704856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utt.ly/AcWWuDY" TargetMode="External"/><Relationship Id="rId2" Type="http://schemas.openxmlformats.org/officeDocument/2006/relationships/hyperlink" Target="http://dspace.univer.kharkov.ua/bitstream/123456789/9956/2/%D0%95%D0%9A%D0%9E%D0%9B%D0%9E%D0%93%D0%86%D0%AF%20%20%D0%9C%D0%95%D0%A2%D0%9E%D0%94%D0%98%D0%A7%D0%9D%D0%98%D0%99%20%D0%9F%D0%9E%D0%A1%D0%86%D0%91%D0%9D%D0%98%D0%9A.pdf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is.gd/2j3MNM" TargetMode="External"/><Relationship Id="rId5" Type="http://schemas.openxmlformats.org/officeDocument/2006/relationships/hyperlink" Target="https://is.gd/rFuqsg" TargetMode="External"/><Relationship Id="rId4" Type="http://schemas.openxmlformats.org/officeDocument/2006/relationships/hyperlink" Target="https://is.gd/U3zxaR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568952" cy="6552728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br>
              <a:rPr lang="uk-UA" sz="28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br>
              <a:rPr lang="uk-UA" sz="28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br>
              <a:rPr lang="uk-UA" sz="28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br>
              <a:rPr lang="uk-UA" sz="28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br>
              <a:rPr lang="uk-UA" sz="28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31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Дослідницька робота</a:t>
            </a:r>
            <a:br>
              <a:rPr lang="ru-RU" sz="3100" b="0" dirty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br>
              <a:rPr lang="en-US" sz="28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31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Тема: «</a:t>
            </a:r>
            <a:r>
              <a:rPr lang="uk-UA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Екологічний моніторинг атмосферного повітря </a:t>
            </a:r>
            <a:br>
              <a:rPr lang="uk-UA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міста Барвінкового Харківської області методом ліхеноіндикації</a:t>
            </a:r>
            <a:r>
              <a:rPr lang="uk-UA" sz="31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</a:t>
            </a:r>
            <a:br>
              <a:rPr lang="ru-RU" sz="31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800" dirty="0"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</a:t>
            </a:r>
            <a:br>
              <a:rPr lang="en-US" sz="28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br>
              <a:rPr lang="en-US" sz="16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20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</a:t>
            </a:r>
            <a:r>
              <a:rPr lang="uk-UA" sz="20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uk-UA" sz="22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Роботу виконала: Перепелиця Лілія </a:t>
            </a:r>
            <a:br>
              <a:rPr lang="ru-RU" sz="2200" b="0" dirty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22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en-US" sz="22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lang="uk-UA" sz="22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Учениця 9 класу </a:t>
            </a:r>
            <a:br>
              <a:rPr lang="ru-RU" sz="2200" b="0" dirty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2200" b="0" dirty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                                      </a:t>
            </a:r>
            <a:r>
              <a:rPr lang="uk-UA" sz="2200" dirty="0" err="1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Барвінківського</a:t>
            </a:r>
            <a:r>
              <a:rPr lang="uk-UA" sz="22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ліцею №</a:t>
            </a:r>
            <a:r>
              <a:rPr lang="en-US" sz="22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</a:t>
            </a:r>
            <a:br>
              <a:rPr lang="en-US" sz="22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lang="uk-UA" sz="22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Вчитель біології та географії :</a:t>
            </a:r>
            <a:br>
              <a:rPr lang="uk-UA" sz="22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2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Молгачова М.Ю</a:t>
            </a:r>
            <a:r>
              <a:rPr lang="uk-UA" sz="2000" dirty="0">
                <a:solidFill>
                  <a:prstClr val="black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br>
              <a:rPr lang="ru-RU" sz="2000" b="0" dirty="0">
                <a:solidFill>
                  <a:prstClr val="black"/>
                </a:solidFill>
                <a:effectLst/>
                <a:latin typeface="Arial" pitchFamily="34" charset="0"/>
                <a:ea typeface="+mn-ea"/>
                <a:cs typeface="+mn-cs"/>
              </a:rPr>
            </a:b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88640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Всеукраїнський інтерактивний конкурс “МАН – Юніор Дослідник”</a:t>
            </a:r>
            <a:br>
              <a:rPr lang="uk-UA" sz="20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Номінація: “Еколог- Юніор”</a:t>
            </a:r>
            <a:endParaRPr lang="uk-UA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323529" y="1628775"/>
            <a:ext cx="8640960" cy="511259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3" y="764704"/>
            <a:ext cx="8856985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Мета роботи: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вивчити видовий склад лишайників на дослідних ділянках міста Барвінкового Харківської області;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виявити рівень забруднення атмосферного повітря по видовому складу лишайників методом ліхеноіндикації;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ознайомити здобувачів освіти нашого ліцею та адміністрацію міста з результатами досліджень.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Завдання роботи: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вивчити теоретичний аспект та практичне застосування методики біоіндикації навколишнього середовища, біотестування, ліхеноіндикації;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використати на практиці метод пасивної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ліхеноіндикації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зібрати об'єктивну інформацію про чистоту атмосферного повітря міста;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визначити видовий склад лишайників на території міста;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виявити ступінь забруднення повітря на вулицях м. Барвінкове по видовому складу лишайників;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запропонувати жителям міста різні форми природоохоронної роботи.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4294967295"/>
          </p:nvPr>
        </p:nvSpPr>
        <p:spPr>
          <a:xfrm>
            <a:off x="323528" y="908720"/>
            <a:ext cx="8640959" cy="54000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 </a:t>
            </a:r>
            <a:r>
              <a:rPr lang="uk-UA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Об'єкт дослідження</a:t>
            </a:r>
            <a:r>
              <a:rPr lang="uk-U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лишайникова флора міста Барвінкового.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Предмет дослідження</a:t>
            </a:r>
            <a:r>
              <a:rPr lang="uk-U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біоіндикаційні методи визначення екологічного стану повітря.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Методи дослідження</a:t>
            </a:r>
            <a:r>
              <a:rPr lang="uk-U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польовий, пошуково-інформаційний, лабораторний, метод біоіндикації, метод пасивної </a:t>
            </a:r>
            <a:r>
              <a:rPr lang="uk-UA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ліхеноіндикації</a:t>
            </a:r>
            <a:r>
              <a:rPr lang="uk-U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порівняльно-описовий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Географічне положення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5C6513A-88FE-44C7-8848-96BAB0BC25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66" y="1556792"/>
            <a:ext cx="8067467" cy="45357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260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5" y="123199"/>
            <a:ext cx="8496945" cy="1001545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 лишайників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607" y="1827189"/>
            <a:ext cx="2676685" cy="20075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81" y="1678437"/>
            <a:ext cx="2664296" cy="19982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85460" y="994002"/>
            <a:ext cx="266429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Ксанторія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наст</a:t>
            </a:r>
            <a:r>
              <a:rPr lang="uk-UA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інна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Xanthoria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parietina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35606" y="1032106"/>
            <a:ext cx="2612987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Пармелія козяча</a:t>
            </a:r>
          </a:p>
          <a:p>
            <a:pPr algn="ctr"/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Parmelia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caperata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22" y="4581128"/>
            <a:ext cx="2866855" cy="21501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767848" y="3825890"/>
            <a:ext cx="2299520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Меланохолея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Melanohalea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606" y="4682162"/>
            <a:ext cx="2747797" cy="20608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5935604" y="3953381"/>
            <a:ext cx="2676687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Кладонія</a:t>
            </a:r>
          </a:p>
          <a:p>
            <a:pPr algn="ctr"/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Cladonia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convoluta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1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 лишайників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9358" y="3560734"/>
            <a:ext cx="2880320" cy="2160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90202" y="3224328"/>
            <a:ext cx="2971129" cy="22283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661593" y="2148389"/>
            <a:ext cx="2228347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Фісція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зіркова</a:t>
            </a:r>
          </a:p>
          <a:p>
            <a:pPr algn="ctr"/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Physcia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stellaris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426" y="2471554"/>
            <a:ext cx="2228347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Леканора</a:t>
            </a:r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Lecanora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allophana</a:t>
            </a:r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148389"/>
            <a:ext cx="3058649" cy="22936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987824" y="1383757"/>
            <a:ext cx="2835817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Пармелія бороздчата</a:t>
            </a:r>
          </a:p>
          <a:p>
            <a:pPr algn="ctr"/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Parmelia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sulcata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80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пасивної </a:t>
            </a:r>
            <a:r>
              <a:rPr lang="uk-UA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ліхеноіндикації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05270" y="1268760"/>
            <a:ext cx="623122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досліджуваних ділянках вибрали 10 окремих дерев;</a:t>
            </a:r>
          </a:p>
          <a:p>
            <a:pPr marL="342900" indent="-342900">
              <a:buAutoNum type="arabicPeriod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Визначили видовий склад лишайників, їх кількість ;</a:t>
            </a:r>
          </a:p>
          <a:p>
            <a:pPr marL="342900" indent="-342900">
              <a:buAutoNum type="arabicPeriod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Порахували ступінь покриття дерева лишайниками за допомогою палетки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(з розмірами 10×10 см і клітками 1×1    см)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на висоті 30-150 см;</a:t>
            </a:r>
          </a:p>
          <a:p>
            <a:pPr marL="457200" indent="-457200">
              <a:buAutoNum type="arabicPeriod" startAt="4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 результати занесли до таблиці;</a:t>
            </a:r>
          </a:p>
          <a:p>
            <a:pPr marL="457200" indent="-457200">
              <a:buAutoNum type="arabicPeriod" startAt="4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Підрахували частоту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зустрічаємості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виду, середній ступінь покриття рамки за формулами;</a:t>
            </a:r>
          </a:p>
          <a:p>
            <a:pPr marL="457200" indent="-457200">
              <a:buAutoNum type="arabicPeriod" startAt="4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п'ятибальною шкалою оцінили частоту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зустрічаємості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ступень покриття лишайниками;</a:t>
            </a:r>
          </a:p>
          <a:p>
            <a:pPr marL="457200" indent="-457200">
              <a:buAutoNum type="arabicPeriod" startAt="4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Обчислили середній умовний бал;</a:t>
            </a:r>
          </a:p>
          <a:p>
            <a:pPr marL="457200" indent="-457200">
              <a:buAutoNum type="arabicPeriod" startAt="4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Визначили показник відносної чистоти атмосфери.</a:t>
            </a:r>
          </a:p>
          <a:p>
            <a:pPr marL="457200" indent="-457200">
              <a:buAutoNum type="arabicPeriod" startAt="4"/>
            </a:pPr>
            <a:endParaRPr lang="uk-UA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4DD14A-3754-431A-9C36-07C6F962D9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80" y="1674109"/>
            <a:ext cx="2625756" cy="35097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7117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видів лишайників 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3D4BDF9-0E36-4440-85F6-B5F7BAC76D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1783707"/>
              </p:ext>
            </p:extLst>
          </p:nvPr>
        </p:nvGraphicFramePr>
        <p:xfrm>
          <a:off x="542603" y="1024579"/>
          <a:ext cx="3891482" cy="2798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3D4BDF9-0E36-4440-85F6-B5F7BAC76D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0958984"/>
              </p:ext>
            </p:extLst>
          </p:nvPr>
        </p:nvGraphicFramePr>
        <p:xfrm>
          <a:off x="4690583" y="1097271"/>
          <a:ext cx="3597349" cy="2653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429D5A79-47AF-4359-97B9-AFD5F18A9D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6662610"/>
              </p:ext>
            </p:extLst>
          </p:nvPr>
        </p:nvGraphicFramePr>
        <p:xfrm>
          <a:off x="542603" y="3782894"/>
          <a:ext cx="3816077" cy="2653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429D5A79-47AF-4359-97B9-AFD5F18A9D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0514848"/>
              </p:ext>
            </p:extLst>
          </p:nvPr>
        </p:nvGraphicFramePr>
        <p:xfrm>
          <a:off x="4719067" y="3782894"/>
          <a:ext cx="3882329" cy="2566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8486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9ADFBA-19CA-4DAF-9CCA-33C4FEE4B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видів лишайників </a:t>
            </a:r>
            <a:endParaRPr lang="ru-UA" dirty="0"/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E1315941-289E-489E-9FD9-BBBA6B787C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8301971"/>
              </p:ext>
            </p:extLst>
          </p:nvPr>
        </p:nvGraphicFramePr>
        <p:xfrm>
          <a:off x="230906" y="1484035"/>
          <a:ext cx="4530254" cy="2861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E1315941-289E-489E-9FD9-BBBA6B787C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3103407"/>
              </p:ext>
            </p:extLst>
          </p:nvPr>
        </p:nvGraphicFramePr>
        <p:xfrm>
          <a:off x="4283968" y="3423232"/>
          <a:ext cx="4464496" cy="2861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2037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123199"/>
            <a:ext cx="8832352" cy="1145561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 покриття дерев лишайниками 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9048007"/>
              </p:ext>
            </p:extLst>
          </p:nvPr>
        </p:nvGraphicFramePr>
        <p:xfrm>
          <a:off x="475079" y="908720"/>
          <a:ext cx="3664873" cy="2813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3051003"/>
              </p:ext>
            </p:extLst>
          </p:nvPr>
        </p:nvGraphicFramePr>
        <p:xfrm>
          <a:off x="475079" y="3834420"/>
          <a:ext cx="3965222" cy="2813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2441246"/>
              </p:ext>
            </p:extLst>
          </p:nvPr>
        </p:nvGraphicFramePr>
        <p:xfrm>
          <a:off x="5004050" y="976568"/>
          <a:ext cx="3743960" cy="2813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6044649"/>
              </p:ext>
            </p:extLst>
          </p:nvPr>
        </p:nvGraphicFramePr>
        <p:xfrm>
          <a:off x="4703700" y="3920872"/>
          <a:ext cx="4044764" cy="2813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9448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D0F998-7C44-41D6-BAF5-30C0AD059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 покриття дерев лишайниками </a:t>
            </a:r>
            <a:endParaRPr lang="ru-UA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64F22A52-1DB7-460B-8B7B-A532B5BBD1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5397238"/>
              </p:ext>
            </p:extLst>
          </p:nvPr>
        </p:nvGraphicFramePr>
        <p:xfrm>
          <a:off x="87128" y="1516408"/>
          <a:ext cx="4628888" cy="2632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1373454"/>
              </p:ext>
            </p:extLst>
          </p:nvPr>
        </p:nvGraphicFramePr>
        <p:xfrm>
          <a:off x="4139951" y="3717032"/>
          <a:ext cx="4718939" cy="2805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9828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 відносної чистоти атмосфери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4725144"/>
            <a:ext cx="8820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  оціночної  шкали   визначили,  що  атмосферне повітря  на деяких досліджуваних  територіях міста Барвінкове має середній  рівень забруднення, а на деяких погіршилося і має досить сильне забруднення. </a:t>
            </a:r>
          </a:p>
          <a:p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5249949"/>
              </p:ext>
            </p:extLst>
          </p:nvPr>
        </p:nvGraphicFramePr>
        <p:xfrm>
          <a:off x="179513" y="1052736"/>
          <a:ext cx="4176463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6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1942202"/>
              </p:ext>
            </p:extLst>
          </p:nvPr>
        </p:nvGraphicFramePr>
        <p:xfrm>
          <a:off x="4599158" y="1124744"/>
          <a:ext cx="4248472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6548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Висновки: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3" y="1196752"/>
            <a:ext cx="885698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вивчили теоретичний аспект та практичне застосування методики біоіндикації навколишнього середовища, біотестування, ліхеноіндикації;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використали на практиці  метод пасивної ліхеноіндикації;</a:t>
            </a:r>
          </a:p>
          <a:p>
            <a:pPr lvl="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 За результатами методу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2020-2021 року на ділянці №1(міський парк по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вул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Центральній 8-12)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змінилася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частота зустрічаємості за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п’ятибальною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шкалою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кущистих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лишайників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покриття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накипних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лишайників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ділянці №2 (парк на території опорного закладу по вул. Освіти 80)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змінилася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частота зустрічаємості за п’ятибальною шкалою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кущистих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лишайників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покриття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кущистих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лишайників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ділянці №3 (парк поблизу автозаправки по вул. Освіти, 126) частота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зустрічаємості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та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покриття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за п’ятибальною шкалою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накипних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листуватих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кущистих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лишайників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залишилися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змінними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зібрали об'єктивну інформацію про чистоту атмосферного повітря міста;</a:t>
            </a:r>
          </a:p>
          <a:p>
            <a:pPr lvl="0"/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  Якість повітря у місті знаходиться в незадовільному стані і з кожним роком погіршується. Це пов’язано з викидами автомобільного транспорту   та побутовим.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визначили видовий склад лишайників на території міста;</a:t>
            </a:r>
          </a:p>
          <a:p>
            <a:pPr lvl="0"/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        Найбільш поширені такі види лишайників як Ксанторія настінна, Пармелія бороздчата, Пармелія козяча, Меланохолея,  Фісція зіркова, Кладонія листова.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виявили ступінь забруднення повітря на вулицях м. Барвінкове по видовому складу лишайників;</a:t>
            </a:r>
          </a:p>
          <a:p>
            <a:pPr lvl="0"/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        Показник відносної чистоти атмосфери на визначених територіях станом на 2020 рік згідно оціночної шкали, має середній рівень забруднення, а станом на 2021 рік, на деяких ділянках погіршується і має сильне забруднення.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запропонували жителям міста посилити  форми природоохоронної роботи.</a:t>
            </a:r>
          </a:p>
          <a:p>
            <a:pPr lvl="0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0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210BDF-0FE3-4AC2-84E1-AD424E784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br>
              <a:rPr lang="ru-UA" dirty="0">
                <a:effectLst/>
              </a:rPr>
            </a:br>
            <a:endParaRPr lang="ru-UA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E42FCFF-4732-4206-B82E-447FFF16298E}"/>
              </a:ext>
            </a:extLst>
          </p:cNvPr>
          <p:cNvSpPr/>
          <p:nvPr/>
        </p:nvSpPr>
        <p:spPr>
          <a:xfrm>
            <a:off x="251519" y="1700808"/>
            <a:ext cx="8784977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Ашихміна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Т.Я. та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ін.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Біоіндикація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біотестування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методи пізнання екологічного стану навколишнього середовища. – К: Знання, 2005р. – 450с.</a:t>
            </a:r>
          </a:p>
          <a:p>
            <a:pPr marL="342900" indent="-342900" algn="just">
              <a:buAutoNum type="arabicPeriod"/>
            </a:pP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Білявський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Г.О. та інші. Основи екологічних знань: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посібник. – К.: Либідь, 2003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336 с.</a:t>
            </a:r>
          </a:p>
          <a:p>
            <a:pPr marL="342900" indent="-342900" algn="just">
              <a:buFontTx/>
              <a:buAutoNum type="arabicPeriod"/>
            </a:pP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Джигирей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В.С.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Для студ.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К.: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2000. — 203с.</a:t>
            </a:r>
          </a:p>
          <a:p>
            <a:pPr marL="342900" indent="-342900" algn="just">
              <a:buAutoNum type="arabicPeriod"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Злобін Ю.А., Кочубей Н.В. Загальна екологія. Навчальний посібник.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С.: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Університетська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книга, 2003. – 414с.</a:t>
            </a:r>
          </a:p>
          <a:p>
            <a:pPr marL="342900" indent="-342900" algn="just">
              <a:buAutoNum type="arabicPeriod"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Клименко М. О., А. М. Прищепа, Н. М. Вознюк. "Моніторинг довкілля": Підручник - К.: Вид. центр "Академія" , 2006. - 360 с.</a:t>
            </a:r>
          </a:p>
          <a:p>
            <a:pPr marL="342900" indent="-342900" algn="just"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Кондратюк С.Я.,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Мартиненко В.Г.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Ліхеноіндикація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Посібник /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С.Я. Кондратюк, В.Г.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Мартиненко  – Кіровоград, 2006. – 208 с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«ІНТЕРНЕТ-РЕСУРСИ»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7.</a:t>
            </a:r>
            <a:r>
              <a:rPr lang="en-US" sz="1400" dirty="0">
                <a:hlinkClick r:id="rId3"/>
              </a:rPr>
              <a:t> ttps://cutt.ly/AcWWuDY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https://is.gd/U3zxaR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https://is.gd/rFuqsg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https://is.gd/2j3MNM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39225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747073" y="2967335"/>
            <a:ext cx="764985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Дякую за увагу</a:t>
            </a:r>
            <a:endParaRPr lang="ru-RU" sz="6600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51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1385a6d454966f571deefbd1799c7fa17f71c"/>
</p:tagLst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2485</TotalTime>
  <Words>1014</Words>
  <Application>Microsoft Office PowerPoint</Application>
  <PresentationFormat>Экран (4:3)</PresentationFormat>
  <Paragraphs>106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Calibri</vt:lpstr>
      <vt:lpstr>Times New Roman</vt:lpstr>
      <vt:lpstr>Wingdings</vt:lpstr>
      <vt:lpstr>Тема Office</vt:lpstr>
      <vt:lpstr>     Дослідницька робота  Тема: «Екологічний моніторинг атмосферного повітря  міста Барвінкового Харківської області методом ліхеноіндикації»                                                                                                                                         Роботу виконала: Перепелиця Лілія        Учениця 9 класу                                          Барвінківського ліцею № 1                                              Вчитель біології та географії :                       Молгачова М.Ю.  </vt:lpstr>
      <vt:lpstr>Презентация PowerPoint</vt:lpstr>
      <vt:lpstr>Презентация PowerPoint</vt:lpstr>
      <vt:lpstr>Географічне положення</vt:lpstr>
      <vt:lpstr>Види лишайників</vt:lpstr>
      <vt:lpstr>Види лишайників</vt:lpstr>
      <vt:lpstr>Метод пасивної ліхеноіндикації</vt:lpstr>
      <vt:lpstr>Кількість видів лишайників </vt:lpstr>
      <vt:lpstr>Кількість видів лишайників </vt:lpstr>
      <vt:lpstr>Ступінь покриття дерев лишайниками </vt:lpstr>
      <vt:lpstr>Ступінь покриття дерев лишайниками </vt:lpstr>
      <vt:lpstr>Показник відносної чистоти атмосфери</vt:lpstr>
      <vt:lpstr>Висновки:</vt:lpstr>
      <vt:lpstr>СПИСОК ВИКОРИСТАНИХ ДЖЕРЕЛ </vt:lpstr>
      <vt:lpstr>Презентация PowerPoint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Экологическая волна</dc:title>
  <dc:creator>obstinate</dc:creator>
  <dc:description>Шаблон презентации с сайта https://presentation-creation.ru/</dc:description>
  <cp:lastModifiedBy>Marina</cp:lastModifiedBy>
  <cp:revision>530</cp:revision>
  <dcterms:created xsi:type="dcterms:W3CDTF">2018-02-25T09:09:03Z</dcterms:created>
  <dcterms:modified xsi:type="dcterms:W3CDTF">2021-04-06T11:03:24Z</dcterms:modified>
</cp:coreProperties>
</file>