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313" r:id="rId6"/>
    <p:sldId id="319" r:id="rId7"/>
    <p:sldId id="321" r:id="rId8"/>
    <p:sldId id="317" r:id="rId9"/>
    <p:sldId id="320" r:id="rId10"/>
    <p:sldId id="315" r:id="rId11"/>
    <p:sldId id="318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2705" autoAdjust="0"/>
  </p:normalViewPr>
  <p:slideViewPr>
    <p:cSldViewPr>
      <p:cViewPr varScale="1">
        <p:scale>
          <a:sx n="53" d="100"/>
          <a:sy n="53" d="100"/>
        </p:scale>
        <p:origin x="9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ABA1-C061-4065-ABEB-6EBF2076F44A}" type="datetimeFigureOut">
              <a:rPr lang="uk-UA" smtClean="0"/>
              <a:pPr/>
              <a:t>13.04.2021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78E6-A34A-4CE4-AB66-33B9A0A96B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65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78E6-A34A-4CE4-AB66-33B9A0A96B6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2B39-1005-43D0-A1DA-5071E1EFA722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A7AE-41AA-4E2F-B2EE-998CAE51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60F3-1D97-4784-9E06-5F1529D3DB4F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A61F-1699-47BE-A442-C340AC8E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8F2D-1BFA-47D8-ABDB-D292E27F129F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AE9A-6ACA-4F54-82E2-E5254EA1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3370-C06E-4192-8286-ACA77B28C4FA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AA9F-AECB-4FD1-AD7B-17A86CA8C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A938-5BD7-4248-9929-B4F5460030A4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83C1-DBF7-4DBC-99EF-AF7E7D8B6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8040-276D-4E0D-9149-E8C2A0810449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48C3-C55C-4A7F-976F-B7021EBA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CBE3-5FE9-4EE2-9E99-9CAEC59E0623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A45E-D789-4366-8E4B-88BC2AB70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4DBC-45C0-4E40-B68F-D271671FA111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23A6-1F5B-4133-AD28-082C09772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5815-04E9-4F23-AF44-C8B1D1BEB401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9EB8-2C87-4C47-972D-9D282218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9E65-6101-4BFA-868C-6E5F694EB82A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03E5-C095-4EF7-9AB9-ED36B060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3D15-F42B-47DE-B01A-70EDC678EDD5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2CE6-D65C-4E77-A4F6-BD9E0B52C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CB126-20F2-4CED-9126-8C46B75DE358}" type="datetime1">
              <a:rPr lang="ru-RU" smtClean="0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29EA52-0856-47F5-8C2F-3B01B10B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u.org.ua/wp-content/uploads/bioindikacia_2011.pdf" TargetMode="External"/><Relationship Id="rId2" Type="http://schemas.openxmlformats.org/officeDocument/2006/relationships/hyperlink" Target="https://www.kegt-rshu.in.ua/images/dustan/INDL7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udfile.net/preview/4617544/page:3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8415" y="1321609"/>
            <a:ext cx="9144000" cy="1571625"/>
          </a:xfrm>
        </p:spPr>
        <p:txBody>
          <a:bodyPr/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ОЦІНКА ЕКОЛОГІЧНОГО СТАНУ СТАВКУ «ГАРБУЗОВЕ» МЕТОДОМ БІОІНДИКАЦІЇ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359150" y="3184848"/>
            <a:ext cx="5784850" cy="367240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Роботу виконав: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Панасенко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Іван Сергійович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учень 7 класу Конотопської загальноосвітньої школи І-ІІІ ступенів №10 Конотопської міської ради Сумської області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Гостєв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Олександр Сергійович, учитель біології Конотопської загальноосвітньої школи І-ІІІ ступенів №10 Конотопської міської ради Сумської області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876F2-A60F-45A4-A52D-605287EB00B1}"/>
              </a:ext>
            </a:extLst>
          </p:cNvPr>
          <p:cNvSpPr txBox="1"/>
          <p:nvPr/>
        </p:nvSpPr>
        <p:spPr>
          <a:xfrm>
            <a:off x="1403648" y="106666"/>
            <a:ext cx="683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відкритий інтерактивний конкурс</a:t>
            </a:r>
            <a:b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“МАН − Юніор Дослідник - 2021”</a:t>
            </a:r>
            <a:b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Номінація “Еколог − Юніор”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990601"/>
            <a:ext cx="843506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 час дослідження виявлені наступні види – індикатори, що належать до групи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макрофітів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Ряска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триборозенчаста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trisulca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Жабурник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Hydrocharis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morsus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гапае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Кушир занурений -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Ceratophyllum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demersum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Пухирник звичайний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Utricularia vulgaris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За індексом Майєра дані види – індикатори свідчать про те, що вода ставка «Гарбузове» є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забрудненою.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 час дослідження виявлені наступні види – індикатори, що належать до групи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макрофітів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черет звичайний –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Phragmites australis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Рогіз широколистий – </a:t>
            </a:r>
            <a:r>
              <a:rPr lang="en-US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Typha</a:t>
            </a:r>
            <a:r>
              <a:rPr lang="uk-UA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latifolia</a:t>
            </a:r>
            <a:endParaRPr lang="uk-UA" sz="1800" b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види-індикатори вказують на початок процесу заболочення ставка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«Гарбузове»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6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BF968-73F9-41CA-9387-FFF57692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1362075"/>
          </a:xfrm>
        </p:spPr>
        <p:txBody>
          <a:bodyPr/>
          <a:lstStyle/>
          <a:p>
            <a:r>
              <a:rPr lang="uk-UA" dirty="0"/>
              <a:t>Список використаних джерел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64C4A-B351-47E8-9152-61DEEF92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D1FB8-6026-464F-A561-7D783536E27B}"/>
              </a:ext>
            </a:extLst>
          </p:cNvPr>
          <p:cNvSpPr txBox="1"/>
          <p:nvPr/>
        </p:nvSpPr>
        <p:spPr>
          <a:xfrm>
            <a:off x="827584" y="1700808"/>
            <a:ext cx="7630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водного середовища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:[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ресурс].– Режим доступа: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https://www.kegt-rshu.in.ua/images/dustan/INDL7.pdf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методами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:[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ресурс].– Режим доступа: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http://www.necu.org.ua/wp-content/uploads/bioindikacia_2011.pdf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:[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ресурс].– Режим доступа: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https://studfile.net/preview/4617544/page:35/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с.Підлипне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:[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ресурс].– Режим доступа: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https://bitly.su/Lw6z0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8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25962" b="32731"/>
          <a:stretch/>
        </p:blipFill>
        <p:spPr bwMode="auto">
          <a:xfrm>
            <a:off x="0" y="-138681"/>
            <a:ext cx="9166169" cy="68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95536" y="5760"/>
            <a:ext cx="7953376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A23A6-1F5B-4133-AD28-082C09772D7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40130" y="208419"/>
            <a:ext cx="8286750" cy="4300511"/>
          </a:xfrm>
        </p:spPr>
        <p:txBody>
          <a:bodyPr/>
          <a:lstStyle/>
          <a:p>
            <a:pPr eaLnBrk="1" hangingPunct="1"/>
            <a:r>
              <a:rPr lang="uk-UA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r>
              <a:rPr lang="uk-U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 екологічний стан ставку «Гарбузове» методом </a:t>
            </a:r>
            <a:r>
              <a:rPr lang="uk-UA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endParaRPr lang="uk-U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E78056-22C2-4CE0-AABF-5799E6394635}"/>
              </a:ext>
            </a:extLst>
          </p:cNvPr>
          <p:cNvSpPr txBox="1">
            <a:spLocks/>
          </p:cNvSpPr>
          <p:nvPr/>
        </p:nvSpPr>
        <p:spPr bwMode="auto">
          <a:xfrm>
            <a:off x="842010" y="2852005"/>
            <a:ext cx="8329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br>
              <a:rPr lang="uk-UA" b="1"/>
            </a:br>
            <a:r>
              <a:rPr lang="uk-UA" sz="3600" b="1">
                <a:latin typeface="Times New Roman" pitchFamily="18" charset="0"/>
                <a:cs typeface="Times New Roman" pitchFamily="18" charset="0"/>
              </a:rPr>
              <a:t>ОБ'ЄКТ ДОСЛІДЖЕННЯ: </a:t>
            </a:r>
            <a:br>
              <a:rPr lang="uk-UA" sz="3600" b="1"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latin typeface="Times New Roman" pitchFamily="18" charset="0"/>
                <a:cs typeface="Times New Roman" pitchFamily="18" charset="0"/>
              </a:rPr>
              <a:t>ставок «Гарбузове».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0EB4B399-BB19-4C4E-AC93-24A83684396D}"/>
              </a:ext>
            </a:extLst>
          </p:cNvPr>
          <p:cNvSpPr txBox="1">
            <a:spLocks/>
          </p:cNvSpPr>
          <p:nvPr/>
        </p:nvSpPr>
        <p:spPr bwMode="auto">
          <a:xfrm>
            <a:off x="539552" y="4293096"/>
            <a:ext cx="9144000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ДОСЛІДЖЕННЯ:  </a:t>
            </a:r>
          </a:p>
          <a:p>
            <a:pPr algn="l"/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екологічний стан ставка «Гарбузове».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ctrTitle"/>
          </p:nvPr>
        </p:nvSpPr>
        <p:spPr>
          <a:xfrm>
            <a:off x="10391" y="332656"/>
            <a:ext cx="8929688" cy="1223963"/>
          </a:xfrm>
        </p:spPr>
        <p:txBody>
          <a:bodyPr/>
          <a:lstStyle/>
          <a:p>
            <a:pPr marL="182563" eaLnBrk="1" hangingPunct="1"/>
            <a:r>
              <a:rPr lang="uk-UA" sz="4600" b="1" dirty="0">
                <a:latin typeface="Times New Roman" pitchFamily="18" charset="0"/>
                <a:cs typeface="Times New Roman" pitchFamily="18" charset="0"/>
              </a:rPr>
              <a:t>ЗАВДАННЯ ДОСЛІДЖЕННЯ</a:t>
            </a: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1536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848600" cy="4379913"/>
          </a:xfrm>
        </p:spPr>
        <p:txBody>
          <a:bodyPr/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опрацювати наукову літературу з теми дослідження;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проаналізувати фізико-географічні умови положення ставка «Гарбузове».;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  розглянути види і методи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водних екосистем;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визначити екологічний стан ставка «Гарбузове» методом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0039"/>
            <a:ext cx="8135937" cy="11525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Розміщення ТОЧОК ОБЛІКУ НА СТАВКУ «ГАРБУЗОВЕ»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0822" y="6369779"/>
            <a:ext cx="2133600" cy="365125"/>
          </a:xfrm>
        </p:spPr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Равнобедренный треугольник 13"/>
          <p:cNvSpPr>
            <a:spLocks noChangeArrowheads="1"/>
          </p:cNvSpPr>
          <p:nvPr/>
        </p:nvSpPr>
        <p:spPr bwMode="auto">
          <a:xfrm>
            <a:off x="1911242" y="6277962"/>
            <a:ext cx="373277" cy="28803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307509" y="6223726"/>
            <a:ext cx="485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uk-UA" dirty="0"/>
              <a:t>точки обліку для проведення дослідження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12CF32-786D-4D90-987D-B11B61F4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02564"/>
            <a:ext cx="5791200" cy="4819650"/>
          </a:xfrm>
          <a:prstGeom prst="rect">
            <a:avLst/>
          </a:prstGeom>
        </p:spPr>
      </p:pic>
      <p:sp>
        <p:nvSpPr>
          <p:cNvPr id="6" name="Равнобедренный треугольник 13"/>
          <p:cNvSpPr>
            <a:spLocks noChangeArrowheads="1"/>
          </p:cNvSpPr>
          <p:nvPr/>
        </p:nvSpPr>
        <p:spPr bwMode="auto">
          <a:xfrm>
            <a:off x="2699792" y="5773369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Равнобедренный треугольник 13">
            <a:extLst>
              <a:ext uri="{FF2B5EF4-FFF2-40B4-BE49-F238E27FC236}">
                <a16:creationId xmlns:a16="http://schemas.microsoft.com/office/drawing/2014/main" id="{0472D2AA-4B40-4946-9393-A882107B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923" y="3399001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Равнобедренный треугольник 13">
            <a:extLst>
              <a:ext uri="{FF2B5EF4-FFF2-40B4-BE49-F238E27FC236}">
                <a16:creationId xmlns:a16="http://schemas.microsoft.com/office/drawing/2014/main" id="{B9E2051A-3BA8-4492-B4A0-9C949F49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158" y="2497089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Равнобедренный треугольник 13">
            <a:extLst>
              <a:ext uri="{FF2B5EF4-FFF2-40B4-BE49-F238E27FC236}">
                <a16:creationId xmlns:a16="http://schemas.microsoft.com/office/drawing/2014/main" id="{E4BEB5A9-1A62-46BE-AEA6-1BCF94D33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284" y="1676788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Равнобедренный треугольник 13">
            <a:extLst>
              <a:ext uri="{FF2B5EF4-FFF2-40B4-BE49-F238E27FC236}">
                <a16:creationId xmlns:a16="http://schemas.microsoft.com/office/drawing/2014/main" id="{D1880F71-0DC7-4423-A5B7-D479F8F2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098371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ІНДИКАТОРНІ ГРУПИ МАКРОФІТІВ ЗА</a:t>
            </a:r>
            <a:b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МОДИФІКОВАНИМ  ІНДЕКСОМ </a:t>
            </a:r>
            <a:r>
              <a:rPr lang="uk-UA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мАЙЄРА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 dirty="0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 dirty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27" name="Таблица 4">
            <a:extLst>
              <a:ext uri="{FF2B5EF4-FFF2-40B4-BE49-F238E27FC236}">
                <a16:creationId xmlns:a16="http://schemas.microsoft.com/office/drawing/2014/main" id="{009A7D14-BB64-4B81-83EB-DD14D2055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8161"/>
              </p:ext>
            </p:extLst>
          </p:nvPr>
        </p:nvGraphicFramePr>
        <p:xfrm>
          <a:off x="337245" y="1881188"/>
          <a:ext cx="8435280" cy="416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>
                  <a:extLst>
                    <a:ext uri="{9D8B030D-6E8A-4147-A177-3AD203B41FA5}">
                      <a16:colId xmlns:a16="http://schemas.microsoft.com/office/drawing/2014/main" val="643562351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val="956972551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val="4041232710"/>
                    </a:ext>
                  </a:extLst>
                </a:gridCol>
              </a:tblGrid>
              <a:tr h="668310"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Макрофіти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чистих водойм (А)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Макрофіти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водойм помірного забруднення (В)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Макрофіти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забруднених водойм</a:t>
                      </a:r>
                    </a:p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90899"/>
                  </a:ext>
                </a:extLst>
              </a:tr>
              <a:tr h="32460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Водопериця </a:t>
                      </a: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чергоквіткова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Молодильник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озерний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Рдесник альпійський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Рдесник гостролистий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Харові водорості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Водні мохи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Альдрованда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пухирчаста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Пухирник малий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Жовтець плаваючий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Широколисті рдесники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Вузьколисті рдесники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Рдесники з плаваючими листками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Латаття, глечики, водяний горіх плаваючий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Елодея канадська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Водопериця кільчаста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Ряска </a:t>
                      </a: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триборозенчаста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Жабурник звичайний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Кушир занурений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Водопериця колосиста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Рдесник гребінчастий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Нитчасті водорості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Ряски та сальвінія плаваюча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Різак </a:t>
                      </a: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алоевидний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Пухирник звичайний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3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4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 dirty="0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 dirty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143" y="5289217"/>
            <a:ext cx="442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Ряска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триборозенчаста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trisulca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0549" y="516559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Жабурник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Hydrocharis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morsus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гапае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75385" r="63222"/>
          <a:stretch/>
        </p:blipFill>
        <p:spPr bwMode="auto">
          <a:xfrm>
            <a:off x="4860032" y="1721930"/>
            <a:ext cx="4169426" cy="323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40276A-40F6-4F11-A99C-1162B448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3" y="1660083"/>
            <a:ext cx="4494347" cy="32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5791170"/>
            <a:ext cx="547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Кушир занурений -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Ceratophyllum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demersum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C535B7-71CA-4FA6-8F81-4989C5FD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93" y="1428750"/>
            <a:ext cx="64268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6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47003" y="6090641"/>
            <a:ext cx="557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Пухирник звичайний 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Utricularia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vulgaris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A8B06C-8166-4865-A2EE-8AAF91DB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64" y="1494429"/>
            <a:ext cx="6360368" cy="4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3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5844B7-2B17-4DB2-81C2-29EC01F4E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481A06-ABCF-46D2-9E74-1A157504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6095" y="6013590"/>
            <a:ext cx="3336429" cy="707885"/>
          </a:xfrm>
        </p:spPr>
        <p:txBody>
          <a:bodyPr/>
          <a:lstStyle/>
          <a:p>
            <a:pPr algn="ctr">
              <a:defRPr/>
            </a:pPr>
            <a:r>
              <a:rPr lang="uk-UA" sz="20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Рогіз широколистий – </a:t>
            </a:r>
          </a:p>
          <a:p>
            <a:pPr algn="ctr">
              <a:defRPr/>
            </a:pPr>
            <a:r>
              <a:rPr lang="en-US" sz="20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Typha</a:t>
            </a:r>
            <a:r>
              <a:rPr lang="uk-UA" sz="20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latifolia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4D77672-A4F2-43F3-9868-593AFBAB9F21}"/>
              </a:ext>
            </a:extLst>
          </p:cNvPr>
          <p:cNvSpPr txBox="1">
            <a:spLocks/>
          </p:cNvSpPr>
          <p:nvPr/>
        </p:nvSpPr>
        <p:spPr bwMode="auto">
          <a:xfrm>
            <a:off x="571500" y="214313"/>
            <a:ext cx="8201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664819-827E-45D1-9BFA-8E34E1DD4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3"/>
          <a:stretch/>
        </p:blipFill>
        <p:spPr>
          <a:xfrm>
            <a:off x="5588966" y="1330065"/>
            <a:ext cx="2842593" cy="45574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A74D98-FB0D-4DFB-B6F4-61F081B3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32" t="4364" r="2015" b="16202"/>
          <a:stretch/>
        </p:blipFill>
        <p:spPr>
          <a:xfrm>
            <a:off x="1187624" y="1247772"/>
            <a:ext cx="2842593" cy="4639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660E1-0462-4FE1-9A5B-D15EF36692FE}"/>
              </a:ext>
            </a:extLst>
          </p:cNvPr>
          <p:cNvSpPr txBox="1"/>
          <p:nvPr/>
        </p:nvSpPr>
        <p:spPr>
          <a:xfrm>
            <a:off x="1367643" y="5988617"/>
            <a:ext cx="2662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черет звичайний –</a:t>
            </a:r>
          </a:p>
          <a:p>
            <a:pPr algn="just"/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Phragmites australis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58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559</Words>
  <Application>Microsoft Office PowerPoint</Application>
  <PresentationFormat>Экран (4:3)</PresentationFormat>
  <Paragraphs>114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ОЦІНКА ЕКОЛОГІЧНОГО СТАНУ СТАВКУ «ГАРБУЗОВЕ» МЕТОДОМ БІОІНДИКАЦІЇ</vt:lpstr>
      <vt:lpstr>Презентация PowerPoint</vt:lpstr>
      <vt:lpstr>ЗАВДАННЯ ДОСЛІДЖЕННЯ: </vt:lpstr>
      <vt:lpstr>Розміщення ТОЧОК ОБЛІКУ НА СТАВКУ «ГАРБУЗОВЕ»</vt:lpstr>
      <vt:lpstr>ІНДИКАТОРНІ ГРУПИ МАКРОФІТІВ ЗА МОДИФІКОВАНИМ  ІНДЕКСОМ мАЙЄРА</vt:lpstr>
      <vt:lpstr>Види – індикатори , які виявлені під час дослідження</vt:lpstr>
      <vt:lpstr>Види – індикатори , які виявлені під час дослідження</vt:lpstr>
      <vt:lpstr>Види – індикатори , які виявлені під час дослідження</vt:lpstr>
      <vt:lpstr>Презентация PowerPoint</vt:lpstr>
      <vt:lpstr>вИСНОВКИ</vt:lpstr>
      <vt:lpstr>Список використаних джерел</vt:lpstr>
      <vt:lpstr>Дякую за увагу!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ДИНАМІКА МЕТЕОРОЛОГІЧНИХ ПОКАЗНИКІВ  У МІСТІ КОНОТОП СУМСЬКОЇ ОБЛАСТІ</dc:title>
  <dc:creator>Admin</dc:creator>
  <cp:lastModifiedBy>Олександр Гостєв</cp:lastModifiedBy>
  <cp:revision>178</cp:revision>
  <dcterms:created xsi:type="dcterms:W3CDTF">2012-02-12T08:46:30Z</dcterms:created>
  <dcterms:modified xsi:type="dcterms:W3CDTF">2021-04-13T11:43:08Z</dcterms:modified>
</cp:coreProperties>
</file>