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58" r:id="rId6"/>
    <p:sldId id="260" r:id="rId7"/>
    <p:sldId id="261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4ECA"/>
    <a:srgbClr val="6A2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2AF50E-83FB-4B54-929E-CF6B45E94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4E7E898-6FEF-4E95-BAB3-B92E20D59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F0EDA8-3DAE-41EE-B6C7-0DE71343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4029-B939-4611-8F4B-5B3A51227C4B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27B904-E39C-4389-BEBF-13DF239FF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CD42D5-17BB-43E1-96CE-993A5CB5F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7DF9-2BC6-4F83-A65F-27F43E7D4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6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A03F7C-3967-48A5-A1E0-3B61C2D42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39A15C7-6C03-4E4B-B797-EC3BC5C18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16232E-BFD7-4256-8023-E1A4B0070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4029-B939-4611-8F4B-5B3A51227C4B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3229C2-883F-40F6-8D3F-17ABFDB66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F27A88-C8E3-4FCB-A097-80ADA53A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7DF9-2BC6-4F83-A65F-27F43E7D4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99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8EF210F-09E6-4A0E-AC46-88D1A31B6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9467731-5C1C-4547-85BB-784B0D839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7A9F98B-1B3E-4755-A0EC-FD099D692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4029-B939-4611-8F4B-5B3A51227C4B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24539B5-E8F6-41E8-A186-401E6E814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A1F2431-5812-4A2B-834F-AC07CBDD5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7DF9-2BC6-4F83-A65F-27F43E7D4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9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8C3BBE-5823-44E7-9787-5DA92C16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130473-732C-404D-86FF-E24AAC148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6119BB-3D11-40C1-A6BA-CCF25ECD2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4029-B939-4611-8F4B-5B3A51227C4B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1BE29E-44AE-411F-ABFD-A9071B54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4D9FC2E-2341-4D71-830A-032F76DF5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7DF9-2BC6-4F83-A65F-27F43E7D4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413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D9A025-72D1-41B3-A755-A5B5C659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F11DCA-CEED-495B-9984-8655C9C38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D83D1B-0944-4659-87B5-5BC06D05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4029-B939-4611-8F4B-5B3A51227C4B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2EBEE53-157F-41C6-A278-C705FD9B7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62F65D-0FBB-44BE-85A8-2AAE0454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7DF9-2BC6-4F83-A65F-27F43E7D4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62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478371-A298-4F00-A44D-888C5C17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4B1CC7E-4023-4C26-B0FB-7C298BE11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143762B-A2DE-4107-87E8-DC46A740D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BD0C46C-280C-48B9-89C6-73775CAB9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4029-B939-4611-8F4B-5B3A51227C4B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32388F7-F5F8-40B2-9ADB-539AD9D97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86D36A6-1D09-4134-AFB6-CAC1980B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7DF9-2BC6-4F83-A65F-27F43E7D4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092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8E9845-9C06-481F-9BC6-9AEEE52A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1644910-A064-45B2-B90F-9E57BFDE7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09B8FF0-9DF5-4A93-B5B8-6BF7655B8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4D1DCB1-431A-4A05-95C4-84341F2C0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9C76153-5C48-49B8-B664-7068CE2B5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35A0132-0373-4346-B2D4-3B0F1877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4029-B939-4611-8F4B-5B3A51227C4B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3960A30-25F2-4957-8A59-C43C4C9CA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C5CCBCE-943D-465B-A78B-B24D7D40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7DF9-2BC6-4F83-A65F-27F43E7D4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813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23B13C-509E-42AC-8537-F1CD4771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C26721-C3A4-4AE3-96EF-FF03F446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4029-B939-4611-8F4B-5B3A51227C4B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A1DF961-4884-46D5-88DD-2F1E2EAC5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89BADED-11C5-473E-B011-AB3959CBA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7DF9-2BC6-4F83-A65F-27F43E7D4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8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2B1878C-056A-42EE-91EE-5EE7DB0A3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4029-B939-4611-8F4B-5B3A51227C4B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55D92F7-03FA-4375-873A-F3CAE1C91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1D6A771-2ADE-41C8-87E1-CB1CDC8B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7DF9-2BC6-4F83-A65F-27F43E7D4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5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07993E-ECF5-4B01-9452-45B2DB09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7C73A5-422D-4B1D-BB3B-8EA09ACFF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42E47A8-3DCD-41A9-B05F-F9881ABE4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F79ADB1-3FEB-4844-9D3C-7AF4F34A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4029-B939-4611-8F4B-5B3A51227C4B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441B1C9-0BBC-41DB-AC7F-C7FE3291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6389848-BD5C-4B0F-8189-1EB850582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7DF9-2BC6-4F83-A65F-27F43E7D4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43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6B6801-4B99-4324-9FED-CAA06A8C3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7D8872D-DE98-45D2-8975-3E8A71BFB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122BD11-9124-4C0F-8DF5-47F43AF75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62F0084-A5E6-4961-9BDC-C079D1AB8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4029-B939-4611-8F4B-5B3A51227C4B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C451809-DE93-4D43-95FB-E29287B8F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437A66B-DDBD-46D6-8745-BB56C1FB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7DF9-2BC6-4F83-A65F-27F43E7D4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92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F63DA9-AF16-425F-A315-2D64E6389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D04A38B-E708-4C17-82A2-65627321A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9A5186-60BD-4055-9546-3C90EDD01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04029-B939-4611-8F4B-5B3A51227C4B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AFE955-6BEC-4DE4-9B21-6F895228E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E98727-8F23-43CA-94A8-053C942A5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37DF9-2BC6-4F83-A65F-27F43E7D4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30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6.wdp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16F5EE1-3210-4855-93F9-B226D2AF8B44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4F51597-5EF0-4714-A1FD-CD38E70D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069101-2030-4FC8-8529-E1194410F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68" y="445036"/>
            <a:ext cx="9526073" cy="1589826"/>
          </a:xfrm>
        </p:spPr>
        <p:txBody>
          <a:bodyPr>
            <a:noAutofit/>
          </a:bodyPr>
          <a:lstStyle/>
          <a:p>
            <a:pPr marR="359410" algn="l" rtl="0">
              <a:spcBef>
                <a:spcPts val="0"/>
              </a:spcBef>
              <a:spcAft>
                <a:spcPts val="800"/>
              </a:spcAft>
            </a:pPr>
            <a:r>
              <a:rPr lang="ru-RU" sz="4000" b="1" i="0" u="none" strike="noStrike" dirty="0">
                <a:solidFill>
                  <a:schemeClr val="bg1"/>
                </a:solidFill>
                <a:effectLst/>
                <a:latin typeface="Manrope" pitchFamily="2" charset="0"/>
              </a:rPr>
              <a:t>Відкриття фосфіну в атмосфері Венери та пошук можливих джерел </a:t>
            </a:r>
            <a:r>
              <a:rPr lang="ru-RU" sz="4000" b="1" i="0" u="none" strike="noStrike" dirty="0" err="1">
                <a:solidFill>
                  <a:schemeClr val="bg1"/>
                </a:solidFill>
                <a:effectLst/>
                <a:latin typeface="Manrope" pitchFamily="2" charset="0"/>
              </a:rPr>
              <a:t>його</a:t>
            </a:r>
            <a:r>
              <a:rPr lang="ru-RU" sz="4000" b="1" i="0" u="none" strike="noStrike" dirty="0">
                <a:solidFill>
                  <a:schemeClr val="bg1"/>
                </a:solidFill>
                <a:effectLst/>
                <a:latin typeface="Manrope" pitchFamily="2" charset="0"/>
              </a:rPr>
              <a:t> </a:t>
            </a:r>
            <a:r>
              <a:rPr lang="ru-RU" sz="4000" b="1" u="none" strike="noStrike" dirty="0" err="1" smtClean="0">
                <a:solidFill>
                  <a:schemeClr val="bg1"/>
                </a:solidFill>
                <a:effectLst/>
                <a:latin typeface="Manrope" pitchFamily="2" charset="0"/>
              </a:rPr>
              <a:t>походження</a:t>
            </a:r>
            <a:endParaRPr lang="ru-RU" sz="4000" dirty="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49F5DA5-9A14-4BB4-BA57-C346BCDB34F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69" y="1812702"/>
            <a:ext cx="3657600" cy="4572000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E666B16D-51AC-4D10-B799-936EE76AF31B}"/>
              </a:ext>
            </a:extLst>
          </p:cNvPr>
          <p:cNvSpPr txBox="1">
            <a:spLocks/>
          </p:cNvSpPr>
          <p:nvPr/>
        </p:nvSpPr>
        <p:spPr>
          <a:xfrm>
            <a:off x="270456" y="3429000"/>
            <a:ext cx="7811513" cy="3280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i="1" dirty="0" smtClean="0">
                <a:solidFill>
                  <a:schemeClr val="bg1"/>
                </a:solidFill>
                <a:latin typeface="Manrope" pitchFamily="2" charset="0"/>
              </a:rPr>
              <a:t>ОФОХА МАРК, </a:t>
            </a:r>
          </a:p>
          <a:p>
            <a:pPr algn="l"/>
            <a:r>
              <a:rPr lang="uk-UA" sz="2800" b="1" i="1" dirty="0" smtClean="0">
                <a:solidFill>
                  <a:schemeClr val="bg1"/>
                </a:solidFill>
                <a:latin typeface="Manrope" pitchFamily="2" charset="0"/>
              </a:rPr>
              <a:t>учень 10 класу Харківської </a:t>
            </a:r>
            <a:r>
              <a:rPr lang="uk-UA" sz="2800" b="1" i="1" dirty="0" err="1" smtClean="0">
                <a:solidFill>
                  <a:schemeClr val="bg1"/>
                </a:solidFill>
                <a:latin typeface="Manrope" pitchFamily="2" charset="0"/>
              </a:rPr>
              <a:t>гіназії</a:t>
            </a:r>
            <a:r>
              <a:rPr lang="uk-UA" sz="2800" b="1" i="1" dirty="0" smtClean="0">
                <a:solidFill>
                  <a:schemeClr val="bg1"/>
                </a:solidFill>
                <a:latin typeface="Manrope" pitchFamily="2" charset="0"/>
              </a:rPr>
              <a:t> № 144</a:t>
            </a:r>
          </a:p>
          <a:p>
            <a:pPr algn="l"/>
            <a:endParaRPr lang="uk-UA" sz="2800" b="1" i="1" dirty="0">
              <a:solidFill>
                <a:schemeClr val="bg1"/>
              </a:solidFill>
              <a:latin typeface="Manrope" pitchFamily="2" charset="0"/>
            </a:endParaRPr>
          </a:p>
          <a:p>
            <a:pPr algn="l"/>
            <a:r>
              <a:rPr lang="uk-UA" sz="2800" b="1" i="1" dirty="0" err="1" smtClean="0">
                <a:solidFill>
                  <a:schemeClr val="bg1"/>
                </a:solidFill>
                <a:latin typeface="Manrope" pitchFamily="2" charset="0"/>
              </a:rPr>
              <a:t>Наукови</a:t>
            </a:r>
            <a:r>
              <a:rPr lang="uk-UA" sz="2800" b="1" i="1" dirty="0" smtClean="0">
                <a:solidFill>
                  <a:schemeClr val="bg1"/>
                </a:solidFill>
                <a:latin typeface="Manrope" pitchFamily="2" charset="0"/>
              </a:rPr>
              <a:t> керівник: </a:t>
            </a:r>
            <a:r>
              <a:rPr lang="uk-UA" sz="2800" b="1" i="1" dirty="0" err="1" smtClean="0">
                <a:solidFill>
                  <a:schemeClr val="bg1"/>
                </a:solidFill>
                <a:latin typeface="Manrope" pitchFamily="2" charset="0"/>
              </a:rPr>
              <a:t>Слюсарев</a:t>
            </a:r>
            <a:r>
              <a:rPr lang="uk-UA" sz="2800" b="1" i="1" dirty="0" smtClean="0">
                <a:solidFill>
                  <a:schemeClr val="bg1"/>
                </a:solidFill>
                <a:latin typeface="Manrope" pitchFamily="2" charset="0"/>
              </a:rPr>
              <a:t> Іван Григорович, доцент кафедри астрономії та космічної інформатики Харківського національного університету імені В.Н. Каразіна </a:t>
            </a:r>
            <a:endParaRPr lang="ru-RU" sz="2800" i="1" dirty="0">
              <a:solidFill>
                <a:schemeClr val="bg1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7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25 L 5.55112E-17 0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125E-6 0.25 L -3.125E-6 2.59259E-6 " pathEditMode="relative" rAng="0" ptsTypes="AA">
                                      <p:cBhvr>
                                        <p:cTn id="24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125E-6 0.25 L -3.125E-6 2.59259E-6 " pathEditMode="relative" rAng="0" ptsTypes="AA">
                                      <p:cBhvr>
                                        <p:cTn id="2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125E-6 0.25 L -3.125E-6 2.59259E-6 " pathEditMode="relative" rAng="0" ptsTypes="AA">
                                      <p:cBhvr>
                                        <p:cTn id="28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 build="p"/>
      <p:bldP spid="11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D684A76-82A7-4E00-B4A1-76B274196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sharpenSoften amount="-32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00"/>
            <a:ext cx="12192000" cy="812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A15BAF-F1FE-4242-92A2-62F3E7162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582774"/>
            <a:ext cx="5441992" cy="1021895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Gilroy Bold" panose="00000800000000000000" pitchFamily="2" charset="-52"/>
              </a:rPr>
              <a:t>Планує місію із запуску зонду </a:t>
            </a:r>
            <a:r>
              <a:rPr lang="en-GB" sz="3600" dirty="0">
                <a:solidFill>
                  <a:schemeClr val="bg1"/>
                </a:solidFill>
                <a:latin typeface="Gilroy Bold" panose="00000800000000000000" pitchFamily="2" charset="-52"/>
              </a:rPr>
              <a:t>DAVINCI+</a:t>
            </a:r>
            <a:endParaRPr lang="ru-RU" sz="3600" dirty="0">
              <a:solidFill>
                <a:schemeClr val="bg1"/>
              </a:solidFill>
              <a:latin typeface="Gilroy Bold" panose="00000800000000000000" pitchFamily="2" charset="-52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04E27AA-C99C-4316-B6A5-EC5135D8A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88" y="1253331"/>
            <a:ext cx="277302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573C60-5425-478C-84E3-33BCD29AE2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111" y="1556999"/>
            <a:ext cx="3253768" cy="272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EE3B97-4130-4218-B1BA-FF493D5F8845}"/>
              </a:ext>
            </a:extLst>
          </p:cNvPr>
          <p:cNvSpPr txBox="1"/>
          <p:nvPr/>
        </p:nvSpPr>
        <p:spPr>
          <a:xfrm>
            <a:off x="1410098" y="477809"/>
            <a:ext cx="6362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Kayak Sans" panose="02000500000000000000" pitchFamily="2" charset="0"/>
              </a:rPr>
              <a:t>NASA Selects Four Possible Missions to Study the Secrets of the Solar System [9]</a:t>
            </a:r>
            <a:endParaRPr lang="en-US" sz="1050" b="0" i="0" dirty="0">
              <a:solidFill>
                <a:schemeClr val="bg1">
                  <a:lumMod val="85000"/>
                </a:schemeClr>
              </a:solidFill>
              <a:effectLst/>
              <a:latin typeface="Kayak Sans" panose="020005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6A4A4BBC-F6F3-45BB-B3EA-B9A621BFC72E}"/>
              </a:ext>
            </a:extLst>
          </p:cNvPr>
          <p:cNvSpPr txBox="1">
            <a:spLocks/>
          </p:cNvSpPr>
          <p:nvPr/>
        </p:nvSpPr>
        <p:spPr>
          <a:xfrm>
            <a:off x="6530561" y="1154811"/>
            <a:ext cx="5007430" cy="1021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bg1"/>
                </a:solidFill>
                <a:latin typeface="Gilroy Bold" panose="00000800000000000000" pitchFamily="2" charset="-52"/>
              </a:rPr>
              <a:t>ЗАВДАННЯ </a:t>
            </a:r>
            <a:r>
              <a:rPr lang="en-GB" sz="3600" dirty="0">
                <a:solidFill>
                  <a:schemeClr val="bg1"/>
                </a:solidFill>
                <a:latin typeface="Gilroy Bold" panose="00000800000000000000" pitchFamily="2" charset="-52"/>
              </a:rPr>
              <a:t>DAVINICI+</a:t>
            </a:r>
            <a:endParaRPr lang="ru-RU" sz="3600" dirty="0">
              <a:solidFill>
                <a:schemeClr val="bg1"/>
              </a:solidFill>
              <a:latin typeface="Gilroy Bold" panose="00000800000000000000" pitchFamily="2" charset="-52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D352C439-FD8B-4771-9DFF-98E4ABB6C029}"/>
              </a:ext>
            </a:extLst>
          </p:cNvPr>
          <p:cNvSpPr txBox="1">
            <a:spLocks/>
          </p:cNvSpPr>
          <p:nvPr/>
        </p:nvSpPr>
        <p:spPr>
          <a:xfrm>
            <a:off x="6530561" y="2176706"/>
            <a:ext cx="4834125" cy="3427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Tx/>
              <a:buChar char="-"/>
            </a:pPr>
            <a:r>
              <a:rPr lang="uk-UA" sz="2800" dirty="0">
                <a:solidFill>
                  <a:schemeClr val="bg1"/>
                </a:solidFill>
                <a:latin typeface="Gilroy" panose="00000500000000000000" pitchFamily="2" charset="-52"/>
              </a:rPr>
              <a:t>Аналіз та дослідження хімічного складу Венеріанської атмосфери;</a:t>
            </a:r>
          </a:p>
          <a:p>
            <a:pPr marL="457200" indent="-457200">
              <a:buFontTx/>
              <a:buChar char="-"/>
            </a:pPr>
            <a:r>
              <a:rPr lang="uk-UA" sz="2800" dirty="0">
                <a:solidFill>
                  <a:schemeClr val="bg1"/>
                </a:solidFill>
                <a:latin typeface="Gilroy" panose="00000500000000000000" pitchFamily="2" charset="-52"/>
              </a:rPr>
              <a:t>Дослідження характеристик її поверхні.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B1337E1-3967-4DE2-87A2-5C7158FF0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88" y="1349232"/>
            <a:ext cx="2773024" cy="4159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89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180C2D27-B9B5-40C6-B041-9D3B8757A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-100000"/>
                    </a14:imgEffect>
                    <a14:imgEffect>
                      <a14:colorTemperature colorTemp="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95" cy="92456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842B0D-EC40-450E-96BD-C54D62AD95AC}"/>
              </a:ext>
            </a:extLst>
          </p:cNvPr>
          <p:cNvSpPr txBox="1"/>
          <p:nvPr/>
        </p:nvSpPr>
        <p:spPr>
          <a:xfrm>
            <a:off x="3949701" y="6183514"/>
            <a:ext cx="740410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en-GB" sz="14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Phosphine as a Biosignature Gas in Exoplanet Atmospheres | Astrobiology (liebertpub.com) [8]</a:t>
            </a:r>
            <a:endParaRPr lang="en-US" sz="1050" i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A3607C9-FDDD-4E7C-9881-EF773EC5F3E5}"/>
              </a:ext>
            </a:extLst>
          </p:cNvPr>
          <p:cNvSpPr txBox="1"/>
          <p:nvPr/>
        </p:nvSpPr>
        <p:spPr>
          <a:xfrm>
            <a:off x="5304972" y="6183515"/>
            <a:ext cx="6048828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 Atmospheric Chemistry (uni-bremen.de) [10]</a:t>
            </a:r>
            <a:endParaRPr lang="en-US" sz="1050" b="0" i="1" dirty="0">
              <a:solidFill>
                <a:schemeClr val="bg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0E9911-A83B-424A-9836-67C8351E3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Порівняння фосфіну після руйнування радикалами із його </a:t>
            </a:r>
            <a:r>
              <a:rPr lang="uk-UA" sz="3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рекомбінацією</a:t>
            </a:r>
            <a:r>
              <a:rPr lang="uk-UA" sz="3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з 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[H]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Объект 7">
                <a:extLst>
                  <a:ext uri="{FF2B5EF4-FFF2-40B4-BE49-F238E27FC236}">
                    <a16:creationId xmlns:a16="http://schemas.microsoft.com/office/drawing/2014/main" xmlns="" id="{B6A5BBFD-EE2B-4C2C-9BA1-F94BB83BEE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04641" y="3514576"/>
                <a:ext cx="4189185" cy="1045029"/>
              </a:xfrm>
            </p:spPr>
            <p:txBody>
              <a:bodyPr anchor="ctr"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d>
                        <m:dPr>
                          <m:ctrlP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𝑘𝑡</m:t>
                          </m:r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Объект 7">
                <a:extLst>
                  <a:ext uri="{FF2B5EF4-FFF2-40B4-BE49-F238E27FC236}">
                    <a16:creationId xmlns:a16="http://schemas.microsoft.com/office/drawing/2014/main" id="{B6A5BBFD-EE2B-4C2C-9BA1-F94BB83BEE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04641" y="3514576"/>
                <a:ext cx="4189185" cy="1045029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0D918F0-4A48-41D3-B931-C910C9E31BA7}"/>
                  </a:ext>
                </a:extLst>
              </p:cNvPr>
              <p:cNvSpPr txBox="1"/>
              <p:nvPr/>
            </p:nvSpPr>
            <p:spPr>
              <a:xfrm>
                <a:off x="2540000" y="2744429"/>
                <a:ext cx="3556000" cy="258532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uk-UA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Використаємо рівняння знаходження виходної концентрації для реакцій другого типу</a:t>
                </a:r>
                <a:r>
                  <a:rPr lang="en-GB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[10];</a:t>
                </a:r>
                <a:endParaRPr lang="uk-UA" dirty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k – </a:t>
                </a:r>
                <a:r>
                  <a:rPr lang="ru-RU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константа швидкості реак</a:t>
                </a:r>
                <a:r>
                  <a:rPr lang="uk-UA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ції(</a:t>
                </a:r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с</m:t>
                    </m:r>
                    <m:sSup>
                      <m:sSupPr>
                        <m:ctrlPr>
                          <a:rPr lang="ru-RU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ru-R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ru-RU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uk-UA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uk-UA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uk-UA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), </a:t>
                </a:r>
                <a:endParaRPr lang="en-GB" dirty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- </a:t>
                </a:r>
                <a:r>
                  <a:rPr lang="uk-UA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початкова концентрація(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𝑝𝑝𝑏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uk-UA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), </a:t>
                </a:r>
                <a:endParaRPr lang="en-GB" dirty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t – </a:t>
                </a:r>
                <a:r>
                  <a:rPr lang="uk-UA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температура(К):</a:t>
                </a:r>
                <a:endParaRPr lang="ru-RU" dirty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D918F0-4A48-41D3-B931-C910C9E31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00" y="2744429"/>
                <a:ext cx="3556000" cy="2585323"/>
              </a:xfrm>
              <a:prstGeom prst="rect">
                <a:avLst/>
              </a:prstGeom>
              <a:blipFill>
                <a:blip r:embed="rId5"/>
                <a:stretch>
                  <a:fillRect l="-1544" t="-708" b="-33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CF149D-01CC-4F43-8F3C-19F3198FDA16}"/>
              </a:ext>
            </a:extLst>
          </p:cNvPr>
          <p:cNvSpPr txBox="1"/>
          <p:nvPr/>
        </p:nvSpPr>
        <p:spPr>
          <a:xfrm>
            <a:off x="2119087" y="3310076"/>
            <a:ext cx="3556000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onsolas" panose="020B0609020204030204" pitchFamily="49" charset="0"/>
              </a:rPr>
              <a:t>Скористаемося рівнянням реакції з іншо</a:t>
            </a:r>
            <a:r>
              <a:rPr lang="uk-UA" dirty="0">
                <a:solidFill>
                  <a:schemeClr val="bg1"/>
                </a:solidFill>
                <a:latin typeface="Consolas" panose="020B0609020204030204" pitchFamily="49" charset="0"/>
              </a:rPr>
              <a:t>ї</a:t>
            </a:r>
            <a:r>
              <a:rPr lang="ru-RU" dirty="0">
                <a:solidFill>
                  <a:schemeClr val="bg1"/>
                </a:solidFill>
                <a:latin typeface="Consolas" panose="020B0609020204030204" pitchFamily="49" charset="0"/>
              </a:rPr>
              <a:t> статті</a:t>
            </a:r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[8]</a:t>
            </a:r>
            <a:r>
              <a:rPr lang="ru-RU" dirty="0">
                <a:solidFill>
                  <a:schemeClr val="bg1"/>
                </a:solidFill>
                <a:latin typeface="Consolas" panose="020B0609020204030204" pitchFamily="49" charset="0"/>
              </a:rPr>
              <a:t>, одного з авторів оригіналу,</a:t>
            </a:r>
            <a:endParaRPr lang="en-GB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onsolas" panose="020B0609020204030204" pitchFamily="49" charset="0"/>
              </a:rPr>
              <a:t>запишемо нерівність</a:t>
            </a:r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onsolas" panose="020B0609020204030204" pitchFamily="49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Объект 7">
                <a:extLst>
                  <a:ext uri="{FF2B5EF4-FFF2-40B4-BE49-F238E27FC236}">
                    <a16:creationId xmlns:a16="http://schemas.microsoft.com/office/drawing/2014/main" xmlns="" id="{7D7AB9CA-FD9B-4C51-A91C-1C7E32B935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04376" y="3596305"/>
                <a:ext cx="4789714" cy="6313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b="0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𝑂𝐻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+[</m:t>
                      </m:r>
                      <m:r>
                        <a:rPr lang="en-GB" b="0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GB" b="0" i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b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𝑃𝐻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GB" b="0" i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&lt; [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b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𝑃𝐻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Объект 7">
                <a:extLst>
                  <a:ext uri="{FF2B5EF4-FFF2-40B4-BE49-F238E27FC236}">
                    <a16:creationId xmlns:a16="http://schemas.microsoft.com/office/drawing/2014/main" id="{7D7AB9CA-FD9B-4C51-A91C-1C7E32B93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376" y="3596305"/>
                <a:ext cx="4789714" cy="6313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9027376-C502-4616-9DA9-09C107DA2E7D}"/>
              </a:ext>
            </a:extLst>
          </p:cNvPr>
          <p:cNvSpPr txBox="1"/>
          <p:nvPr/>
        </p:nvSpPr>
        <p:spPr>
          <a:xfrm>
            <a:off x="2119087" y="2896328"/>
            <a:ext cx="3556000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Consolas" panose="020B0609020204030204" pitchFamily="49" charset="0"/>
              </a:rPr>
              <a:t>Взявши константи швидкості реакцій,температури із статті</a:t>
            </a:r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[8]</a:t>
            </a:r>
            <a:r>
              <a:rPr lang="uk-UA" dirty="0">
                <a:solidFill>
                  <a:schemeClr val="bg1"/>
                </a:solidFill>
                <a:latin typeface="Consolas" panose="020B0609020204030204" pitchFamily="49" charset="0"/>
              </a:rPr>
              <a:t> та початкові концентрації з оригінальної статті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</a:rPr>
              <a:t>[6]</a:t>
            </a:r>
            <a:r>
              <a:rPr lang="uk-UA" dirty="0">
                <a:solidFill>
                  <a:schemeClr val="bg1"/>
                </a:solidFill>
                <a:latin typeface="Consolas" panose="020B0609020204030204" pitchFamily="49" charset="0"/>
              </a:rPr>
              <a:t>, розрахуемо концентрації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Consolas" panose="020B0609020204030204" pitchFamily="49" charset="0"/>
              </a:rPr>
              <a:t>і підставимо їх:</a:t>
            </a:r>
            <a:endParaRPr lang="ru-RU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Объект 7">
                <a:extLst>
                  <a:ext uri="{FF2B5EF4-FFF2-40B4-BE49-F238E27FC236}">
                    <a16:creationId xmlns:a16="http://schemas.microsoft.com/office/drawing/2014/main" xmlns="" id="{771B1904-7704-4B18-8069-564C70BA44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77957" y="3515021"/>
                <a:ext cx="3225800" cy="53372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6∗1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GB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&lt;2∗1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ru-RU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19" name="Объект 7">
                <a:extLst>
                  <a:ext uri="{FF2B5EF4-FFF2-40B4-BE49-F238E27FC236}">
                    <a16:creationId xmlns:a16="http://schemas.microsoft.com/office/drawing/2014/main" id="{771B1904-7704-4B18-8069-564C70BA4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957" y="3515021"/>
                <a:ext cx="3225800" cy="5337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3E3E62-FA21-450B-B06E-8AF5EEA9A16D}"/>
              </a:ext>
            </a:extLst>
          </p:cNvPr>
          <p:cNvSpPr txBox="1"/>
          <p:nvPr/>
        </p:nvSpPr>
        <p:spPr>
          <a:xfrm>
            <a:off x="4935172" y="5875736"/>
            <a:ext cx="6418628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ru-RU" sz="14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Phosphine gas in the cloud decks of Venus | Nature Astronomy[6]</a:t>
            </a:r>
            <a:endParaRPr lang="en-US" sz="1050" b="0" i="1" dirty="0">
              <a:solidFill>
                <a:schemeClr val="bg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22C48FA6-2C08-42DD-8FDD-9A8502EAAE99}"/>
                  </a:ext>
                </a:extLst>
              </p:cNvPr>
              <p:cNvSpPr txBox="1"/>
              <p:nvPr/>
            </p:nvSpPr>
            <p:spPr>
              <a:xfrm>
                <a:off x="6366486" y="2641834"/>
                <a:ext cx="3556000" cy="254031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ru-R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ru-R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𝑂𝐻</m:t>
                          </m:r>
                        </m:sub>
                      </m:sSub>
                      <m:r>
                        <a:rPr lang="uk-U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=2∗1</m:t>
                      </m:r>
                      <m:sSup>
                        <m:sSup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ru-RU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с</m:t>
                      </m:r>
                      <m:sSup>
                        <m:sSup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м</m:t>
                          </m:r>
                        </m:e>
                        <m:sup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p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ru-R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ru-R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uk-U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uk-U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∗1</m:t>
                      </m:r>
                      <m:sSup>
                        <m:sSup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ru-RU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с</m:t>
                      </m:r>
                      <m:sSup>
                        <m:sSup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м</m:t>
                          </m:r>
                        </m:e>
                        <m:sup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p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ru-RU" dirty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lang="uk-UA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ru-R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ru-R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uk-U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uk-U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∗1</m:t>
                      </m:r>
                      <m:sSup>
                        <m:sSup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ru-R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с</m:t>
                      </m:r>
                      <m:sSup>
                        <m:sSup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м</m:t>
                          </m:r>
                        </m:e>
                        <m:sup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p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uk-UA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sub>
                      </m:sSub>
                      <m:r>
                        <a:rPr lang="uk-U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1.1</m:t>
                      </m:r>
                      <m:r>
                        <a:rPr lang="uk-U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∗1</m:t>
                      </m:r>
                      <m:sSup>
                        <m:sSup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с</m:t>
                      </m:r>
                      <m:sSup>
                        <m:sSup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м</m:t>
                          </m:r>
                        </m:e>
                        <m:sup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p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ru-RU" dirty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Запис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sSub>
                          <m:sSub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3,</m:t>
                            </m:r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𝑂𝐻</m:t>
                            </m:r>
                          </m:sub>
                        </m:sSub>
                      </m:sub>
                    </m:sSub>
                    <m:r>
                      <a:rPr lang="en-GB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(та аналгочіні)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позначає константу швидкості реакції: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uk-UA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uk-UA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uk-UA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uk-UA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uk-UA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uk-UA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𝑂𝐻</m:t>
                    </m:r>
                    <m:r>
                      <a:rPr lang="uk-UA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продукти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:endParaRPr lang="ru-RU" dirty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C48FA6-2C08-42DD-8FDD-9A8502EAA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486" y="2641834"/>
                <a:ext cx="3556000" cy="25403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F78451DE-AFF1-4416-929D-EFA187A054BE}"/>
                  </a:ext>
                </a:extLst>
              </p:cNvPr>
              <p:cNvSpPr txBox="1"/>
              <p:nvPr/>
            </p:nvSpPr>
            <p:spPr>
              <a:xfrm>
                <a:off x="6004376" y="3717441"/>
                <a:ext cx="355600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ru-R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=288 </m:t>
                      </m:r>
                      <m:r>
                        <a:rPr lang="ru-R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ru-RU" dirty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8451DE-AFF1-4416-929D-EFA187A05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376" y="3717441"/>
                <a:ext cx="35560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9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5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2" grpId="0"/>
      <p:bldP spid="2" grpId="1"/>
      <p:bldP spid="8" grpId="0" build="p"/>
      <p:bldP spid="8" grpId="1" build="p"/>
      <p:bldP spid="9" grpId="0"/>
      <p:bldP spid="9" grpId="1"/>
      <p:bldP spid="10" grpId="0"/>
      <p:bldP spid="10" grpId="1"/>
      <p:bldP spid="11" grpId="0"/>
      <p:bldP spid="11" grpId="1"/>
      <p:bldP spid="18" grpId="0"/>
      <p:bldP spid="19" grpId="0"/>
      <p:bldP spid="20" grpId="0"/>
      <p:bldP spid="15" grpId="0"/>
      <p:bldP spid="15" grpId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92D5CD7-75EB-4C82-9F59-38F1F08967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51000">
                <a:srgbClr val="FF0000"/>
              </a:gs>
              <a:gs pos="42000">
                <a:srgbClr val="FFC000"/>
              </a:gs>
              <a:gs pos="10000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5A9918-3B61-4839-A691-56374F334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2" y="555625"/>
            <a:ext cx="2924175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Gilroy Bold" panose="00000800000000000000" pitchFamily="2" charset="-52"/>
              </a:rPr>
              <a:t>Висновки: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E8604C6-8CF3-4D17-B776-432505FBB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0"/>
            <a:ext cx="6972300" cy="6861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736963-74CA-4C70-9581-33E508F33E81}"/>
              </a:ext>
            </a:extLst>
          </p:cNvPr>
          <p:cNvSpPr txBox="1"/>
          <p:nvPr/>
        </p:nvSpPr>
        <p:spPr>
          <a:xfrm>
            <a:off x="523875" y="1881188"/>
            <a:ext cx="447675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Proba Pro" panose="020D0003030200000000" pitchFamily="34" charset="0"/>
                <a:ea typeface="Roboto" panose="02000000000000000000" pitchFamily="2" charset="0"/>
                <a:cs typeface="Roboto" panose="02000000000000000000" pitchFamily="2" charset="0"/>
              </a:rPr>
              <a:t> К</a:t>
            </a:r>
            <a:r>
              <a:rPr lang="uk-UA" dirty="0">
                <a:latin typeface="Proba Pro" panose="020D0003030200000000" pitchFamily="34" charset="0"/>
                <a:ea typeface="Roboto" panose="02000000000000000000" pitchFamily="2" charset="0"/>
                <a:cs typeface="Roboto" panose="02000000000000000000" pitchFamily="2" charset="0"/>
              </a:rPr>
              <a:t>ількість фосфіну , що знаходиться в атмосфері Венери, не може бути описана лише хімічними процесами у ній.</a:t>
            </a:r>
            <a:endParaRPr lang="ru-RU" dirty="0">
              <a:latin typeface="Proba Pro" panose="020D0003030200000000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65DA98-0C03-448C-B77F-D21F867C0CFD}"/>
              </a:ext>
            </a:extLst>
          </p:cNvPr>
          <p:cNvSpPr txBox="1"/>
          <p:nvPr/>
        </p:nvSpPr>
        <p:spPr>
          <a:xfrm>
            <a:off x="523875" y="3236082"/>
            <a:ext cx="447675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>
                <a:latin typeface="Proba Pro" panose="020D0003030200000000" pitchFamily="34" charset="0"/>
                <a:ea typeface="Roboto" panose="02000000000000000000" pitchFamily="2" charset="0"/>
                <a:cs typeface="Roboto" panose="02000000000000000000" pitchFamily="2" charset="0"/>
              </a:rPr>
              <a:t>Додаткову кількість повині охарактезувати інші процеси, що людству невідомі.</a:t>
            </a:r>
            <a:endParaRPr lang="ru-RU" dirty="0">
              <a:latin typeface="Proba Pro" panose="020D0003030200000000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513883-9DB9-4BC7-A41C-53044D2F207F}"/>
              </a:ext>
            </a:extLst>
          </p:cNvPr>
          <p:cNvSpPr txBox="1"/>
          <p:nvPr/>
        </p:nvSpPr>
        <p:spPr>
          <a:xfrm>
            <a:off x="523875" y="4313977"/>
            <a:ext cx="447675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>
                <a:latin typeface="Proba Pro" panose="020D0003030200000000" pitchFamily="34" charset="0"/>
                <a:ea typeface="Roboto" panose="02000000000000000000" pitchFamily="2" charset="0"/>
                <a:cs typeface="Roboto" panose="02000000000000000000" pitchFamily="2" charset="0"/>
              </a:rPr>
              <a:t>Нестача інформації у цій проблемі ускладнює процес дослідження походження фосфіну, вивчення атмосфери Венери та можливе формування і існування живих організмів у екстремальних умовах.</a:t>
            </a:r>
            <a:endParaRPr lang="ru-RU" dirty="0">
              <a:latin typeface="Proba Pro" panose="020D0003030200000000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E889D122-E28F-4426-B58A-899426956E00}"/>
              </a:ext>
            </a:extLst>
          </p:cNvPr>
          <p:cNvSpPr txBox="1">
            <a:spLocks/>
          </p:cNvSpPr>
          <p:nvPr/>
        </p:nvSpPr>
        <p:spPr>
          <a:xfrm>
            <a:off x="6698457" y="2767872"/>
            <a:ext cx="4014787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1"/>
                </a:solidFill>
                <a:latin typeface="Proba Pro" panose="020D0003030200000000" pitchFamily="34" charset="0"/>
              </a:rPr>
              <a:t>Дякую за увагу!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2ED87E1-185C-44ED-91A9-283BE29EF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7" y="-38587"/>
            <a:ext cx="5239117" cy="694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5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25 L -2.5E-6 -7.31836E-17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5CEBC7A-B4EC-4FF3-8809-988FAD5FD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BC8B88-8F04-4D77-97D6-C4A44F38C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467" y="2766218"/>
            <a:ext cx="2153065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TT Norms Regular" panose="02000503030000020003" pitchFamily="2" charset="-52"/>
                <a:cs typeface="Circular Std Book" panose="020B0604020101020102" pitchFamily="34" charset="0"/>
              </a:rPr>
              <a:t>Фосфін</a:t>
            </a:r>
            <a:endParaRPr lang="ru-RU" b="1" dirty="0">
              <a:solidFill>
                <a:schemeClr val="bg1"/>
              </a:solidFill>
              <a:latin typeface="TT Norms Regular" panose="02000503030000020003" pitchFamily="2" charset="-52"/>
              <a:cs typeface="Circular Std Book" panose="020B0604020101020102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D6EF67-F6C3-4AE7-8FF0-0103AF89E9E6}"/>
              </a:ext>
            </a:extLst>
          </p:cNvPr>
          <p:cNvSpPr txBox="1"/>
          <p:nvPr/>
        </p:nvSpPr>
        <p:spPr>
          <a:xfrm>
            <a:off x="1342993" y="2924879"/>
            <a:ext cx="411765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Proba Pro" panose="020D0003030200000000" pitchFamily="34" charset="0"/>
              </a:rPr>
              <a:t>Це </a:t>
            </a:r>
            <a:r>
              <a:rPr lang="ru-RU" sz="2000" dirty="0">
                <a:solidFill>
                  <a:schemeClr val="bg1"/>
                </a:solidFill>
                <a:latin typeface="Proba Pro" panose="020D0003030200000000" pitchFamily="34" charset="0"/>
              </a:rPr>
              <a:t>неорганічна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Proba Pro" panose="020D0003030200000000" pitchFamily="34" charset="0"/>
              </a:rPr>
              <a:t> сполука складу </a:t>
            </a:r>
            <a:r>
              <a:rPr lang="en-GB" sz="2000" dirty="0">
                <a:solidFill>
                  <a:schemeClr val="bg1"/>
                </a:solidFill>
                <a:latin typeface="Proba Pro" panose="020D0003030200000000" pitchFamily="34" charset="0"/>
              </a:rPr>
              <a:t>PH</a:t>
            </a:r>
            <a:r>
              <a:rPr lang="en-GB" sz="2000" baseline="-25000" dirty="0">
                <a:solidFill>
                  <a:schemeClr val="bg1"/>
                </a:solidFill>
                <a:latin typeface="Proba Pro" panose="020D0003030200000000" pitchFamily="34" charset="0"/>
              </a:rPr>
              <a:t>3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Proba Pro" panose="020D0003030200000000" pitchFamily="34" charset="0"/>
              </a:rPr>
              <a:t>, 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Proba Pro" panose="020D0003030200000000" pitchFamily="34" charset="0"/>
              </a:rPr>
              <a:t>безбарвний газ із різким запахом гнилої риби. В</a:t>
            </a:r>
            <a:r>
              <a:rPr lang="uk-UA" sz="2000" b="0" i="0" dirty="0">
                <a:solidFill>
                  <a:schemeClr val="bg1"/>
                </a:solidFill>
                <a:effectLst/>
                <a:latin typeface="Proba Pro" panose="020D0003030200000000" pitchFamily="34" charset="0"/>
              </a:rPr>
              <a:t>ін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Proba Pro" panose="020D0003030200000000" pitchFamily="34" charset="0"/>
              </a:rPr>
              <a:t> є </a:t>
            </a:r>
            <a:r>
              <a:rPr lang="ru-RU" sz="2000" dirty="0">
                <a:solidFill>
                  <a:schemeClr val="bg1"/>
                </a:solidFill>
                <a:latin typeface="Proba Pro" panose="020D0003030200000000" pitchFamily="34" charset="0"/>
              </a:rPr>
              <a:t>токсичною речовиною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Proba Pro" panose="020D0003030200000000" pitchFamily="34" charset="0"/>
              </a:rPr>
              <a:t>, що використовується як </a:t>
            </a:r>
            <a:r>
              <a:rPr lang="ru-RU" sz="2000" dirty="0">
                <a:solidFill>
                  <a:schemeClr val="bg1"/>
                </a:solidFill>
                <a:latin typeface="Proba Pro" panose="020D0003030200000000" pitchFamily="34" charset="0"/>
              </a:rPr>
              <a:t>хімічна </a:t>
            </a:r>
            <a:r>
              <a:rPr lang="ru-RU" sz="2000" dirty="0" err="1">
                <a:solidFill>
                  <a:schemeClr val="bg1"/>
                </a:solidFill>
                <a:latin typeface="Proba Pro" panose="020D0003030200000000" pitchFamily="34" charset="0"/>
              </a:rPr>
              <a:t>збро</a:t>
            </a:r>
            <a:r>
              <a:rPr lang="uk-UA" sz="2000" dirty="0" smtClean="0">
                <a:solidFill>
                  <a:schemeClr val="bg1"/>
                </a:solidFill>
                <a:latin typeface="Proba Pro" panose="020D0003030200000000" pitchFamily="34" charset="0"/>
              </a:rPr>
              <a:t>я</a:t>
            </a:r>
            <a:r>
              <a:rPr lang="uk-UA" sz="2000" dirty="0">
                <a:solidFill>
                  <a:schemeClr val="bg1"/>
                </a:solidFill>
                <a:latin typeface="Proba Pro" panose="020D0003030200000000" pitchFamily="34" charset="0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Proba Pro" panose="020D0003030200000000" pitchFamily="34" charset="0"/>
              </a:rPr>
              <a:t>[1</a:t>
            </a:r>
            <a:r>
              <a:rPr lang="en-GB" sz="2000" dirty="0">
                <a:solidFill>
                  <a:schemeClr val="bg1"/>
                </a:solidFill>
                <a:latin typeface="Proba Pro" panose="020D0003030200000000" pitchFamily="34" charset="0"/>
              </a:rPr>
              <a:t>]</a:t>
            </a:r>
            <a:endParaRPr lang="en-GB" sz="2000" b="0" i="0" dirty="0">
              <a:solidFill>
                <a:schemeClr val="bg1"/>
              </a:solidFill>
              <a:effectLst/>
              <a:latin typeface="Proba Pro" panose="020D0003030200000000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99E9E4-EEAE-4B93-90F5-65EEF76ED6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532" y="2459234"/>
            <a:ext cx="3515753" cy="2870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36CC3B-DB8B-474E-8074-DCE1FBB44976}"/>
              </a:ext>
            </a:extLst>
          </p:cNvPr>
          <p:cNvSpPr txBox="1"/>
          <p:nvPr/>
        </p:nvSpPr>
        <p:spPr>
          <a:xfrm>
            <a:off x="6968749" y="5531028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Proba Pro" panose="020D0003030200000000" pitchFamily="34" charset="0"/>
                <a:cs typeface="Segoe UI" panose="020B0502040204020203" pitchFamily="34" charset="0"/>
              </a:rPr>
              <a:t>Кулестрижнева модель фосфіну</a:t>
            </a:r>
            <a:r>
              <a:rPr lang="en-GB" dirty="0">
                <a:solidFill>
                  <a:schemeClr val="bg1"/>
                </a:solidFill>
                <a:latin typeface="Proba Pro" panose="020D0003030200000000" pitchFamily="34" charset="0"/>
                <a:cs typeface="Segoe UI" panose="020B0502040204020203" pitchFamily="34" charset="0"/>
              </a:rPr>
              <a:t>[2]</a:t>
            </a:r>
            <a:endParaRPr lang="ru-RU" dirty="0">
              <a:solidFill>
                <a:schemeClr val="bg1"/>
              </a:solidFill>
              <a:latin typeface="Proba Pro" panose="020D0003030200000000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695BBB-EB1F-4C51-95BB-311C181FB76C}"/>
              </a:ext>
            </a:extLst>
          </p:cNvPr>
          <p:cNvSpPr txBox="1"/>
          <p:nvPr/>
        </p:nvSpPr>
        <p:spPr>
          <a:xfrm>
            <a:off x="1243807" y="285976"/>
            <a:ext cx="3775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200" b="0" i="0" dirty="0">
                <a:solidFill>
                  <a:schemeClr val="bg1">
                    <a:lumMod val="75000"/>
                  </a:schemeClr>
                </a:solidFill>
                <a:effectLst/>
                <a:latin typeface="Proba Pro" panose="020D0003030200000000" pitchFamily="34" charset="0"/>
                <a:cs typeface="Segoe UI" panose="020B0502040204020203" pitchFamily="34" charset="0"/>
              </a:rPr>
              <a:t>Фосфін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Proba Pro" panose="020D0003030200000000" pitchFamily="34" charset="0"/>
                <a:cs typeface="Segoe UI" panose="020B0502040204020203" pitchFamily="34" charset="0"/>
              </a:rPr>
              <a:t>[1]</a:t>
            </a:r>
            <a:endParaRPr lang="en-US" sz="1200" b="0" i="0" dirty="0">
              <a:solidFill>
                <a:schemeClr val="bg1">
                  <a:lumMod val="75000"/>
                </a:schemeClr>
              </a:solidFill>
              <a:effectLst/>
              <a:latin typeface="Proba Pro" panose="020D0003030200000000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3FC97C37-104B-403F-BF20-2819B0952CDE}"/>
              </a:ext>
            </a:extLst>
          </p:cNvPr>
          <p:cNvCxnSpPr>
            <a:cxnSpLocks/>
          </p:cNvCxnSpPr>
          <p:nvPr/>
        </p:nvCxnSpPr>
        <p:spPr>
          <a:xfrm>
            <a:off x="6096000" y="2361264"/>
            <a:ext cx="1" cy="306622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40ED3F9-674B-43A2-9A03-07E825E92F7A}"/>
              </a:ext>
            </a:extLst>
          </p:cNvPr>
          <p:cNvSpPr txBox="1"/>
          <p:nvPr/>
        </p:nvSpPr>
        <p:spPr>
          <a:xfrm>
            <a:off x="1243807" y="285976"/>
            <a:ext cx="61672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b="0" i="0" dirty="0">
                <a:solidFill>
                  <a:schemeClr val="bg1">
                    <a:lumMod val="75000"/>
                  </a:schemeClr>
                </a:solidFill>
                <a:effectLst/>
                <a:latin typeface="Kayak Sans" panose="02000500000000000000" pitchFamily="2" charset="0"/>
              </a:rPr>
              <a:t>Ball-and-stick model of the phosphine molecule, PH</a:t>
            </a:r>
            <a:r>
              <a:rPr lang="en-US" sz="1200" b="0" i="0" baseline="-25000" dirty="0">
                <a:solidFill>
                  <a:schemeClr val="bg1">
                    <a:lumMod val="75000"/>
                  </a:schemeClr>
                </a:solidFill>
                <a:effectLst/>
                <a:latin typeface="Kayak Sans" panose="02000500000000000000" pitchFamily="2" charset="0"/>
              </a:rPr>
              <a:t>3</a:t>
            </a:r>
            <a:r>
              <a:rPr lang="en-US" sz="1200" b="0" i="0" dirty="0">
                <a:solidFill>
                  <a:schemeClr val="bg1">
                    <a:lumMod val="75000"/>
                  </a:schemeClr>
                </a:solidFill>
                <a:effectLst/>
                <a:latin typeface="Kayak Sans" panose="02000500000000000000" pitchFamily="2" charset="0"/>
              </a:rPr>
              <a:t>.[2]</a:t>
            </a:r>
          </a:p>
        </p:txBody>
      </p:sp>
    </p:spTree>
    <p:extLst>
      <p:ext uri="{BB962C8B-B14F-4D97-AF65-F5344CB8AC3E}">
        <p14:creationId xmlns:p14="http://schemas.microsoft.com/office/powerpoint/2010/main" val="22908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286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6" grpId="0"/>
      <p:bldP spid="7" grpId="0"/>
      <p:bldP spid="7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6C0F2C-518C-42C3-AD55-62F63965D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94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57C2B7-31F0-4E5E-A2D3-D98B8B6D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456" y="2548104"/>
            <a:ext cx="4031087" cy="1143087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Proba Pro" panose="020D0003030200000000" pitchFamily="34" charset="0"/>
              </a:rPr>
              <a:t>Б</a:t>
            </a:r>
            <a:r>
              <a:rPr lang="ru-RU" b="1" dirty="0">
                <a:solidFill>
                  <a:schemeClr val="bg1"/>
                </a:solidFill>
                <a:latin typeface="Proba Pro" panose="020D0003030200000000" pitchFamily="34" charset="0"/>
              </a:rPr>
              <a:t>іосигнатура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E0CDDE7-4CA0-479E-B589-A1275C653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8454" y="2425574"/>
            <a:ext cx="2935514" cy="211704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uk-UA" dirty="0">
                <a:solidFill>
                  <a:schemeClr val="bg1"/>
                </a:solidFill>
                <a:latin typeface="Gilroy Bold" panose="00000800000000000000" pitchFamily="2" charset="-52"/>
              </a:rPr>
              <a:t>Це деяка </a:t>
            </a:r>
            <a:r>
              <a:rPr lang="uk-UA" dirty="0">
                <a:solidFill>
                  <a:schemeClr val="accent2"/>
                </a:solidFill>
                <a:latin typeface="Gilroy Bold" panose="00000800000000000000" pitchFamily="2" charset="-52"/>
              </a:rPr>
              <a:t>ознака або сполука</a:t>
            </a:r>
            <a:r>
              <a:rPr lang="uk-UA" dirty="0">
                <a:solidFill>
                  <a:schemeClr val="bg1"/>
                </a:solidFill>
                <a:latin typeface="Gilroy Bold" panose="00000800000000000000" pitchFamily="2" charset="-52"/>
              </a:rPr>
              <a:t>, що може свідчити про наявність життя на певному </a:t>
            </a:r>
            <a:r>
              <a:rPr lang="uk-UA" dirty="0" smtClean="0">
                <a:solidFill>
                  <a:schemeClr val="bg1"/>
                </a:solidFill>
                <a:latin typeface="Gilroy Bold" panose="00000800000000000000" pitchFamily="2" charset="-52"/>
              </a:rPr>
              <a:t>об’єкті</a:t>
            </a:r>
            <a:endParaRPr lang="ru-RU" dirty="0">
              <a:solidFill>
                <a:schemeClr val="bg1"/>
              </a:solidFill>
              <a:latin typeface="Gilroy Bold" panose="00000800000000000000" pitchFamily="2" charset="-52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4E7873-F106-4D39-B0B7-E2D22CB47EEA}"/>
              </a:ext>
            </a:extLst>
          </p:cNvPr>
          <p:cNvSpPr txBox="1">
            <a:spLocks/>
          </p:cNvSpPr>
          <p:nvPr/>
        </p:nvSpPr>
        <p:spPr>
          <a:xfrm>
            <a:off x="2409372" y="1002788"/>
            <a:ext cx="73732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1"/>
                </a:solidFill>
                <a:latin typeface="Proba Pro" panose="020D0003030200000000" pitchFamily="34" charset="0"/>
              </a:rPr>
              <a:t>Розповсюджен</a:t>
            </a:r>
            <a:r>
              <a:rPr lang="uk-UA" b="1" dirty="0">
                <a:solidFill>
                  <a:schemeClr val="bg1"/>
                </a:solidFill>
                <a:latin typeface="Proba Pro" panose="020D0003030200000000" pitchFamily="34" charset="0"/>
              </a:rPr>
              <a:t>і біосигнатури</a:t>
            </a:r>
            <a:endParaRPr lang="ru-RU" b="1" dirty="0">
              <a:solidFill>
                <a:schemeClr val="bg1"/>
              </a:solidFill>
              <a:latin typeface="Proba Pro" panose="020D0003030200000000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3D970A10-E37D-4295-B17B-B5EB90A94777}"/>
              </a:ext>
            </a:extLst>
          </p:cNvPr>
          <p:cNvSpPr txBox="1">
            <a:spLocks/>
          </p:cNvSpPr>
          <p:nvPr/>
        </p:nvSpPr>
        <p:spPr>
          <a:xfrm>
            <a:off x="1848759" y="2290872"/>
            <a:ext cx="2935514" cy="514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dirty="0">
                <a:solidFill>
                  <a:schemeClr val="bg1"/>
                </a:solidFill>
                <a:latin typeface="Gilroy Bold" panose="00000800000000000000" pitchFamily="2" charset="-52"/>
              </a:rPr>
              <a:t>Кисень</a:t>
            </a:r>
            <a:endParaRPr lang="ru-RU" dirty="0">
              <a:solidFill>
                <a:schemeClr val="bg1"/>
              </a:solidFill>
              <a:latin typeface="Gilroy Bold" panose="00000800000000000000" pitchFamily="2" charset="-52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DCF5F2BC-83F1-4821-A216-944BD1FB9183}"/>
              </a:ext>
            </a:extLst>
          </p:cNvPr>
          <p:cNvSpPr txBox="1">
            <a:spLocks/>
          </p:cNvSpPr>
          <p:nvPr/>
        </p:nvSpPr>
        <p:spPr>
          <a:xfrm>
            <a:off x="6783613" y="2625756"/>
            <a:ext cx="2935514" cy="171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dirty="0">
                <a:solidFill>
                  <a:schemeClr val="bg1"/>
                </a:solidFill>
                <a:latin typeface="Gilroy Bold" panose="00000800000000000000" pitchFamily="2" charset="-52"/>
              </a:rPr>
              <a:t>Комбінації метану та диоксиду вуглецю</a:t>
            </a:r>
            <a:endParaRPr lang="ru-RU" dirty="0">
              <a:solidFill>
                <a:schemeClr val="bg1"/>
              </a:solidFill>
              <a:latin typeface="Gilroy Bold" panose="000008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FC9EC5-CBC8-4DC8-BBB9-E4FF7A73BA99}"/>
              </a:ext>
            </a:extLst>
          </p:cNvPr>
          <p:cNvSpPr txBox="1"/>
          <p:nvPr/>
        </p:nvSpPr>
        <p:spPr>
          <a:xfrm>
            <a:off x="838200" y="428384"/>
            <a:ext cx="73535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Proba Pro" panose="020D0003030200000000" pitchFamily="34" charset="0"/>
                <a:cs typeface="Segoe UI" panose="020B0502040204020203" pitchFamily="34" charset="0"/>
              </a:rPr>
              <a:t>https://en.wikipedia.org/wiki/Biosignature#Examples</a:t>
            </a:r>
            <a:r>
              <a:rPr lang="uk-UA" sz="1200" dirty="0">
                <a:solidFill>
                  <a:schemeClr val="bg1">
                    <a:lumMod val="65000"/>
                  </a:schemeClr>
                </a:solidFill>
                <a:latin typeface="Proba Pro" panose="020D0003030200000000" pitchFamily="34" charset="0"/>
                <a:cs typeface="Segoe UI" panose="020B0502040204020203" pitchFamily="34" charset="0"/>
              </a:rPr>
              <a:t>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Proba Pro" panose="020D0003030200000000" pitchFamily="34" charset="0"/>
                <a:cs typeface="Segoe UI" panose="020B0502040204020203" pitchFamily="34" charset="0"/>
              </a:rPr>
              <a:t>[3]</a:t>
            </a:r>
            <a:endParaRPr lang="en-US" sz="1200" b="0" i="0" dirty="0">
              <a:solidFill>
                <a:schemeClr val="bg1">
                  <a:lumMod val="65000"/>
                </a:schemeClr>
              </a:solidFill>
              <a:effectLst/>
              <a:latin typeface="Proba Pro" panose="020D0003030200000000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C3526A0D-1E10-41D6-8AF2-D5F04EDEB3B5}"/>
              </a:ext>
            </a:extLst>
          </p:cNvPr>
          <p:cNvCxnSpPr>
            <a:cxnSpLocks/>
          </p:cNvCxnSpPr>
          <p:nvPr/>
        </p:nvCxnSpPr>
        <p:spPr>
          <a:xfrm>
            <a:off x="6096000" y="2120024"/>
            <a:ext cx="0" cy="26179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A414982-EE9D-47ED-946B-F19829E54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77" y="2981841"/>
            <a:ext cx="2483877" cy="185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6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 build="p"/>
      <p:bldP spid="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6F8B58A-151A-4B1E-9EA6-3386B0FBD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0316CD-4AAC-4C71-8FFC-793A579D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16" y="649451"/>
            <a:ext cx="4512368" cy="1325563"/>
          </a:xfrm>
        </p:spPr>
        <p:txBody>
          <a:bodyPr/>
          <a:lstStyle/>
          <a:p>
            <a:pPr algn="r"/>
            <a:r>
              <a:rPr lang="ru-RU" sz="3600" b="1" dirty="0">
                <a:solidFill>
                  <a:schemeClr val="bg1"/>
                </a:solidFill>
                <a:latin typeface="Proba Pro" panose="020D0003030200000000" pitchFamily="34" charset="0"/>
              </a:rPr>
              <a:t>Атмосфера</a:t>
            </a:r>
            <a:r>
              <a:rPr lang="ru-RU" b="1" dirty="0">
                <a:solidFill>
                  <a:schemeClr val="bg1"/>
                </a:solidFill>
                <a:latin typeface="Proba Pro" panose="020D0003030200000000" pitchFamily="34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Proba Pro" panose="020D0003030200000000" pitchFamily="34" charset="0"/>
              </a:rPr>
              <a:t>Венери</a:t>
            </a:r>
            <a:endParaRPr lang="ru-RU" b="1" dirty="0">
              <a:solidFill>
                <a:schemeClr val="bg1"/>
              </a:solidFill>
              <a:latin typeface="Proba Pro" panose="020D0003030200000000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E9B308E-6971-4084-83DE-FC228724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217" y="2168952"/>
            <a:ext cx="4621696" cy="3169547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dirty="0">
                <a:solidFill>
                  <a:schemeClr val="bg1"/>
                </a:solidFill>
                <a:latin typeface="Proba Pro" panose="020D0003030200000000" pitchFamily="34" charset="0"/>
              </a:rPr>
              <a:t>Газова оболонка, що оточу</a:t>
            </a:r>
            <a:r>
              <a:rPr lang="uk-UA" dirty="0">
                <a:solidFill>
                  <a:schemeClr val="bg1"/>
                </a:solidFill>
                <a:latin typeface="Proba Pro" panose="020D0003030200000000" pitchFamily="34" charset="0"/>
              </a:rPr>
              <a:t>є Венеру – набагато щільніша та гарячіша, ніж атмосфера на Землі.</a:t>
            </a:r>
            <a:r>
              <a:rPr lang="en-GB" dirty="0">
                <a:solidFill>
                  <a:schemeClr val="bg1"/>
                </a:solidFill>
                <a:latin typeface="Proba Pro" panose="020D0003030200000000" pitchFamily="34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Proba Pro" panose="020D0003030200000000" pitchFamily="34" charset="0"/>
              </a:rPr>
              <a:t>Складається переважно з вуглекислого газу та азоту; інші речовини наявні тільки в </a:t>
            </a:r>
            <a:r>
              <a:rPr lang="uk-UA" dirty="0" err="1">
                <a:solidFill>
                  <a:schemeClr val="bg1"/>
                </a:solidFill>
                <a:latin typeface="Proba Pro" panose="020D0003030200000000" pitchFamily="34" charset="0"/>
              </a:rPr>
              <a:t>слідових</a:t>
            </a:r>
            <a:r>
              <a:rPr lang="uk-UA" dirty="0">
                <a:solidFill>
                  <a:schemeClr val="bg1"/>
                </a:solidFill>
                <a:latin typeface="Proba Pro" panose="020D0003030200000000" pitchFamily="34" charset="0"/>
              </a:rPr>
              <a:t> </a:t>
            </a:r>
            <a:r>
              <a:rPr lang="uk-UA" dirty="0" smtClean="0">
                <a:solidFill>
                  <a:schemeClr val="bg1"/>
                </a:solidFill>
                <a:latin typeface="Proba Pro" panose="020D0003030200000000" pitchFamily="34" charset="0"/>
              </a:rPr>
              <a:t>кількостях</a:t>
            </a:r>
            <a:endParaRPr lang="ru-RU" dirty="0">
              <a:solidFill>
                <a:schemeClr val="bg1"/>
              </a:solidFill>
              <a:latin typeface="Proba Pro" panose="020D0003030200000000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E166F7E-B1CB-4782-A064-0F1EDCB0B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19" y="1747258"/>
            <a:ext cx="3107635" cy="3340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EE3B43-D251-4D25-8277-6D0AAD63E91A}"/>
              </a:ext>
            </a:extLst>
          </p:cNvPr>
          <p:cNvSpPr txBox="1"/>
          <p:nvPr/>
        </p:nvSpPr>
        <p:spPr>
          <a:xfrm>
            <a:off x="1018759" y="5388207"/>
            <a:ext cx="4621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>
                    <a:lumMod val="95000"/>
                  </a:schemeClr>
                </a:solidFill>
                <a:effectLst/>
                <a:latin typeface="Kayak Sans" panose="02000500000000000000" pitchFamily="2" charset="0"/>
              </a:rPr>
              <a:t>Ultraviolet image of Venus' clouds as seen by the Pioneer Venus Orbiter (February 26, 1979</a:t>
            </a:r>
            <a:r>
              <a:rPr lang="en-US" sz="1600" b="0" i="0" dirty="0" smtClean="0">
                <a:solidFill>
                  <a:schemeClr val="bg1">
                    <a:lumMod val="95000"/>
                  </a:schemeClr>
                </a:solidFill>
                <a:effectLst/>
                <a:latin typeface="Kayak Sans" panose="02000500000000000000" pitchFamily="2" charset="0"/>
              </a:rPr>
              <a:t>)</a:t>
            </a:r>
            <a:r>
              <a:rPr lang="en-US" sz="1600" b="0" i="0" dirty="0">
                <a:solidFill>
                  <a:schemeClr val="bg1">
                    <a:lumMod val="95000"/>
                  </a:schemeClr>
                </a:solidFill>
                <a:effectLst/>
                <a:latin typeface="Kayak Sans" panose="02000500000000000000" pitchFamily="2" charset="0"/>
              </a:rPr>
              <a:t> </a:t>
            </a:r>
            <a:endParaRPr lang="ru-RU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9720F13-6224-4B0D-B4F7-8C5C3696E30E}"/>
              </a:ext>
            </a:extLst>
          </p:cNvPr>
          <p:cNvSpPr txBox="1"/>
          <p:nvPr/>
        </p:nvSpPr>
        <p:spPr>
          <a:xfrm>
            <a:off x="911086" y="617123"/>
            <a:ext cx="48370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Proba Pro" panose="020D0003030200000000" pitchFamily="34" charset="0"/>
              </a:rPr>
              <a:t>Атмосфера Венери — Вікіпедія (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Proba Pro" panose="020D0003030200000000" pitchFamily="34" charset="0"/>
              </a:rPr>
              <a:t>wikipedia.org)</a:t>
            </a:r>
            <a:endParaRPr lang="en-US" sz="1200" b="0" i="0" dirty="0">
              <a:solidFill>
                <a:schemeClr val="bg1">
                  <a:lumMod val="75000"/>
                </a:schemeClr>
              </a:solidFill>
              <a:effectLst/>
              <a:latin typeface="Proba Pro" panose="020D0003030200000000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1C8A381-D145-411B-B5B6-7AFFC87412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54" y="1851533"/>
            <a:ext cx="7948149" cy="3340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8FC7B21-FDB3-41B7-B142-58625B2C62C8}"/>
              </a:ext>
            </a:extLst>
          </p:cNvPr>
          <p:cNvSpPr txBox="1"/>
          <p:nvPr/>
        </p:nvSpPr>
        <p:spPr>
          <a:xfrm>
            <a:off x="3785152" y="5192240"/>
            <a:ext cx="462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0" i="0" dirty="0">
                <a:solidFill>
                  <a:schemeClr val="bg1"/>
                </a:solidFill>
                <a:effectLst/>
                <a:latin typeface="Proba Pro" panose="020D0003030200000000" pitchFamily="34" charset="0"/>
              </a:rPr>
              <a:t>Склад </a:t>
            </a:r>
            <a:r>
              <a:rPr lang="ru-RU" sz="2000" b="0" i="0" dirty="0" err="1">
                <a:solidFill>
                  <a:schemeClr val="bg1"/>
                </a:solidFill>
                <a:effectLst/>
                <a:latin typeface="Proba Pro" panose="020D0003030200000000" pitchFamily="34" charset="0"/>
              </a:rPr>
              <a:t>атмосфери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Proba Pro" panose="020D0003030200000000" pitchFamily="34" charset="0"/>
              </a:rPr>
              <a:t> </a:t>
            </a:r>
            <a:r>
              <a:rPr lang="ru-RU" sz="2000" b="0" i="0" dirty="0" err="1" smtClean="0">
                <a:solidFill>
                  <a:schemeClr val="bg1"/>
                </a:solidFill>
                <a:effectLst/>
                <a:latin typeface="Proba Pro" panose="020D0003030200000000" pitchFamily="34" charset="0"/>
              </a:rPr>
              <a:t>Венери</a:t>
            </a:r>
            <a:r>
              <a:rPr lang="en-GB" sz="2000" dirty="0" smtClean="0">
                <a:solidFill>
                  <a:schemeClr val="bg1"/>
                </a:solidFill>
                <a:latin typeface="Proba Pro" panose="020D0003030200000000" pitchFamily="34" charset="0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Proba Pro" panose="020D0003030200000000" pitchFamily="34" charset="0"/>
              </a:rPr>
              <a:t>[4]</a:t>
            </a:r>
            <a:endParaRPr lang="ru-RU" sz="2000" dirty="0">
              <a:solidFill>
                <a:schemeClr val="bg1"/>
              </a:solidFill>
              <a:latin typeface="Proba Pro" panose="020D00030302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67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12" grpId="0"/>
      <p:bldP spid="12" grpId="1"/>
      <p:bldP spid="13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1FCF004-E8EF-42A3-B388-3327235FE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7FF74D-513D-4AF3-8535-74E74692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7029"/>
            <a:ext cx="5257800" cy="364766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Proba Pro" panose="020D0003030200000000" pitchFamily="34" charset="0"/>
              </a:rPr>
              <a:t>«Венера» — радянська космічна програма з доставки автоматичних міжпланетних станцій до </a:t>
            </a:r>
            <a:r>
              <a:rPr lang="ru-RU" sz="3200" dirty="0" smtClean="0">
                <a:solidFill>
                  <a:schemeClr val="bg1"/>
                </a:solidFill>
                <a:latin typeface="Proba Pro" panose="020D0003030200000000" pitchFamily="34" charset="0"/>
              </a:rPr>
              <a:t>Венера</a:t>
            </a:r>
            <a:endParaRPr lang="ru-RU" sz="3200" dirty="0">
              <a:solidFill>
                <a:schemeClr val="bg1"/>
              </a:solidFill>
              <a:latin typeface="Proba Pro" panose="020D0003030200000000" pitchFamily="34" charset="0"/>
            </a:endParaRPr>
          </a:p>
        </p:txBody>
      </p:sp>
      <p:pic>
        <p:nvPicPr>
          <p:cNvPr id="1026" name="Picture 2" descr="&#10;&#10;Автоматический космический аппарат «Венера-3»&#10;&#10;">
            <a:extLst>
              <a:ext uri="{FF2B5EF4-FFF2-40B4-BE49-F238E27FC236}">
                <a16:creationId xmlns:a16="http://schemas.microsoft.com/office/drawing/2014/main" xmlns="" id="{D2D1B936-F43F-4925-960B-01293F3728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45655"/>
            <a:ext cx="5257800" cy="296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579068-AA71-48C2-82D5-E453A1B70CAD}"/>
              </a:ext>
            </a:extLst>
          </p:cNvPr>
          <p:cNvSpPr txBox="1"/>
          <p:nvPr/>
        </p:nvSpPr>
        <p:spPr>
          <a:xfrm>
            <a:off x="6382752" y="5190023"/>
            <a:ext cx="500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Proba Pro" panose="020D0003030200000000" pitchFamily="34" charset="0"/>
              </a:rPr>
              <a:t>Автоматичний космічний апарат </a:t>
            </a:r>
            <a:r>
              <a:rPr lang="uk-UA" dirty="0" smtClean="0">
                <a:solidFill>
                  <a:schemeClr val="bg1"/>
                </a:solidFill>
                <a:latin typeface="Proba Pro" panose="020D0003030200000000" pitchFamily="34" charset="0"/>
              </a:rPr>
              <a:t>Венера -</a:t>
            </a:r>
            <a:r>
              <a:rPr lang="uk-UA" dirty="0">
                <a:solidFill>
                  <a:schemeClr val="bg1"/>
                </a:solidFill>
                <a:latin typeface="Proba Pro" panose="020D0003030200000000" pitchFamily="34" charset="0"/>
              </a:rPr>
              <a:t>3</a:t>
            </a:r>
            <a:r>
              <a:rPr lang="en-GB" dirty="0">
                <a:solidFill>
                  <a:schemeClr val="bg1"/>
                </a:solidFill>
                <a:latin typeface="Proba Pro" panose="020D0003030200000000" pitchFamily="34" charset="0"/>
              </a:rPr>
              <a:t> [</a:t>
            </a:r>
            <a:r>
              <a:rPr lang="uk-UA" dirty="0">
                <a:solidFill>
                  <a:schemeClr val="bg1"/>
                </a:solidFill>
                <a:latin typeface="Proba Pro" panose="020D0003030200000000" pitchFamily="34" charset="0"/>
              </a:rPr>
              <a:t>5</a:t>
            </a:r>
            <a:r>
              <a:rPr lang="en-GB" dirty="0">
                <a:solidFill>
                  <a:schemeClr val="bg1"/>
                </a:solidFill>
                <a:latin typeface="Proba Pro" panose="020D0003030200000000" pitchFamily="34" charset="0"/>
              </a:rPr>
              <a:t>]</a:t>
            </a:r>
            <a:endParaRPr lang="ru-RU" dirty="0">
              <a:solidFill>
                <a:schemeClr val="bg1"/>
              </a:solidFill>
              <a:latin typeface="Proba Pro" panose="020D00030302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A66D90-6373-438E-B6D2-4440EC111FFF}"/>
              </a:ext>
            </a:extLst>
          </p:cNvPr>
          <p:cNvSpPr txBox="1"/>
          <p:nvPr/>
        </p:nvSpPr>
        <p:spPr>
          <a:xfrm>
            <a:off x="838200" y="428384"/>
            <a:ext cx="73535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Proba Pro" panose="020D0003030200000000" pitchFamily="34" charset="0"/>
                <a:cs typeface="Segoe UI" panose="020B0502040204020203" pitchFamily="34" charset="0"/>
              </a:rPr>
              <a:t>Запуск первой автоматической межпланетной станции в сторону Венеры в 1961 г. - ИВАК (ivak.spb.ru)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Proba Pro" panose="020D0003030200000000" pitchFamily="34" charset="0"/>
                <a:cs typeface="Segoe UI" panose="020B0502040204020203" pitchFamily="34" charset="0"/>
              </a:rPr>
              <a:t>[</a:t>
            </a:r>
            <a:r>
              <a:rPr lang="uk-UA" sz="1200" dirty="0">
                <a:solidFill>
                  <a:schemeClr val="bg1">
                    <a:lumMod val="65000"/>
                  </a:schemeClr>
                </a:solidFill>
                <a:latin typeface="Proba Pro" panose="020D0003030200000000" pitchFamily="34" charset="0"/>
                <a:cs typeface="Segoe UI" panose="020B0502040204020203" pitchFamily="34" charset="0"/>
              </a:rPr>
              <a:t>5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Proba Pro" panose="020D0003030200000000" pitchFamily="34" charset="0"/>
                <a:cs typeface="Segoe UI" panose="020B0502040204020203" pitchFamily="34" charset="0"/>
              </a:rPr>
              <a:t>]</a:t>
            </a:r>
            <a:endParaRPr lang="en-US" sz="1200" b="0" i="0" dirty="0">
              <a:solidFill>
                <a:schemeClr val="bg1">
                  <a:lumMod val="65000"/>
                </a:schemeClr>
              </a:solidFill>
              <a:effectLst/>
              <a:latin typeface="Proba Pro" panose="020D0003030200000000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32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70548F-0599-4716-B8EC-690C72582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598" y="365125"/>
            <a:ext cx="5410201" cy="1325563"/>
          </a:xfrm>
        </p:spPr>
        <p:txBody>
          <a:bodyPr/>
          <a:lstStyle/>
          <a:p>
            <a:r>
              <a:rPr lang="en-GB" dirty="0"/>
              <a:t>z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C1E3B76-1B96-4B45-9B4B-CCBB12180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-257175"/>
            <a:ext cx="12192000" cy="73723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5A9D07E-9FF4-4F69-B287-5E1112FF9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96" y="745434"/>
            <a:ext cx="4044608" cy="5367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DC07458-57F5-4650-914A-599788040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6732" y="1947655"/>
            <a:ext cx="5258534" cy="296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72521D3-3670-4ABD-A723-A5667A196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066" y="1095827"/>
            <a:ext cx="6541865" cy="466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E6C01A4-B789-4E3F-91D6-EEE367591432}"/>
              </a:ext>
            </a:extLst>
          </p:cNvPr>
          <p:cNvSpPr txBox="1"/>
          <p:nvPr/>
        </p:nvSpPr>
        <p:spPr>
          <a:xfrm>
            <a:off x="548229" y="6498693"/>
            <a:ext cx="6418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Kayak Sans" panose="02000500000000000000" pitchFamily="2" charset="0"/>
              </a:rPr>
              <a:t>Phosphine gas in the cloud decks of Venus | Nature Astronomy[6]</a:t>
            </a:r>
            <a:endParaRPr lang="en-US" sz="1050" b="0" i="0" dirty="0">
              <a:solidFill>
                <a:schemeClr val="bg1">
                  <a:lumMod val="75000"/>
                </a:schemeClr>
              </a:solidFill>
              <a:effectLst/>
              <a:latin typeface="Kayak Sans" panose="020005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7B98292-CDEF-4520-B855-5623EB449D3B}"/>
              </a:ext>
            </a:extLst>
          </p:cNvPr>
          <p:cNvSpPr txBox="1"/>
          <p:nvPr/>
        </p:nvSpPr>
        <p:spPr>
          <a:xfrm>
            <a:off x="548229" y="6498693"/>
            <a:ext cx="7841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Proba Pro" panose="020D0003030200000000" pitchFamily="34" charset="0"/>
              </a:rPr>
              <a:t>Необъяснимый феномен: ученые нашли возможные признаки жизни на Венере (forbes.ru)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Proba Pro" panose="020D0003030200000000" pitchFamily="34" charset="0"/>
              </a:rPr>
              <a:t>[7]</a:t>
            </a:r>
            <a:endParaRPr lang="en-US" sz="1050" b="0" i="0" dirty="0">
              <a:solidFill>
                <a:schemeClr val="bg1">
                  <a:lumMod val="75000"/>
                </a:schemeClr>
              </a:solidFill>
              <a:effectLst/>
              <a:latin typeface="Proba Pro" panose="020D0003030200000000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21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E08C7E-C58D-42DA-97C9-CDACFC0EC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F6FAB3-C83C-4892-B275-67F6C417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922" y="1108778"/>
            <a:ext cx="2485571" cy="1325563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bg1"/>
                </a:solidFill>
                <a:latin typeface="Gilroy Bold" panose="00000800000000000000" pitchFamily="2" charset="-52"/>
              </a:rPr>
              <a:t>причини</a:t>
            </a:r>
            <a:endParaRPr lang="ru-RU" dirty="0">
              <a:solidFill>
                <a:schemeClr val="bg1"/>
              </a:solidFill>
              <a:latin typeface="Gilroy Bold" panose="000008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65709A-5617-4294-ADCB-53A405A41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679678"/>
            <a:ext cx="2485571" cy="48214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i="1" dirty="0">
                <a:solidFill>
                  <a:schemeClr val="bg1"/>
                </a:solidFill>
                <a:latin typeface="Proba Pro" panose="020D0003030200000000" pitchFamily="34" charset="0"/>
              </a:rPr>
              <a:t>Фотохімічний</a:t>
            </a:r>
            <a:endParaRPr lang="ru-RU" i="1" dirty="0">
              <a:solidFill>
                <a:schemeClr val="bg1"/>
              </a:solidFill>
              <a:latin typeface="Proba Pro" panose="020D0003030200000000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Объект 2">
                <a:extLst>
                  <a:ext uri="{FF2B5EF4-FFF2-40B4-BE49-F238E27FC236}">
                    <a16:creationId xmlns:a16="http://schemas.microsoft.com/office/drawing/2014/main" xmlns="" id="{F4664C62-8B98-499E-ABD6-729C63759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600" y="3372678"/>
                <a:ext cx="10515600" cy="22424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uk-UA" dirty="0">
                    <a:solidFill>
                      <a:schemeClr val="bg1"/>
                    </a:solidFill>
                    <a:latin typeface="Gilroy" panose="00000500000000000000" pitchFamily="2" charset="-52"/>
                  </a:rPr>
                  <a:t>Автори статті змоделювали мережу реакцій, де використовували кінетику реакції гомологічних нітрогеновмісних сполук(наприклад: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Gilroy" panose="00000500000000000000" pitchFamily="2" charset="-52"/>
                  </a:rPr>
                  <a:t>). </a:t>
                </a:r>
                <a:r>
                  <a:rPr lang="ru-RU" dirty="0">
                    <a:solidFill>
                      <a:schemeClr val="bg1"/>
                    </a:solidFill>
                    <a:latin typeface="Gilroy" panose="00000500000000000000" pitchFamily="2" charset="-52"/>
                  </a:rPr>
                  <a:t>Їх достовірність підкріплялася аналогічними реакціями із іншими нітрогено- та фосфоровмісних сполуках. Максимальна швидкість продукування фосфіну була порівнянна із швидкістью деструкції </a:t>
                </a:r>
                <a:r>
                  <a:rPr lang="ru-RU" dirty="0" err="1">
                    <a:solidFill>
                      <a:schemeClr val="bg1"/>
                    </a:solidFill>
                    <a:latin typeface="Gilroy" panose="00000500000000000000" pitchFamily="2" charset="-52"/>
                  </a:rPr>
                  <a:t>цієї</a:t>
                </a:r>
                <a:r>
                  <a:rPr lang="ru-RU" dirty="0">
                    <a:solidFill>
                      <a:schemeClr val="bg1"/>
                    </a:solidFill>
                    <a:latin typeface="Gilroy" panose="00000500000000000000" pitchFamily="2" charset="-52"/>
                  </a:rPr>
                  <a:t> </a:t>
                </a:r>
                <a:r>
                  <a:rPr lang="ru-RU" dirty="0" err="1" smtClean="0">
                    <a:solidFill>
                      <a:schemeClr val="bg1"/>
                    </a:solidFill>
                    <a:latin typeface="Gilroy" panose="00000500000000000000" pitchFamily="2" charset="-52"/>
                  </a:rPr>
                  <a:t>сполуки</a:t>
                </a:r>
                <a:endParaRPr lang="ru-RU" dirty="0">
                  <a:solidFill>
                    <a:schemeClr val="bg1"/>
                  </a:solidFill>
                  <a:latin typeface="Gilroy" panose="00000500000000000000" pitchFamily="2" charset="-52"/>
                </a:endParaRPr>
              </a:p>
            </p:txBody>
          </p:sp>
        </mc:Choice>
        <mc:Fallback>
          <p:sp>
            <p:nvSpPr>
              <p:cNvPr id="4" name="Объект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4664C62-8B98-499E-ABD6-729C63759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372678"/>
                <a:ext cx="10515600" cy="2242459"/>
              </a:xfrm>
              <a:prstGeom prst="rect">
                <a:avLst/>
              </a:prstGeom>
              <a:blipFill rotWithShape="1">
                <a:blip r:embed="rId4"/>
                <a:stretch>
                  <a:fillRect l="-1217" t="-4348" r="-2029" b="-48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3BCB65D-FD18-4D38-9D5D-E96CB6653AD7}"/>
              </a:ext>
            </a:extLst>
          </p:cNvPr>
          <p:cNvSpPr txBox="1">
            <a:spLocks/>
          </p:cNvSpPr>
          <p:nvPr/>
        </p:nvSpPr>
        <p:spPr>
          <a:xfrm>
            <a:off x="990600" y="13519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Gilroy Bold" panose="00000800000000000000" pitchFamily="2" charset="-52"/>
              </a:rPr>
              <a:t>Можлив</a:t>
            </a:r>
            <a:r>
              <a:rPr lang="uk-UA" dirty="0">
                <a:solidFill>
                  <a:schemeClr val="bg1"/>
                </a:solidFill>
                <a:latin typeface="Gilroy Bold" panose="00000800000000000000" pitchFamily="2" charset="-52"/>
              </a:rPr>
              <a:t>і причини виникнення несподівано великої кількості фосфіну у атомсфері Венери</a:t>
            </a:r>
            <a:endParaRPr lang="ru-RU" dirty="0">
              <a:solidFill>
                <a:schemeClr val="bg1"/>
              </a:solidFill>
              <a:latin typeface="Gilroy Bold" panose="00000800000000000000" pitchFamily="2" charset="-52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7ABF191F-BF56-4975-B2B5-2AA0528FF4FE}"/>
              </a:ext>
            </a:extLst>
          </p:cNvPr>
          <p:cNvSpPr txBox="1">
            <a:spLocks/>
          </p:cNvSpPr>
          <p:nvPr/>
        </p:nvSpPr>
        <p:spPr>
          <a:xfrm>
            <a:off x="990600" y="2245475"/>
            <a:ext cx="4712788" cy="903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4200" b="1" i="1" dirty="0">
                <a:solidFill>
                  <a:schemeClr val="bg1"/>
                </a:solidFill>
                <a:latin typeface="Proba Pro" panose="020D0003030200000000" pitchFamily="34" charset="0"/>
              </a:rPr>
              <a:t>Фотохімічний</a:t>
            </a:r>
            <a:endParaRPr lang="ru-RU" sz="4200" b="1" i="1" dirty="0">
              <a:solidFill>
                <a:schemeClr val="bg1"/>
              </a:solidFill>
              <a:latin typeface="Proba Pro" panose="020D00030302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71D42D9-9F2F-46A2-9121-AAA88C3BA88C}"/>
              </a:ext>
            </a:extLst>
          </p:cNvPr>
          <p:cNvSpPr txBox="1"/>
          <p:nvPr/>
        </p:nvSpPr>
        <p:spPr>
          <a:xfrm>
            <a:off x="5087572" y="6156380"/>
            <a:ext cx="6418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r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Kayak Sans" panose="02000500000000000000" pitchFamily="2" charset="0"/>
              </a:rPr>
              <a:t>Phosphine gas in the cloud decks of Venus | Nature Astronomy [6]</a:t>
            </a:r>
            <a:endParaRPr lang="en-US" sz="1050" b="0" i="0" dirty="0">
              <a:solidFill>
                <a:schemeClr val="bg1">
                  <a:lumMod val="75000"/>
                </a:schemeClr>
              </a:solidFill>
              <a:effectLst/>
              <a:latin typeface="Kayak Sans" panose="020005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15807 -0.061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4" y="-307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401 -0.034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175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3" grpId="2" build="p"/>
      <p:bldP spid="3" grpId="3" build="p"/>
      <p:bldP spid="4" grpId="0"/>
      <p:bldP spid="7" grpId="0"/>
      <p:bldP spid="7" grpId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E948565-54EE-4E89-8054-2969FA17C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378DA4FB-FB30-4B52-8C32-230C2355B25F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24855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dirty="0">
                <a:solidFill>
                  <a:schemeClr val="bg1"/>
                </a:solidFill>
                <a:latin typeface="Gilroy Bold" panose="00000800000000000000" pitchFamily="2" charset="-52"/>
              </a:rPr>
              <a:t>причини</a:t>
            </a:r>
            <a:endParaRPr lang="ru-RU" dirty="0">
              <a:solidFill>
                <a:schemeClr val="bg1"/>
              </a:solidFill>
              <a:latin typeface="Gilroy Bold" panose="00000800000000000000" pitchFamily="2" charset="-52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196298C3-BD82-46D4-B226-64939C1C9624}"/>
              </a:ext>
            </a:extLst>
          </p:cNvPr>
          <p:cNvSpPr txBox="1">
            <a:spLocks/>
          </p:cNvSpPr>
          <p:nvPr/>
        </p:nvSpPr>
        <p:spPr>
          <a:xfrm>
            <a:off x="990600" y="3372678"/>
            <a:ext cx="10515600" cy="270013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  <a:latin typeface="Gilroy" panose="00000500000000000000" pitchFamily="2" charset="-52"/>
              </a:rPr>
              <a:t>Автори статт</a:t>
            </a:r>
            <a:r>
              <a:rPr lang="uk-UA" dirty="0">
                <a:solidFill>
                  <a:schemeClr val="bg1"/>
                </a:solidFill>
                <a:latin typeface="Gilroy" panose="00000500000000000000" pitchFamily="2" charset="-52"/>
              </a:rPr>
              <a:t>і з</a:t>
            </a:r>
            <a:r>
              <a:rPr lang="ru-RU" dirty="0">
                <a:solidFill>
                  <a:schemeClr val="bg1"/>
                </a:solidFill>
                <a:latin typeface="Gilroy" panose="00000500000000000000" pitchFamily="2" charset="-52"/>
              </a:rPr>
              <a:t>модел</a:t>
            </a:r>
            <a:r>
              <a:rPr lang="uk-UA" dirty="0">
                <a:solidFill>
                  <a:schemeClr val="bg1"/>
                </a:solidFill>
                <a:latin typeface="Gilroy" panose="00000500000000000000" pitchFamily="2" charset="-52"/>
              </a:rPr>
              <a:t>ювали системи із спеціально </a:t>
            </a:r>
            <a:r>
              <a:rPr lang="ru-RU" dirty="0">
                <a:solidFill>
                  <a:schemeClr val="bg1"/>
                </a:solidFill>
                <a:latin typeface="Gilroy" panose="00000500000000000000" pitchFamily="2" charset="-52"/>
              </a:rPr>
              <a:t>налаштованими</a:t>
            </a:r>
            <a:r>
              <a:rPr lang="uk-UA" dirty="0">
                <a:solidFill>
                  <a:schemeClr val="bg1"/>
                </a:solidFill>
                <a:latin typeface="Gilroy" panose="00000500000000000000" pitchFamily="2" charset="-52"/>
              </a:rPr>
              <a:t> термодинамічними процесами. Для поверхні і атмосфери, вони створили сполуки, що взаємодіють із фосфіном; реакції з ним та їх концентрації. Кількість фосфорних сполук, що утворювалися, були розраховані за допомгую рівнянь термодинаміки та припущення: що всі рідини та гази знаходться у рівновазі в хмарах Венери. </a:t>
            </a:r>
            <a:r>
              <a:rPr lang="en-US" dirty="0">
                <a:solidFill>
                  <a:schemeClr val="bg1"/>
                </a:solidFill>
                <a:latin typeface="Gilroy" panose="00000500000000000000" pitchFamily="2" charset="-52"/>
              </a:rPr>
              <a:t>Тобто цей спосіб описує утворення фосфіну при термодинамічних та хімічних реакціях.</a:t>
            </a:r>
            <a:endParaRPr lang="ru-RU" dirty="0">
              <a:solidFill>
                <a:schemeClr val="bg1"/>
              </a:solidFill>
              <a:latin typeface="Gilroy" panose="00000500000000000000" pitchFamily="2" charset="-52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2C24585A-D5DA-42E6-BCF2-3351631AC233}"/>
              </a:ext>
            </a:extLst>
          </p:cNvPr>
          <p:cNvSpPr txBox="1">
            <a:spLocks/>
          </p:cNvSpPr>
          <p:nvPr/>
        </p:nvSpPr>
        <p:spPr>
          <a:xfrm>
            <a:off x="990600" y="2245475"/>
            <a:ext cx="4712788" cy="903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4200" b="1" i="1" dirty="0">
                <a:solidFill>
                  <a:schemeClr val="bg1"/>
                </a:solidFill>
                <a:latin typeface="Proba Pro" panose="020D0003030200000000" pitchFamily="34" charset="0"/>
              </a:rPr>
              <a:t>Фотохімічний</a:t>
            </a:r>
            <a:endParaRPr lang="ru-RU" sz="4200" b="1" i="1" dirty="0">
              <a:solidFill>
                <a:schemeClr val="bg1"/>
              </a:solidFill>
              <a:latin typeface="Proba Pro" panose="020D0003030200000000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277BC6BF-E39D-45E2-980D-363D5F68E40A}"/>
              </a:ext>
            </a:extLst>
          </p:cNvPr>
          <p:cNvSpPr txBox="1">
            <a:spLocks/>
          </p:cNvSpPr>
          <p:nvPr/>
        </p:nvSpPr>
        <p:spPr>
          <a:xfrm>
            <a:off x="990600" y="2229948"/>
            <a:ext cx="4712788" cy="903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200" b="1" i="1" dirty="0">
                <a:solidFill>
                  <a:schemeClr val="bg1"/>
                </a:solidFill>
                <a:latin typeface="Proba Pro" panose="020D0003030200000000" pitchFamily="34" charset="0"/>
              </a:rPr>
              <a:t>Не </a:t>
            </a:r>
            <a:r>
              <a:rPr lang="uk-UA" sz="4200" b="1" i="1" dirty="0">
                <a:solidFill>
                  <a:schemeClr val="bg1"/>
                </a:solidFill>
                <a:latin typeface="Proba Pro" panose="020D0003030200000000" pitchFamily="34" charset="0"/>
              </a:rPr>
              <a:t>Фотохімічний</a:t>
            </a:r>
            <a:endParaRPr lang="ru-RU" sz="4200" b="1" i="1" dirty="0">
              <a:solidFill>
                <a:schemeClr val="bg1"/>
              </a:solidFill>
              <a:latin typeface="Proba Pro" panose="020D00030302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503CF6A-0F56-475A-B587-BE30A8BB70C8}"/>
              </a:ext>
            </a:extLst>
          </p:cNvPr>
          <p:cNvSpPr txBox="1"/>
          <p:nvPr/>
        </p:nvSpPr>
        <p:spPr>
          <a:xfrm>
            <a:off x="5087572" y="6156380"/>
            <a:ext cx="6418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r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Kayak Sans" panose="02000500000000000000" pitchFamily="2" charset="0"/>
              </a:rPr>
              <a:t>Phosphine gas in the cloud decks of Venus | Nature Astronomy [6]</a:t>
            </a:r>
            <a:endParaRPr lang="en-US" sz="1050" b="0" i="0" dirty="0">
              <a:solidFill>
                <a:schemeClr val="bg1">
                  <a:lumMod val="75000"/>
                </a:schemeClr>
              </a:solidFill>
              <a:effectLst/>
              <a:latin typeface="Kayak Sans" panose="02000500000000000000" pitchFamily="2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Объект 2">
                <a:extLst>
                  <a:ext uri="{FF2B5EF4-FFF2-40B4-BE49-F238E27FC236}">
                    <a16:creationId xmlns:a16="http://schemas.microsoft.com/office/drawing/2014/main" xmlns="" id="{5F94398D-098D-42E2-88E3-C3A47484DD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600" y="3376400"/>
                <a:ext cx="10515600" cy="27837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uk-UA" dirty="0">
                    <a:solidFill>
                      <a:schemeClr val="bg1"/>
                    </a:solidFill>
                    <a:latin typeface="Gilroy" panose="00000500000000000000" pitchFamily="2" charset="-52"/>
                  </a:rPr>
                  <a:t>Автори статті змоделювали мережу реакцій, де використовували кінетику реакції гомологічних нітрогеновмісних сполук(наприклад: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Gilroy" panose="00000500000000000000" pitchFamily="2" charset="-52"/>
                  </a:rPr>
                  <a:t>). </a:t>
                </a:r>
                <a:r>
                  <a:rPr lang="ru-RU" dirty="0">
                    <a:solidFill>
                      <a:schemeClr val="bg1"/>
                    </a:solidFill>
                    <a:latin typeface="Gilroy" panose="00000500000000000000" pitchFamily="2" charset="-52"/>
                  </a:rPr>
                  <a:t>Їх достовірність підкріплялася аналогічними реакціями із іншими нітрогено- та фосфоровмісних сполуках. Максимальна швидкість продукування фосфіну була порівнянна із швидкістью деструкції </a:t>
                </a:r>
                <a:r>
                  <a:rPr lang="ru-RU" dirty="0" err="1">
                    <a:solidFill>
                      <a:schemeClr val="bg1"/>
                    </a:solidFill>
                    <a:latin typeface="Gilroy" panose="00000500000000000000" pitchFamily="2" charset="-52"/>
                  </a:rPr>
                  <a:t>цієї</a:t>
                </a:r>
                <a:r>
                  <a:rPr lang="ru-RU" dirty="0">
                    <a:solidFill>
                      <a:schemeClr val="bg1"/>
                    </a:solidFill>
                    <a:latin typeface="Gilroy" panose="00000500000000000000" pitchFamily="2" charset="-52"/>
                  </a:rPr>
                  <a:t> </a:t>
                </a:r>
                <a:r>
                  <a:rPr lang="ru-RU" dirty="0" err="1" smtClean="0">
                    <a:solidFill>
                      <a:schemeClr val="bg1"/>
                    </a:solidFill>
                    <a:latin typeface="Gilroy" panose="00000500000000000000" pitchFamily="2" charset="-52"/>
                  </a:rPr>
                  <a:t>сполуки</a:t>
                </a:r>
                <a:endParaRPr lang="ru-RU" dirty="0">
                  <a:solidFill>
                    <a:schemeClr val="bg1"/>
                  </a:solidFill>
                  <a:latin typeface="Gilroy" panose="00000500000000000000" pitchFamily="2" charset="-52"/>
                </a:endParaRPr>
              </a:p>
            </p:txBody>
          </p:sp>
        </mc:Choice>
        <mc:Fallback>
          <p:sp>
            <p:nvSpPr>
              <p:cNvPr id="13" name="Объект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F94398D-098D-42E2-88E3-C3A47484D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376400"/>
                <a:ext cx="10515600" cy="2783703"/>
              </a:xfrm>
              <a:prstGeom prst="rect">
                <a:avLst/>
              </a:prstGeom>
              <a:blipFill rotWithShape="1">
                <a:blip r:embed="rId4"/>
                <a:stretch>
                  <a:fillRect l="-1217" t="-3501" r="-2029" b="-199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722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2.96296E-6 L 0.00104 -0.1627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EF5D98-7DDD-4672-9ADB-4F7FD0488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FC2508F-E3A1-4985-9F65-BF617B07C82B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24855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dirty="0">
                <a:solidFill>
                  <a:schemeClr val="bg1"/>
                </a:solidFill>
                <a:latin typeface="Gilroy Bold" panose="00000800000000000000" pitchFamily="2" charset="-52"/>
              </a:rPr>
              <a:t>причини</a:t>
            </a:r>
            <a:endParaRPr lang="ru-RU" dirty="0">
              <a:solidFill>
                <a:schemeClr val="bg1"/>
              </a:solidFill>
              <a:latin typeface="Gilroy Bold" panose="00000800000000000000" pitchFamily="2" charset="-52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2CF6B4D7-6BF3-491B-9EF3-38ACC07819DE}"/>
              </a:ext>
            </a:extLst>
          </p:cNvPr>
          <p:cNvSpPr txBox="1">
            <a:spLocks/>
          </p:cNvSpPr>
          <p:nvPr/>
        </p:nvSpPr>
        <p:spPr>
          <a:xfrm>
            <a:off x="990600" y="2229948"/>
            <a:ext cx="4712788" cy="903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200" b="1" i="1" dirty="0">
                <a:solidFill>
                  <a:schemeClr val="bg1"/>
                </a:solidFill>
                <a:latin typeface="Proba Pro" panose="020D0003030200000000" pitchFamily="34" charset="0"/>
              </a:rPr>
              <a:t>Не </a:t>
            </a:r>
            <a:r>
              <a:rPr lang="uk-UA" sz="4200" b="1" i="1" dirty="0">
                <a:solidFill>
                  <a:schemeClr val="bg1"/>
                </a:solidFill>
                <a:latin typeface="Proba Pro" panose="020D0003030200000000" pitchFamily="34" charset="0"/>
              </a:rPr>
              <a:t>Фотохімічний</a:t>
            </a:r>
            <a:endParaRPr lang="ru-RU" sz="4200" b="1" i="1" dirty="0">
              <a:solidFill>
                <a:schemeClr val="bg1"/>
              </a:solidFill>
              <a:latin typeface="Proba Pro" panose="020D00030302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B64FD4-1752-4799-9722-4A6F62B4A114}"/>
              </a:ext>
            </a:extLst>
          </p:cNvPr>
          <p:cNvSpPr txBox="1"/>
          <p:nvPr/>
        </p:nvSpPr>
        <p:spPr>
          <a:xfrm>
            <a:off x="5087572" y="6156380"/>
            <a:ext cx="6418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r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Kayak Sans" panose="02000500000000000000" pitchFamily="2" charset="0"/>
              </a:rPr>
              <a:t>Phosphine gas in the cloud decks of Venus | Nature Astronomy 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Kayak Sans" panose="02000500000000000000" pitchFamily="2" charset="0"/>
              </a:rPr>
              <a:t>[6]</a:t>
            </a:r>
            <a:endParaRPr lang="en-US" sz="1050" b="0" i="0" dirty="0">
              <a:solidFill>
                <a:schemeClr val="bg1">
                  <a:lumMod val="75000"/>
                </a:schemeClr>
              </a:solidFill>
              <a:effectLst/>
              <a:latin typeface="Kayak Sans" panose="020005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EA2BDC6B-BF03-4B3C-8833-AF4C51B66AFC}"/>
              </a:ext>
            </a:extLst>
          </p:cNvPr>
          <p:cNvSpPr txBox="1">
            <a:spLocks/>
          </p:cNvSpPr>
          <p:nvPr/>
        </p:nvSpPr>
        <p:spPr>
          <a:xfrm>
            <a:off x="990599" y="2229947"/>
            <a:ext cx="6468291" cy="903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4200" b="1" i="1" dirty="0">
                <a:solidFill>
                  <a:schemeClr val="bg1"/>
                </a:solidFill>
                <a:latin typeface="Proba Pro" panose="020D0003030200000000" pitchFamily="34" charset="0"/>
              </a:rPr>
              <a:t>Біогенне походження</a:t>
            </a:r>
            <a:endParaRPr lang="ru-RU" sz="4200" b="1" i="1" dirty="0">
              <a:solidFill>
                <a:schemeClr val="bg1"/>
              </a:solidFill>
              <a:latin typeface="Proba Pro" panose="020D0003030200000000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00BCA502-8983-4453-9E37-72B33AF822FC}"/>
              </a:ext>
            </a:extLst>
          </p:cNvPr>
          <p:cNvSpPr txBox="1">
            <a:spLocks/>
          </p:cNvSpPr>
          <p:nvPr/>
        </p:nvSpPr>
        <p:spPr>
          <a:xfrm>
            <a:off x="990600" y="3372678"/>
            <a:ext cx="10515600" cy="2242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dirty="0">
                <a:solidFill>
                  <a:schemeClr val="bg1"/>
                </a:solidFill>
                <a:latin typeface="Gilroy" panose="00000500000000000000" pitchFamily="2" charset="-52"/>
              </a:rPr>
              <a:t>Припущення про можливе продуцювання фосфіну живими організмами, один автор також має статтю про можливу приналежність фосфіну до класу біосигнатур.</a:t>
            </a:r>
            <a:endParaRPr lang="ru-RU" dirty="0">
              <a:solidFill>
                <a:schemeClr val="bg1"/>
              </a:solidFill>
              <a:latin typeface="Gilroy" panose="000005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D8ED281-EA6A-4366-9276-637650CB1EB1}"/>
              </a:ext>
            </a:extLst>
          </p:cNvPr>
          <p:cNvSpPr txBox="1"/>
          <p:nvPr/>
        </p:nvSpPr>
        <p:spPr>
          <a:xfrm>
            <a:off x="4310743" y="6156380"/>
            <a:ext cx="7195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r"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Kayak Sans" panose="02000500000000000000" pitchFamily="2" charset="0"/>
              </a:rPr>
              <a:t>Phosphine as a Biosignature Gas in Exoplanet Atmospheres | Astrobiology (liebertpub.com) [8]</a:t>
            </a:r>
            <a:endParaRPr lang="en-US" sz="1050" b="0" i="0" dirty="0">
              <a:solidFill>
                <a:schemeClr val="bg1">
                  <a:lumMod val="75000"/>
                </a:schemeClr>
              </a:solidFill>
              <a:effectLst/>
              <a:latin typeface="Kayak Sans" panose="020005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BDF86294-F96E-41FC-B7CD-124DDFC29D06}"/>
              </a:ext>
            </a:extLst>
          </p:cNvPr>
          <p:cNvSpPr txBox="1">
            <a:spLocks/>
          </p:cNvSpPr>
          <p:nvPr/>
        </p:nvSpPr>
        <p:spPr>
          <a:xfrm>
            <a:off x="990600" y="3426723"/>
            <a:ext cx="10515600" cy="270013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  <a:latin typeface="Gilroy" panose="00000500000000000000" pitchFamily="2" charset="-52"/>
              </a:rPr>
              <a:t>Автори статт</a:t>
            </a:r>
            <a:r>
              <a:rPr lang="uk-UA" dirty="0">
                <a:solidFill>
                  <a:schemeClr val="bg1"/>
                </a:solidFill>
                <a:latin typeface="Gilroy" panose="00000500000000000000" pitchFamily="2" charset="-52"/>
              </a:rPr>
              <a:t>і з</a:t>
            </a:r>
            <a:r>
              <a:rPr lang="ru-RU" dirty="0">
                <a:solidFill>
                  <a:schemeClr val="bg1"/>
                </a:solidFill>
                <a:latin typeface="Gilroy" panose="00000500000000000000" pitchFamily="2" charset="-52"/>
              </a:rPr>
              <a:t>модел</a:t>
            </a:r>
            <a:r>
              <a:rPr lang="uk-UA" dirty="0">
                <a:solidFill>
                  <a:schemeClr val="bg1"/>
                </a:solidFill>
                <a:latin typeface="Gilroy" panose="00000500000000000000" pitchFamily="2" charset="-52"/>
              </a:rPr>
              <a:t>ювали системи із спеціально </a:t>
            </a:r>
            <a:r>
              <a:rPr lang="ru-RU" dirty="0">
                <a:solidFill>
                  <a:schemeClr val="bg1"/>
                </a:solidFill>
                <a:latin typeface="Gilroy" panose="00000500000000000000" pitchFamily="2" charset="-52"/>
              </a:rPr>
              <a:t>налаштованими</a:t>
            </a:r>
            <a:r>
              <a:rPr lang="uk-UA" dirty="0">
                <a:solidFill>
                  <a:schemeClr val="bg1"/>
                </a:solidFill>
                <a:latin typeface="Gilroy" panose="00000500000000000000" pitchFamily="2" charset="-52"/>
              </a:rPr>
              <a:t> термодинамічними процесами. Для поверхні і атмосфери, вони створили сполуки, що взаємодіють із фосфіном; реакції з ним та їх концентрації. Кількість фосфорних сполук, що утворювалися, були розраховані за допомгую рівнянь термодинаміки та припущення: що всі рідини та гази знаходться у рівновазі в хмарах Венери. </a:t>
            </a:r>
            <a:r>
              <a:rPr lang="en-US" dirty="0">
                <a:solidFill>
                  <a:schemeClr val="bg1"/>
                </a:solidFill>
                <a:latin typeface="Gilroy" panose="00000500000000000000" pitchFamily="2" charset="-52"/>
              </a:rPr>
              <a:t>Тобто цей спосіб описує утворення фосфіну при термодинамічних та </a:t>
            </a:r>
            <a:r>
              <a:rPr lang="en-US" dirty="0" err="1">
                <a:solidFill>
                  <a:schemeClr val="bg1"/>
                </a:solidFill>
                <a:latin typeface="Gilroy" panose="00000500000000000000" pitchFamily="2" charset="-52"/>
              </a:rPr>
              <a:t>хімічних</a:t>
            </a:r>
            <a:r>
              <a:rPr lang="en-US" dirty="0">
                <a:solidFill>
                  <a:schemeClr val="bg1"/>
                </a:solidFill>
                <a:latin typeface="Gilroy" panose="00000500000000000000" pitchFamily="2" charset="-52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roy" panose="00000500000000000000" pitchFamily="2" charset="-52"/>
              </a:rPr>
              <a:t>реакціях</a:t>
            </a:r>
            <a:endParaRPr lang="ru-RU" dirty="0">
              <a:solidFill>
                <a:schemeClr val="bg1"/>
              </a:solidFill>
              <a:latin typeface="Gilroy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435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2542</TotalTime>
  <Words>1059</Words>
  <Application>Microsoft Office PowerPoint</Application>
  <PresentationFormat>Произвольный</PresentationFormat>
  <Paragraphs>77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Відкриття фосфіну в атмосфері Венери та пошук можливих джерел його походження</vt:lpstr>
      <vt:lpstr>Фосфін</vt:lpstr>
      <vt:lpstr>Біосигнатура</vt:lpstr>
      <vt:lpstr>Атмосфера Венери</vt:lpstr>
      <vt:lpstr>«Венера» — радянська космічна програма з доставки автоматичних міжпланетних станцій до Венера</vt:lpstr>
      <vt:lpstr>z</vt:lpstr>
      <vt:lpstr>причини</vt:lpstr>
      <vt:lpstr>Презентация PowerPoint</vt:lpstr>
      <vt:lpstr>Презентация PowerPoint</vt:lpstr>
      <vt:lpstr>Планує місію із запуску зонду DAVINCI+</vt:lpstr>
      <vt:lpstr>Порівняння фосфіну після руйнування радикалами із його рекомбінацією з [H]</vt:lpstr>
      <vt:lpstr>Висновки: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Відкриття фосфіну в атмосфері Венери та пошук можливих джерел його походження.</dc:title>
  <dc:creator>Дебил Тупой</dc:creator>
  <cp:lastModifiedBy>Пользователь</cp:lastModifiedBy>
  <cp:revision>87</cp:revision>
  <dcterms:created xsi:type="dcterms:W3CDTF">2021-04-07T18:11:53Z</dcterms:created>
  <dcterms:modified xsi:type="dcterms:W3CDTF">2021-04-14T11:37:27Z</dcterms:modified>
</cp:coreProperties>
</file>