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3" r:id="rId2"/>
    <p:sldId id="272" r:id="rId3"/>
    <p:sldId id="296" r:id="rId4"/>
    <p:sldId id="298" r:id="rId5"/>
    <p:sldId id="299" r:id="rId6"/>
    <p:sldId id="284" r:id="rId7"/>
    <p:sldId id="295" r:id="rId8"/>
    <p:sldId id="294" r:id="rId9"/>
    <p:sldId id="279" r:id="rId10"/>
    <p:sldId id="259" r:id="rId11"/>
    <p:sldId id="264" r:id="rId12"/>
    <p:sldId id="267" r:id="rId13"/>
    <p:sldId id="263" r:id="rId14"/>
    <p:sldId id="269" r:id="rId15"/>
    <p:sldId id="28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0066"/>
    <a:srgbClr val="FF6600"/>
    <a:srgbClr val="00FFFF"/>
    <a:srgbClr val="993300"/>
    <a:srgbClr val="800000"/>
    <a:srgbClr val="660033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228F-C9A1-4268-8046-8F22DCE87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330AA-68CA-421B-85DD-6AABCD294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F273-FB46-4E42-96A4-516242435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9845-BE9C-4557-80F4-E99C0B4D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036F-855B-4A34-8834-40010A78C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94C9-29E4-4144-A0FB-4344173FE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C33A-AEEB-483D-8BC1-6B631B7C3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EBA6-FB16-40C0-BFFA-B704CF1B5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C71E-F700-49F3-8927-9EF5E582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724D-A4FC-4716-B70D-948AEF189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2BEB-60F6-4262-A852-C7D07002D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E616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6403550-75B5-418F-97F7-C69933BCF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093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400" b="1">
                <a:solidFill>
                  <a:srgbClr val="59FFFF"/>
                </a:solidFill>
                <a:latin typeface="Comic Sans MS" pitchFamily="66" charset="0"/>
                <a:cs typeface="Times New Roman" pitchFamily="18" charset="0"/>
              </a:rPr>
              <a:t>КПНЗ «Охтирський міський центр позашкільної освіти-Мала академія наук учнівської молоді»</a:t>
            </a:r>
            <a:endParaRPr lang="uk-UA" sz="2400">
              <a:solidFill>
                <a:srgbClr val="59FFFF"/>
              </a:solidFill>
            </a:endParaRPr>
          </a:p>
          <a:p>
            <a:pPr marL="342900" indent="-342900" algn="ctr"/>
            <a:endParaRPr lang="uk-UA" sz="2400" b="1"/>
          </a:p>
          <a:p>
            <a:pPr marL="342900" indent="-342900" algn="ctr"/>
            <a:endParaRPr lang="uk-UA" sz="2400" b="1"/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01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«Доброславівська  гора –</a:t>
            </a:r>
          </a:p>
          <a:p>
            <a:pPr algn="ctr"/>
            <a:r>
              <a:rPr lang="ru-RU" sz="3600" kern="10">
                <a:ln w="1905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через  призму  віків»</a:t>
            </a:r>
          </a:p>
        </p:txBody>
      </p:sp>
      <p:pic>
        <p:nvPicPr>
          <p:cNvPr id="3076" name="Picture 5" descr="D:\Фото 21\березень\IMG_7380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r="-725"/>
          <a:stretch>
            <a:fillRect/>
          </a:stretch>
        </p:blipFill>
        <p:spPr bwMode="auto">
          <a:xfrm>
            <a:off x="-3175" y="3505200"/>
            <a:ext cx="9147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8305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Comic Sans MS" pitchFamily="66" charset="0"/>
              </a:rPr>
              <a:t>Зупинка 2. “Старий сад”</a:t>
            </a:r>
          </a:p>
          <a:p>
            <a:pPr algn="ctr"/>
            <a:endParaRPr lang="uk-UA" sz="2000" b="1">
              <a:latin typeface="Comic Sans MS" pitchFamily="66" charset="0"/>
            </a:endParaRPr>
          </a:p>
          <a:p>
            <a:pPr algn="ctr"/>
            <a:r>
              <a:rPr lang="uk-UA" b="1">
                <a:latin typeface="Comic Sans MS" pitchFamily="66" charset="0"/>
              </a:rPr>
              <a:t>На південно-східному схилі гори до цього часу збереглася частина саду, який посадили монахи,  мешканці  Охтирського Свято-Троїцького монастиря. </a:t>
            </a:r>
            <a:endParaRPr lang="ru-RU">
              <a:latin typeface="Comic Sans MS" pitchFamily="66" charset="0"/>
            </a:endParaRPr>
          </a:p>
        </p:txBody>
      </p:sp>
      <p:pic>
        <p:nvPicPr>
          <p:cNvPr id="12291" name="Picture 5" descr="D:\Фото 21\Квітень\IMG_7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4572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IMG_35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67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:\Фото 21\Квітень\IMG_74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3557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228600"/>
            <a:ext cx="38258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FFFF"/>
                </a:solidFill>
                <a:latin typeface="Comic Sans MS" pitchFamily="66" charset="0"/>
              </a:rPr>
              <a:t>На західному схилі гори в наш час  розташований</a:t>
            </a:r>
          </a:p>
          <a:p>
            <a:pPr algn="ctr"/>
            <a:r>
              <a:rPr lang="uk-UA" sz="2000" b="1">
                <a:solidFill>
                  <a:srgbClr val="00FFFF"/>
                </a:solidFill>
                <a:latin typeface="Comic Sans MS" pitchFamily="66" charset="0"/>
              </a:rPr>
              <a:t>кар'єр. </a:t>
            </a:r>
          </a:p>
          <a:p>
            <a:pPr algn="ctr"/>
            <a:endParaRPr lang="uk-UA" sz="2000" b="1">
              <a:solidFill>
                <a:srgbClr val="00FFFF"/>
              </a:solidFill>
              <a:latin typeface="Comic Sans MS" pitchFamily="66" charset="0"/>
            </a:endParaRPr>
          </a:p>
          <a:p>
            <a:pPr algn="ctr"/>
            <a:endParaRPr lang="uk-UA" sz="2000" b="1">
              <a:solidFill>
                <a:srgbClr val="00FFFF"/>
              </a:solidFill>
              <a:latin typeface="Comic Sans MS" pitchFamily="66" charset="0"/>
            </a:endParaRPr>
          </a:p>
          <a:p>
            <a:pPr algn="ctr"/>
            <a:r>
              <a:rPr lang="uk-UA" sz="2000" b="1">
                <a:solidFill>
                  <a:srgbClr val="002060"/>
                </a:solidFill>
                <a:latin typeface="Comic Sans MS" pitchFamily="66" charset="0"/>
              </a:rPr>
              <a:t>Доброславівська гора представлена відкладами Палеогенової системи, її третього (останнього) відділу Олігоцену.</a:t>
            </a:r>
          </a:p>
          <a:p>
            <a:pPr algn="ctr"/>
            <a:endParaRPr lang="uk-UA" sz="2000" b="1">
              <a:solidFill>
                <a:srgbClr val="00FFFF"/>
              </a:solidFill>
              <a:latin typeface="Comic Sans MS" pitchFamily="66" charset="0"/>
            </a:endParaRPr>
          </a:p>
          <a:p>
            <a:pPr algn="ctr"/>
            <a:r>
              <a:rPr lang="uk-UA" sz="2000" b="1">
                <a:solidFill>
                  <a:srgbClr val="000066"/>
                </a:solidFill>
                <a:latin typeface="Comic Sans MS" pitchFamily="66" charset="0"/>
              </a:rPr>
              <a:t>В Олігоцені у районі дослідження спостерігалися неодноразові наступи (трансгресія) і відступи моря (регресія).  У прибережно-морських и лагунних умовах складались сприятливі умови для формування пісків.</a:t>
            </a:r>
          </a:p>
          <a:p>
            <a:pPr algn="ctr"/>
            <a:endParaRPr lang="ru-RU" b="1">
              <a:solidFill>
                <a:srgbClr val="99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Зупинка 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3.</a:t>
            </a:r>
            <a:endParaRPr lang="uk-UA" sz="2400" b="1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Comic Sans MS" pitchFamily="66" charset="0"/>
                <a:cs typeface="Calibri" pitchFamily="34" charset="0"/>
              </a:rPr>
              <a:t>“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Екскурс 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далеке 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минуле</a:t>
            </a:r>
            <a:r>
              <a:rPr lang="uk-UA" sz="2400" dirty="0">
                <a:solidFill>
                  <a:srgbClr val="FFFFFF"/>
                </a:solidFill>
                <a:latin typeface="Comic Sans MS" pitchFamily="66" charset="0"/>
                <a:cs typeface="Calibri" pitchFamily="34" charset="0"/>
              </a:rPr>
              <a:t>“</a:t>
            </a:r>
            <a:r>
              <a:rPr lang="uk-UA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endParaRPr lang="uk-UA" sz="2400" b="1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7" name="Рисунок 5" descr="IMG_1400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733800" y="914400"/>
            <a:ext cx="3714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Фото 21\Квітень\IMG_7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3048000"/>
            <a:ext cx="5257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У 80-ті – 90-ті роки минулого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 століття у товщі піску знаходили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 розчини белемнітів,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 а також цілі раковини 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Тріасового та Юрського періодів 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довжиною 12 - 15 см і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 діаметром у верхній частині 4 -7 см.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 Це свідчить про  існування теплого моря у доісторичні часи  </a:t>
            </a:r>
          </a:p>
          <a:p>
            <a:pPr indent="342900" algn="ctr" eaLnBrk="0" hangingPunct="0"/>
            <a:r>
              <a:rPr lang="uk-UA" b="1">
                <a:latin typeface="Comic Sans MS" pitchFamily="66" charset="0"/>
                <a:cs typeface="Times New Roman" pitchFamily="18" charset="0"/>
              </a:rPr>
              <a:t>на цій території.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8100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Кінець </a:t>
            </a:r>
            <a:r>
              <a:rPr lang="uk-UA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Палеогенового </a:t>
            </a:r>
            <a:r>
              <a:rPr lang="uk-UA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періоду  ознаменувався загальною регресію. Море остаточно залишило територію Сумської області. Морські умови опадонакопичення змінюються </a:t>
            </a:r>
            <a:r>
              <a:rPr lang="uk-UA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континентальними.</a:t>
            </a:r>
            <a:endParaRPr lang="uk-UA" sz="20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41" name="Picture 9" descr="IMG_3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075" y="3733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0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17525" y="1560513"/>
            <a:ext cx="352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omic Sans MS" pitchFamily="66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174625"/>
            <a:ext cx="4572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b="1" dirty="0"/>
          </a:p>
          <a:p>
            <a:pPr algn="ctr">
              <a:defRPr/>
            </a:pPr>
            <a:r>
              <a:rPr lang="uk-UA" b="1" dirty="0">
                <a:latin typeface="Comic Sans MS" pitchFamily="66" charset="0"/>
              </a:rPr>
              <a:t>У 50-х роках </a:t>
            </a:r>
            <a:r>
              <a:rPr lang="uk-UA" b="1" dirty="0">
                <a:latin typeface="Comic Sans MS" pitchFamily="66" charset="0"/>
              </a:rPr>
              <a:t>ХХ </a:t>
            </a:r>
            <a:r>
              <a:rPr lang="uk-UA" b="1" dirty="0">
                <a:latin typeface="Comic Sans MS" pitchFamily="66" charset="0"/>
              </a:rPr>
              <a:t>століття біля південно-західного схилу Доброславівської гори почалося будівництво військового </a:t>
            </a:r>
            <a:r>
              <a:rPr lang="uk-UA" b="1" dirty="0">
                <a:latin typeface="Comic Sans MS" pitchFamily="66" charset="0"/>
              </a:rPr>
              <a:t>полігону. </a:t>
            </a:r>
            <a:endParaRPr lang="uk-UA" b="1" dirty="0">
              <a:latin typeface="Comic Sans MS" pitchFamily="66" charset="0"/>
            </a:endParaRPr>
          </a:p>
          <a:p>
            <a:pPr algn="ctr">
              <a:defRPr/>
            </a:pPr>
            <a:endParaRPr lang="uk-UA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b="1" dirty="0">
                <a:latin typeface="Comic Sans MS" pitchFamily="66" charset="0"/>
              </a:rPr>
              <a:t>Для </a:t>
            </a:r>
            <a:r>
              <a:rPr lang="uk-UA" b="1" dirty="0">
                <a:latin typeface="Comic Sans MS" pitchFamily="66" charset="0"/>
              </a:rPr>
              <a:t>його будівництва  </a:t>
            </a:r>
            <a:r>
              <a:rPr lang="uk-UA" b="1" dirty="0">
                <a:latin typeface="Comic Sans MS" pitchFamily="66" charset="0"/>
              </a:rPr>
              <a:t>брали глину і </a:t>
            </a:r>
            <a:r>
              <a:rPr lang="uk-UA" b="1" dirty="0">
                <a:latin typeface="Comic Sans MS" pitchFamily="66" charset="0"/>
              </a:rPr>
              <a:t>пісок, </a:t>
            </a:r>
            <a:r>
              <a:rPr lang="uk-UA" b="1" dirty="0">
                <a:latin typeface="Comic Sans MS" pitchFamily="66" charset="0"/>
              </a:rPr>
              <a:t>у результаті чого на західному схилі утворилося </a:t>
            </a:r>
            <a:r>
              <a:rPr lang="uk-UA" b="1" dirty="0">
                <a:latin typeface="Comic Sans MS" pitchFamily="66" charset="0"/>
              </a:rPr>
              <a:t>відслонення. Це сприяло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зсуву на схилі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та утворенню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відслонення піщаних відкладів </a:t>
            </a:r>
            <a:r>
              <a:rPr lang="uk-UA" b="1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берекської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світи.</a:t>
            </a:r>
            <a:r>
              <a:rPr lang="uk-UA" b="1" dirty="0">
                <a:solidFill>
                  <a:srgbClr val="800000"/>
                </a:solidFill>
                <a:latin typeface="Comic Sans MS" pitchFamily="66" charset="0"/>
              </a:rPr>
              <a:t>. </a:t>
            </a:r>
            <a:endParaRPr lang="uk-UA" b="1" dirty="0">
              <a:solidFill>
                <a:srgbClr val="80000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uk-UA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b="1" dirty="0">
                <a:latin typeface="Comic Sans MS" pitchFamily="66" charset="0"/>
              </a:rPr>
              <a:t>Після розформування військової </a:t>
            </a:r>
          </a:p>
          <a:p>
            <a:pPr algn="ctr">
              <a:defRPr/>
            </a:pPr>
            <a:r>
              <a:rPr lang="uk-UA" b="1" dirty="0">
                <a:latin typeface="Comic Sans MS" pitchFamily="66" charset="0"/>
              </a:rPr>
              <a:t>частини  </a:t>
            </a:r>
            <a:r>
              <a:rPr lang="uk-UA" b="1" dirty="0">
                <a:latin typeface="Comic Sans MS" pitchFamily="66" charset="0"/>
              </a:rPr>
              <a:t>користуватись кар</a:t>
            </a:r>
            <a:r>
              <a:rPr lang="en-US" b="1" dirty="0">
                <a:latin typeface="Comic Sans MS" pitchFamily="66" charset="0"/>
              </a:rPr>
              <a:t>’</a:t>
            </a:r>
            <a:r>
              <a:rPr lang="uk-UA" b="1" dirty="0" err="1">
                <a:latin typeface="Comic Sans MS" pitchFamily="66" charset="0"/>
              </a:rPr>
              <a:t>єром</a:t>
            </a:r>
            <a:r>
              <a:rPr lang="uk-UA" b="1" dirty="0">
                <a:latin typeface="Comic Sans MS" pitchFamily="66" charset="0"/>
              </a:rPr>
              <a:t> припинили. </a:t>
            </a:r>
            <a:r>
              <a:rPr lang="uk-UA" b="1" dirty="0">
                <a:latin typeface="Comic Sans MS" pitchFamily="66" charset="0"/>
              </a:rPr>
              <a:t>Але внаслідок </a:t>
            </a:r>
            <a:r>
              <a:rPr lang="uk-UA" b="1" dirty="0">
                <a:latin typeface="Comic Sans MS" pitchFamily="66" charset="0"/>
              </a:rPr>
              <a:t>порушення рівноваги </a:t>
            </a:r>
            <a:r>
              <a:rPr lang="uk-UA" b="1" dirty="0">
                <a:latin typeface="Comic Sans MS" pitchFamily="66" charset="0"/>
              </a:rPr>
              <a:t>та під </a:t>
            </a:r>
            <a:r>
              <a:rPr lang="uk-UA" b="1" dirty="0">
                <a:latin typeface="Comic Sans MS" pitchFamily="66" charset="0"/>
              </a:rPr>
              <a:t>впливом сили ваги, спостерігаються зсуви </a:t>
            </a:r>
            <a:r>
              <a:rPr lang="uk-UA" b="1" dirty="0">
                <a:latin typeface="Comic Sans MS" pitchFamily="66" charset="0"/>
              </a:rPr>
              <a:t>пісковиків.</a:t>
            </a:r>
            <a:endParaRPr lang="uk-UA" b="1" dirty="0">
              <a:latin typeface="Comic Sans MS" pitchFamily="66" charset="0"/>
            </a:endParaRPr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  <a:p>
            <a:pPr algn="ctr">
              <a:defRPr/>
            </a:pPr>
            <a:endParaRPr lang="uk-UA" b="1" dirty="0"/>
          </a:p>
        </p:txBody>
      </p:sp>
      <p:pic>
        <p:nvPicPr>
          <p:cNvPr id="15365" name="Picture 9" descr="IMG_35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" y="0"/>
            <a:ext cx="8534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latin typeface="Comic Sans MS" pitchFamily="66" charset="0"/>
              </a:rPr>
              <a:t>Зупинка  4. </a:t>
            </a:r>
            <a:r>
              <a:rPr lang="uk-UA" sz="2400" dirty="0">
                <a:solidFill>
                  <a:srgbClr val="FFFFFF"/>
                </a:solidFill>
                <a:latin typeface="Comic Sans MS" pitchFamily="66" charset="0"/>
                <a:cs typeface="Calibri" pitchFamily="34" charset="0"/>
              </a:rPr>
              <a:t>“</a:t>
            </a:r>
            <a:r>
              <a:rPr lang="uk-UA" sz="2400" b="1" dirty="0">
                <a:latin typeface="Comic Sans MS" pitchFamily="66" charset="0"/>
              </a:rPr>
              <a:t>Реліктові дерева</a:t>
            </a:r>
            <a:r>
              <a:rPr lang="uk-UA" sz="2400" dirty="0">
                <a:solidFill>
                  <a:srgbClr val="FFFFFF"/>
                </a:solidFill>
                <a:latin typeface="Comic Sans MS" pitchFamily="66" charset="0"/>
                <a:cs typeface="Calibri" pitchFamily="34" charset="0"/>
              </a:rPr>
              <a:t>“</a:t>
            </a:r>
            <a:endParaRPr lang="uk-UA" sz="2400" b="1" dirty="0">
              <a:latin typeface="Comic Sans MS" pitchFamily="66" charset="0"/>
            </a:endParaRPr>
          </a:p>
          <a:p>
            <a:pPr algn="ctr">
              <a:defRPr/>
            </a:pPr>
            <a:endParaRPr lang="uk-UA" sz="2000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dirty="0"/>
              <a:t>У </a:t>
            </a:r>
            <a:r>
              <a:rPr lang="uk-UA" sz="2000" dirty="0">
                <a:latin typeface="Comic Sans MS" pitchFamily="66" charset="0"/>
              </a:rPr>
              <a:t>Х</a:t>
            </a:r>
            <a:r>
              <a:rPr lang="en-US" sz="2000" dirty="0">
                <a:latin typeface="Comic Sans MS" pitchFamily="66" charset="0"/>
              </a:rPr>
              <a:t>V</a:t>
            </a:r>
            <a:r>
              <a:rPr lang="uk-UA" sz="2000" dirty="0">
                <a:latin typeface="Comic Sans MS" pitchFamily="66" charset="0"/>
              </a:rPr>
              <a:t>ІІІ столітті дерево було основним матеріалом у Слобідській Україні. Близько півтора століть поспіль з могутніх дубових колод будувалися фортеці, будинки, мости. Вирубувалися ліси, на їх місцях виникали села, міста і монастирі. З лісів брали дуб, граб, сосну для зведення нових укріплень Охтирської фортеці. 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  <a:t>У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  <a:t>наш час багатовікові дуби, які ростуть  б</a:t>
            </a:r>
            <a:r>
              <a:rPr lang="uk-UA" sz="2000" dirty="0">
                <a:latin typeface="Comic Sans MS" pitchFamily="66" charset="0"/>
              </a:rPr>
              <a:t>іля північно-східного схилу гори </a:t>
            </a:r>
            <a:r>
              <a:rPr lang="uk-UA" sz="2000" dirty="0">
                <a:latin typeface="Comic Sans MS" pitchFamily="66" charset="0"/>
              </a:rPr>
              <a:t>, </a:t>
            </a:r>
            <a:r>
              <a:rPr lang="uk-UA" sz="2000" dirty="0">
                <a:latin typeface="Comic Sans MS" pitchFamily="66" charset="0"/>
              </a:rPr>
              <a:t>є її о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собливістю.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dirty="0">
                <a:latin typeface="Comic Sans MS" pitchFamily="66" charset="0"/>
              </a:rPr>
              <a:t>Реліктові дерева </a:t>
            </a:r>
            <a:r>
              <a:rPr lang="uk-UA" sz="2000" b="1" dirty="0">
                <a:latin typeface="Comic Sans MS" pitchFamily="66" charset="0"/>
              </a:rPr>
              <a:t>дуби та ясен, </a:t>
            </a:r>
            <a:r>
              <a:rPr lang="uk-UA" sz="2000" dirty="0"/>
              <a:t> </a:t>
            </a:r>
            <a:r>
              <a:rPr lang="uk-UA" sz="2000" dirty="0">
                <a:latin typeface="Comic Sans MS" pitchFamily="66" charset="0"/>
              </a:rPr>
              <a:t>віком 350-400 </a:t>
            </a:r>
            <a:r>
              <a:rPr lang="uk-UA" sz="2000" dirty="0">
                <a:latin typeface="Comic Sans MS" pitchFamily="66" charset="0"/>
              </a:rPr>
              <a:t>років, </a:t>
            </a:r>
            <a:r>
              <a:rPr lang="uk-UA" sz="2000" dirty="0">
                <a:latin typeface="Comic Sans MS" pitchFamily="66" charset="0"/>
              </a:rPr>
              <a:t>мають статус «Ботанічна пам’ятка» і охороняються законом.</a:t>
            </a:r>
          </a:p>
          <a:p>
            <a:pPr algn="ctr">
              <a:defRPr/>
            </a:pPr>
            <a:endParaRPr lang="uk-UA" sz="2000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dirty="0">
                <a:latin typeface="Comic Sans MS" pitchFamily="66" charset="0"/>
              </a:rPr>
              <a:t> </a:t>
            </a:r>
            <a:endParaRPr lang="uk-UA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dirty="0"/>
              <a:t>. </a:t>
            </a:r>
            <a:endParaRPr lang="uk-UA" b="1" dirty="0"/>
          </a:p>
        </p:txBody>
      </p:sp>
      <p:pic>
        <p:nvPicPr>
          <p:cNvPr id="16387" name="Рисунок 1" descr="D:\Фото 19\доброславовка 31.03\IMG_4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438" y="3952875"/>
            <a:ext cx="25908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D:\Фото 19\доброславовка 31.03\IMG_4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41763"/>
            <a:ext cx="38862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D:\Фото 19\доброславовка 31.03\IMG_4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3952875"/>
            <a:ext cx="2209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04800" y="762000"/>
            <a:ext cx="8458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omic Sans MS" pitchFamily="66" charset="0"/>
                <a:ea typeface="Calibri" pitchFamily="34" charset="0"/>
                <a:cs typeface="Calibri" pitchFamily="34" charset="0"/>
              </a:rPr>
              <a:t>Пройшовши  туристсько-екскурсійним  маршрутом </a:t>
            </a:r>
          </a:p>
          <a:p>
            <a:pPr algn="ctr"/>
            <a:r>
              <a:rPr lang="uk-UA" sz="2400" b="1">
                <a:latin typeface="Comic Sans MS" pitchFamily="66" charset="0"/>
                <a:ea typeface="Calibri" pitchFamily="34" charset="0"/>
                <a:cs typeface="Calibri" pitchFamily="34" charset="0"/>
              </a:rPr>
              <a:t> “Доброславіська гора через призму віків”,  можна</a:t>
            </a:r>
          </a:p>
          <a:p>
            <a:pPr algn="ctr"/>
            <a:r>
              <a:rPr lang="uk-UA" sz="2400" b="1">
                <a:latin typeface="Comic Sans MS" pitchFamily="66" charset="0"/>
                <a:ea typeface="Calibri" pitchFamily="34" charset="0"/>
                <a:cs typeface="Calibri" pitchFamily="34" charset="0"/>
              </a:rPr>
              <a:t>ознайомитись  з наступною інформацією:</a:t>
            </a:r>
          </a:p>
          <a:p>
            <a:endParaRPr lang="uk-UA" sz="2000" b="1">
              <a:latin typeface="Comic Sans MS" pitchFamily="66" charset="0"/>
            </a:endParaRPr>
          </a:p>
          <a:p>
            <a:pPr>
              <a:buFontTx/>
              <a:buAutoNum type="arabicPeriod"/>
            </a:pPr>
            <a:r>
              <a:rPr lang="uk-UA" sz="2000">
                <a:latin typeface="Comic Sans MS" pitchFamily="66" charset="0"/>
                <a:ea typeface="Batang" pitchFamily="18" charset="-127"/>
              </a:rPr>
              <a:t> Південно-східний схил Доброславіської гори у </a:t>
            </a:r>
            <a:r>
              <a:rPr lang="uk-UA" sz="2000"/>
              <a:t> </a:t>
            </a:r>
            <a:r>
              <a:rPr lang="uk-UA" sz="2000">
                <a:latin typeface="Comic Sans MS" pitchFamily="66" charset="0"/>
              </a:rPr>
              <a:t>Х</a:t>
            </a:r>
            <a:r>
              <a:rPr lang="en-US" sz="2000">
                <a:latin typeface="Comic Sans MS" pitchFamily="66" charset="0"/>
              </a:rPr>
              <a:t>V</a:t>
            </a:r>
            <a:r>
              <a:rPr lang="uk-UA" sz="2000">
                <a:latin typeface="Comic Sans MS" pitchFamily="66" charset="0"/>
              </a:rPr>
              <a:t>ІІІ-ХІХ століттях </a:t>
            </a:r>
            <a:r>
              <a:rPr lang="uk-UA" sz="2000">
                <a:latin typeface="Comic Sans MS" pitchFamily="66" charset="0"/>
                <a:ea typeface="Batang" pitchFamily="18" charset="-127"/>
              </a:rPr>
              <a:t> - це об'єкт господарювання ченців Охтирського</a:t>
            </a:r>
          </a:p>
          <a:p>
            <a:r>
              <a:rPr lang="uk-UA" sz="2000">
                <a:latin typeface="Comic Sans MS" pitchFamily="66" charset="0"/>
                <a:ea typeface="Batang" pitchFamily="18" charset="-127"/>
              </a:rPr>
              <a:t>Свято-Троїцького монастиря.  В наш час – це зона рекреації.</a:t>
            </a:r>
          </a:p>
          <a:p>
            <a:pPr>
              <a:buFontTx/>
              <a:buAutoNum type="arabicPeriod" startAt="2"/>
            </a:pPr>
            <a:r>
              <a:rPr lang="uk-UA" sz="2000">
                <a:latin typeface="Comic Sans MS" pitchFamily="66" charset="0"/>
                <a:ea typeface="Batang" pitchFamily="18" charset="-127"/>
              </a:rPr>
              <a:t> Кар'єр на західному схилі  дозволяє здійснити подорож у далеке минуле та з'ясувати геологічну будову гори. </a:t>
            </a:r>
          </a:p>
          <a:p>
            <a:r>
              <a:rPr lang="uk-UA" sz="2000">
                <a:latin typeface="Comic Sans MS" pitchFamily="66" charset="0"/>
                <a:ea typeface="Batang" pitchFamily="18" charset="-127"/>
              </a:rPr>
              <a:t>3.   На північно-східному схилі ростуть реліктові дерева, які з'явилися раніше ніж поселення в районі Доброславіської гори.</a:t>
            </a:r>
          </a:p>
          <a:p>
            <a:endParaRPr lang="uk-UA" sz="2000">
              <a:latin typeface="Comic Sans MS" pitchFamily="66" charset="0"/>
              <a:ea typeface="Batang" pitchFamily="18" charset="-127"/>
            </a:endParaRPr>
          </a:p>
          <a:p>
            <a:endParaRPr lang="uk-UA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533400" y="4343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C0000"/>
                </a:solidFill>
              </a:rPr>
              <a:t>В.В.</a:t>
            </a:r>
            <a:endParaRPr lang="ru-RU" b="1">
              <a:solidFill>
                <a:srgbClr val="CC0000"/>
              </a:solidFill>
            </a:endParaRPr>
          </a:p>
        </p:txBody>
      </p:sp>
      <p:pic>
        <p:nvPicPr>
          <p:cNvPr id="4100" name="Picture 4" descr="D:\Фото 20\І етап МАН-юніор\IMG_59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74"/>
          <a:stretch>
            <a:fillRect/>
          </a:stretch>
        </p:blipFill>
        <p:spPr bwMode="auto">
          <a:xfrm>
            <a:off x="0" y="297024"/>
            <a:ext cx="4038600" cy="6560976"/>
          </a:xfrm>
          <a:prstGeom prst="round2Same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953000" y="2590800"/>
            <a:ext cx="41910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Науковий керівник: Хорощун </a:t>
            </a:r>
          </a:p>
          <a:p>
            <a:pPr algn="ctr">
              <a:defRPr/>
            </a:pPr>
            <a:r>
              <a:rPr lang="uk-UA" sz="2000" b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Віра Валентинівна, керівник гуртка «Геогрвф-науковець» КПНЗ «Охтирський міський центр позашкільної освіти-Мала академія наук»	</a:t>
            </a:r>
            <a:endParaRPr lang="uk-UA" sz="200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0" y="5105400"/>
            <a:ext cx="3810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Орехов Іван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Васильович,</a:t>
            </a:r>
            <a:endParaRPr lang="uk-UA" sz="2000" b="1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учень 8 класу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Охтирської ЗОШ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І-ІІІ ступенів №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8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" name="Picture 5" descr="D:\Конкурсні роботи 20-21\Молодь.Наука.Природа\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026190" cy="2819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457200"/>
            <a:ext cx="7731125" cy="175418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just">
              <a:defRPr/>
            </a:pPr>
            <a:endParaRPr lang="uk-UA" sz="2400" b="1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uk-UA" sz="2400" b="1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Мета роботи</a:t>
            </a:r>
            <a:r>
              <a:rPr lang="uk-UA" sz="24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–</a:t>
            </a:r>
            <a:r>
              <a:rPr lang="uk-UA" sz="24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розробити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екскурсійний 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маршрут “</a:t>
            </a:r>
            <a:r>
              <a:rPr lang="uk-UA" sz="2000" dirty="0" err="1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Доброславіська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гора через призму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віків”. </a:t>
            </a:r>
            <a:endParaRPr lang="ru-RU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indent="449263" algn="just">
              <a:defRPr/>
            </a:pPr>
            <a:endParaRPr lang="ru-RU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 indent="449263" algn="just">
              <a:defRPr/>
            </a:pPr>
            <a:endParaRPr lang="uk-UA" sz="2000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828800"/>
            <a:ext cx="7731125" cy="32321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42900" algn="ctr">
              <a:defRPr/>
            </a:pPr>
            <a:r>
              <a:rPr lang="uk-UA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Завдання роботи: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indent="342900" algn="just">
              <a:buFont typeface="Times New Roman" pitchFamily="18" charset="0"/>
              <a:buChar char="-"/>
              <a:defRPr/>
            </a:pP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з’ясувати ступінь дослідження поставленої проблеми;</a:t>
            </a:r>
          </a:p>
          <a:p>
            <a:pPr indent="342900" algn="just">
              <a:buFont typeface="Times New Roman" pitchFamily="18" charset="0"/>
              <a:buChar char="-"/>
              <a:defRPr/>
            </a:pP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Batang" pitchFamily="18" charset="-127"/>
              </a:rPr>
              <a:t>дати характеристику східному схилу Доброславіської гори як об'єкту господарювання  (Зупинки 1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ea typeface="Batang" pitchFamily="18" charset="-127"/>
              </a:rPr>
              <a:t>, 2);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ea typeface="Batang" pitchFamily="18" charset="-127"/>
            </a:endParaRPr>
          </a:p>
          <a:p>
            <a:pPr indent="342900" algn="just">
              <a:buFont typeface="Times New Roman" pitchFamily="18" charset="0"/>
              <a:buChar char="-"/>
              <a:defRPr/>
            </a:pP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охарактеризувати основні етапи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історії утворення та трансформації Доброславівської гори (Зупинка 3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);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indent="342900" algn="just">
              <a:buFont typeface="Times New Roman" pitchFamily="18" charset="0"/>
              <a:buChar char="-"/>
              <a:defRPr/>
            </a:pP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Дослідити реліктові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дуби  - особливість східної експозиції Доброславіської гори (Зупинка 4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).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indent="342900" algn="just">
              <a:buFont typeface="Times New Roman" pitchFamily="18" charset="0"/>
              <a:buChar char="-"/>
              <a:defRPr/>
            </a:pP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indent="342900" algn="just">
              <a:buFont typeface="Times New Roman" pitchFamily="18" charset="0"/>
              <a:buChar char="-"/>
              <a:defRPr/>
            </a:pPr>
            <a:endParaRPr lang="uk-UA" sz="2000" dirty="0">
              <a:solidFill>
                <a:srgbClr val="000066"/>
              </a:solidFill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5124" name="Picture 5" descr="IMG_3682"/>
          <p:cNvPicPr>
            <a:picLocks noChangeAspect="1" noChangeArrowheads="1"/>
          </p:cNvPicPr>
          <p:nvPr/>
        </p:nvPicPr>
        <p:blipFill>
          <a:blip r:embed="rId2"/>
          <a:srcRect l="-1334"/>
          <a:stretch>
            <a:fillRect/>
          </a:stretch>
        </p:blipFill>
        <p:spPr bwMode="auto">
          <a:xfrm>
            <a:off x="1676400" y="4953000"/>
            <a:ext cx="579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7777163" cy="31702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28600" algn="just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Об'єктом дослідження є </a:t>
            </a:r>
            <a:r>
              <a:rPr lang="uk-UA" sz="2000" b="1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Доброславіська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гора.</a:t>
            </a:r>
            <a:endParaRPr lang="uk-UA" sz="2000" b="1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indent="228600" algn="just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Предметом дослідження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є </a:t>
            </a:r>
            <a:r>
              <a:rPr lang="uk-UA" sz="2000" b="1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Доброславіська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гора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як об'єкт для </a:t>
            </a:r>
            <a:r>
              <a:rPr lang="uk-UA" sz="2000" b="1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історико-географічних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досліджень. 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indent="228600" algn="just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Хронологічні межі дослідження –  від утворення Доброславіської гори (останній відділ Палеогенової системи,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Олігоцен)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 сьогодення.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cs typeface="Times New Roman" pitchFamily="18" charset="0"/>
            </a:endParaRPr>
          </a:p>
          <a:p>
            <a:pPr indent="228600" algn="just">
              <a:defRPr/>
            </a:pP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При написанні дослідницького </a:t>
            </a:r>
            <a:r>
              <a:rPr lang="uk-UA" sz="2000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проєкту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 використано </a:t>
            </a: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методи: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історичний, аналізу, синтезу, літературний, описовий, експедиційні 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дослідження,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фотографування, картографічний. 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4191000"/>
            <a:ext cx="7777163" cy="16319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just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Особистий внесок автора.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Наведені результати та висновки отримані автором особисто. Здійснено вивчення історичних документів та картографічного матеріалу які збереглися у фондах Охтирського краєзнавчого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музею, розроблено екскурсію.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549275"/>
            <a:ext cx="76327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just">
              <a:defRPr/>
            </a:pPr>
            <a:r>
              <a:rPr lang="uk-UA" sz="2000" b="1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Наукова новизна роботи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полягає у розробці </a:t>
            </a:r>
            <a:r>
              <a:rPr lang="uk-UA" sz="2000" dirty="0" err="1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історико-географічного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туристсько-екскурсійного </a:t>
            </a:r>
            <a:r>
              <a:rPr lang="uk-UA" sz="2000" dirty="0">
                <a:solidFill>
                  <a:srgbClr val="000066"/>
                </a:solidFill>
                <a:latin typeface="Comic Sans MS" pitchFamily="66" charset="0"/>
                <a:cs typeface="Times New Roman" pitchFamily="18" charset="0"/>
              </a:rPr>
              <a:t>маршруту.</a:t>
            </a:r>
            <a:endParaRPr lang="uk-UA" sz="2000" dirty="0">
              <a:solidFill>
                <a:srgbClr val="00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676400"/>
            <a:ext cx="7854950" cy="2554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Практичне значення одержаних результатів. 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Дослідження може бути використано в науковій діяльності, у роботі гуртків дослідницько-експериментального напряму, шкільних факультативів із вивчення історії та географії рідного краю, а також для популяризації обраної теми в ЗМІ, що сприятиме 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</a:rPr>
              <a:t>відкриттю цього 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туристсько-екскурсійного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</a:rPr>
              <a:t>маршруту, який позитивно вплине на стан економіки </a:t>
            </a:r>
            <a:r>
              <a:rPr lang="uk-UA" sz="2000" dirty="0">
                <a:solidFill>
                  <a:srgbClr val="002060"/>
                </a:solidFill>
                <a:latin typeface="Comic Sans MS" pitchFamily="66" charset="0"/>
              </a:rPr>
              <a:t>регіону.</a:t>
            </a:r>
            <a:endParaRPr lang="uk-UA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indent="449263" algn="just">
              <a:defRPr/>
            </a:pPr>
            <a:r>
              <a:rPr lang="uk-UA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-36-70-Б (Ахтырк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532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6172200" y="4648200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6600"/>
                </a:solidFill>
                <a:latin typeface="Arial Black" pitchFamily="34" charset="0"/>
              </a:rPr>
              <a:t>Початок екскурсійного маршруту</a:t>
            </a:r>
            <a:endParaRPr lang="ru-RU" sz="2000">
              <a:solidFill>
                <a:srgbClr val="006600"/>
              </a:solidFill>
              <a:latin typeface="Arial Black" pitchFamily="34" charset="0"/>
            </a:endParaRPr>
          </a:p>
        </p:txBody>
      </p: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4648200" y="3505200"/>
            <a:ext cx="914400" cy="1752600"/>
            <a:chOff x="4464" y="2400"/>
            <a:chExt cx="576" cy="1104"/>
          </a:xfrm>
        </p:grpSpPr>
        <p:sp>
          <p:nvSpPr>
            <p:cNvPr id="8208" name="Line 5"/>
            <p:cNvSpPr>
              <a:spLocks noChangeShapeType="1"/>
            </p:cNvSpPr>
            <p:nvPr/>
          </p:nvSpPr>
          <p:spPr bwMode="auto">
            <a:xfrm flipH="1" flipV="1">
              <a:off x="4464" y="2400"/>
              <a:ext cx="432" cy="110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flipH="1">
              <a:off x="4944" y="3264"/>
              <a:ext cx="96" cy="19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7" name="Line 23"/>
          <p:cNvSpPr>
            <a:spLocks noChangeShapeType="1"/>
          </p:cNvSpPr>
          <p:nvPr/>
        </p:nvSpPr>
        <p:spPr bwMode="auto">
          <a:xfrm flipV="1">
            <a:off x="3657600" y="2362200"/>
            <a:ext cx="762000" cy="609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25"/>
          <p:cNvSpPr txBox="1">
            <a:spLocks noChangeArrowheads="1"/>
          </p:cNvSpPr>
          <p:nvPr/>
        </p:nvSpPr>
        <p:spPr bwMode="auto">
          <a:xfrm>
            <a:off x="5562600" y="4495800"/>
            <a:ext cx="46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3886200" y="3200400"/>
            <a:ext cx="54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CC0000"/>
              </a:solidFill>
            </a:endParaRPr>
          </a:p>
          <a:p>
            <a:endParaRPr lang="ru-RU" sz="2800"/>
          </a:p>
        </p:txBody>
      </p:sp>
      <p:pic>
        <p:nvPicPr>
          <p:cNvPr id="8200" name="Picture 34" descr="IMG_3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35"/>
          <p:cNvSpPr>
            <a:spLocks noChangeArrowheads="1"/>
          </p:cNvSpPr>
          <p:nvPr/>
        </p:nvSpPr>
        <p:spPr bwMode="auto">
          <a:xfrm>
            <a:off x="609600" y="0"/>
            <a:ext cx="6634163" cy="533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Comic Sans MS" pitchFamily="66" charset="0"/>
              </a:rPr>
              <a:t>Схема туристсько-екскурсійного маршруту </a:t>
            </a:r>
          </a:p>
        </p:txBody>
      </p:sp>
      <p:sp>
        <p:nvSpPr>
          <p:cNvPr id="8202" name="Line 23"/>
          <p:cNvSpPr>
            <a:spLocks noChangeShapeType="1"/>
          </p:cNvSpPr>
          <p:nvPr/>
        </p:nvSpPr>
        <p:spPr bwMode="auto">
          <a:xfrm flipH="1" flipV="1">
            <a:off x="3733800" y="3276600"/>
            <a:ext cx="99060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Прямоугольник 21"/>
          <p:cNvSpPr>
            <a:spLocks noChangeArrowheads="1"/>
          </p:cNvSpPr>
          <p:nvPr/>
        </p:nvSpPr>
        <p:spPr bwMode="auto">
          <a:xfrm>
            <a:off x="5257800" y="51054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8204" name="Прямоугольник 22"/>
          <p:cNvSpPr>
            <a:spLocks noChangeArrowheads="1"/>
          </p:cNvSpPr>
          <p:nvPr/>
        </p:nvSpPr>
        <p:spPr bwMode="auto">
          <a:xfrm flipH="1">
            <a:off x="4267200" y="324485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3200" b="1">
              <a:solidFill>
                <a:srgbClr val="CC0000"/>
              </a:solidFill>
            </a:endParaRPr>
          </a:p>
        </p:txBody>
      </p:sp>
      <p:sp>
        <p:nvSpPr>
          <p:cNvPr id="8205" name="Прямоугольник 23"/>
          <p:cNvSpPr>
            <a:spLocks noChangeArrowheads="1"/>
          </p:cNvSpPr>
          <p:nvPr/>
        </p:nvSpPr>
        <p:spPr bwMode="auto">
          <a:xfrm flipH="1">
            <a:off x="4419600" y="2133600"/>
            <a:ext cx="22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3200" b="1">
              <a:solidFill>
                <a:srgbClr val="CC0000"/>
              </a:solidFill>
            </a:endParaRPr>
          </a:p>
        </p:txBody>
      </p:sp>
      <p:sp>
        <p:nvSpPr>
          <p:cNvPr id="8206" name="Прямоугольник 26"/>
          <p:cNvSpPr>
            <a:spLocks noChangeArrowheads="1"/>
          </p:cNvSpPr>
          <p:nvPr/>
        </p:nvSpPr>
        <p:spPr bwMode="auto">
          <a:xfrm>
            <a:off x="3429000" y="29718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6553200" y="4838700"/>
            <a:ext cx="2390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uk-UA" sz="2400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3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IMG_3835"/>
          <p:cNvPicPr>
            <a:picLocks noChangeAspect="1" noChangeArrowheads="1"/>
          </p:cNvPicPr>
          <p:nvPr/>
        </p:nvPicPr>
        <p:blipFill>
          <a:blip r:embed="rId3"/>
          <a:srcRect r="-3627"/>
          <a:stretch>
            <a:fillRect/>
          </a:stretch>
        </p:blipFill>
        <p:spPr bwMode="auto">
          <a:xfrm>
            <a:off x="5516563" y="2971800"/>
            <a:ext cx="36274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0"/>
            <a:ext cx="5410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Comic Sans MS" pitchFamily="66" charset="0"/>
              </a:rPr>
              <a:t>Зупинка 1</a:t>
            </a:r>
          </a:p>
          <a:p>
            <a:pPr algn="ctr">
              <a:defRPr/>
            </a:pPr>
            <a:r>
              <a:rPr lang="uk-UA" sz="2000" b="1" dirty="0">
                <a:latin typeface="Comic Sans MS" pitchFamily="66" charset="0"/>
              </a:rPr>
              <a:t>(Південно-східний схил)</a:t>
            </a:r>
          </a:p>
          <a:p>
            <a:pPr algn="ctr">
              <a:defRPr/>
            </a:pPr>
            <a:r>
              <a:rPr lang="uk-UA" sz="2400" dirty="0">
                <a:solidFill>
                  <a:srgbClr val="FFFFFF"/>
                </a:solidFill>
                <a:latin typeface="Comic Sans MS" pitchFamily="66" charset="0"/>
                <a:cs typeface="Calibri" pitchFamily="34" charset="0"/>
              </a:rPr>
              <a:t>“</a:t>
            </a:r>
            <a:r>
              <a:rPr lang="uk-UA" sz="2000" b="1" dirty="0">
                <a:latin typeface="Comic Sans MS" pitchFamily="66" charset="0"/>
              </a:rPr>
              <a:t>Перші </a:t>
            </a:r>
            <a:r>
              <a:rPr lang="uk-UA" sz="2000" b="1" dirty="0">
                <a:latin typeface="Comic Sans MS" pitchFamily="66" charset="0"/>
              </a:rPr>
              <a:t>відомості про Доброславівську</a:t>
            </a:r>
          </a:p>
          <a:p>
            <a:pPr algn="ctr">
              <a:defRPr/>
            </a:pPr>
            <a:r>
              <a:rPr lang="uk-UA" sz="2000" b="1" dirty="0">
                <a:latin typeface="Comic Sans MS" pitchFamily="66" charset="0"/>
              </a:rPr>
              <a:t>Гору"</a:t>
            </a:r>
            <a:endParaRPr lang="uk-UA" sz="2000" b="1" i="1" dirty="0"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b="1" i="1" dirty="0">
                <a:solidFill>
                  <a:srgbClr val="000099"/>
                </a:solidFill>
                <a:latin typeface="Comic Sans MS" pitchFamily="66" charset="0"/>
              </a:rPr>
              <a:t>Доброславівська гора - відріг корінного берега, що з’єднаний з ним сідловидним зниженням. Район дослідження знаходиться на відстані 3 км на захід від м. </a:t>
            </a:r>
            <a:r>
              <a:rPr lang="uk-UA" sz="2000" b="1" i="1" dirty="0">
                <a:solidFill>
                  <a:srgbClr val="000099"/>
                </a:solidFill>
                <a:latin typeface="Comic Sans MS" pitchFamily="66" charset="0"/>
              </a:rPr>
              <a:t>Охтирка.</a:t>
            </a:r>
            <a:endParaRPr lang="uk-UA" sz="2000" b="1" i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b="1" i="1" dirty="0">
                <a:solidFill>
                  <a:srgbClr val="000099"/>
                </a:solidFill>
                <a:latin typeface="Comic Sans MS" pitchFamily="66" charset="0"/>
              </a:rPr>
              <a:t>Відносна висота пагорба над заплавою р. Ворскли 50 </a:t>
            </a:r>
            <a:r>
              <a:rPr lang="uk-UA" sz="2000" b="1" i="1" dirty="0">
                <a:solidFill>
                  <a:srgbClr val="000099"/>
                </a:solidFill>
                <a:latin typeface="Comic Sans MS" pitchFamily="66" charset="0"/>
              </a:rPr>
              <a:t>м.</a:t>
            </a:r>
            <a:r>
              <a:rPr lang="uk-UA" sz="2000" b="1" i="1" dirty="0">
                <a:solidFill>
                  <a:schemeClr val="bg1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</a:t>
            </a:r>
            <a:endParaRPr lang="uk-UA" sz="2000" b="1" i="1" dirty="0">
              <a:solidFill>
                <a:schemeClr val="bg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Найбільшу крутизну має східний схил у напрямку до </a:t>
            </a: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заплави, </a:t>
            </a: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утворюючи майже обривисту </a:t>
            </a: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поверхню</a:t>
            </a:r>
            <a:r>
              <a:rPr lang="uk-UA" sz="2400" b="1" i="1" dirty="0">
                <a:solidFill>
                  <a:srgbClr val="FF6600"/>
                </a:solidFill>
                <a:latin typeface="Comic Sans MS" pitchFamily="66" charset="0"/>
              </a:rPr>
              <a:t>, </a:t>
            </a: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крутизна </a:t>
            </a:r>
            <a:r>
              <a:rPr lang="uk-UA" sz="2000" b="1" i="1" dirty="0">
                <a:solidFill>
                  <a:srgbClr val="FF6600"/>
                </a:solidFill>
                <a:latin typeface="Comic Sans MS" pitchFamily="66" charset="0"/>
              </a:rPr>
              <a:t>якої  досягає   26</a:t>
            </a:r>
            <a:r>
              <a:rPr lang="uk-UA" sz="2000" b="1" i="1" baseline="300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uk-UA" sz="2000" b="1" i="1" baseline="30000" dirty="0">
                <a:solidFill>
                  <a:srgbClr val="FF6600"/>
                </a:solidFill>
                <a:latin typeface="Comic Sans MS" pitchFamily="66" charset="0"/>
              </a:rPr>
              <a:t>о.</a:t>
            </a:r>
            <a:endParaRPr lang="uk-UA" sz="2400" b="1" dirty="0"/>
          </a:p>
          <a:p>
            <a:pPr algn="ctr">
              <a:defRPr/>
            </a:pPr>
            <a:endParaRPr lang="uk-UA" sz="2800" b="1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8600" y="1692275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eaLnBrk="0" hangingPunct="0"/>
            <a:r>
              <a:rPr lang="uk-UA" sz="2000" b="1">
                <a:solidFill>
                  <a:srgbClr val="993300"/>
                </a:solidFill>
                <a:latin typeface="Comic Sans MS" pitchFamily="66" charset="0"/>
                <a:cs typeface="Times New Roman" pitchFamily="18" charset="0"/>
              </a:rPr>
              <a:t>′. </a:t>
            </a:r>
          </a:p>
        </p:txBody>
      </p:sp>
      <p:pic>
        <p:nvPicPr>
          <p:cNvPr id="9222" name="Picture 5" descr="D:\Фото 21\березень\IMG_7381.JPG"/>
          <p:cNvPicPr>
            <a:picLocks noChangeAspect="1" noChangeArrowheads="1"/>
          </p:cNvPicPr>
          <p:nvPr/>
        </p:nvPicPr>
        <p:blipFill>
          <a:blip r:embed="rId4"/>
          <a:srcRect l="-320"/>
          <a:stretch>
            <a:fillRect/>
          </a:stretch>
        </p:blipFill>
        <p:spPr bwMode="auto">
          <a:xfrm>
            <a:off x="228600" y="489585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_3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" descr="D:\Конкурсні роботи 20-21\МАН Юніор Дослідник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304800"/>
            <a:ext cx="49704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0" y="152400"/>
            <a:ext cx="3810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Вперше Доброславівська гора позначена і на мапі, яку зробив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француз </a:t>
            </a:r>
            <a:r>
              <a:rPr lang="uk-UA" sz="2000" b="1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Боплан</a:t>
            </a:r>
            <a:endParaRPr lang="uk-UA" sz="2000" b="1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у Х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ІІІ ст.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Перша вершина називалася  Славною горою.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b="1" dirty="0">
                <a:solidFill>
                  <a:srgbClr val="000099"/>
                </a:solidFill>
                <a:latin typeface="Comic Sans MS" pitchFamily="66" charset="0"/>
              </a:rPr>
              <a:t>Ця гора була у власності мешканців Старої Іванівни – козацького острога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uk-UA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Comic Sans MS" pitchFamily="66" charset="0"/>
              </a:rPr>
              <a:t>Другу вершину, яка входила до власності Охтирського Свято-Троїцького </a:t>
            </a:r>
            <a:r>
              <a:rPr lang="uk-UA" sz="2000" b="1" dirty="0">
                <a:solidFill>
                  <a:srgbClr val="000099"/>
                </a:solidFill>
                <a:latin typeface="Comic Sans MS" pitchFamily="66" charset="0"/>
              </a:rPr>
              <a:t>монастиря, </a:t>
            </a:r>
            <a:r>
              <a:rPr lang="uk-UA" sz="2000" b="1" dirty="0">
                <a:solidFill>
                  <a:srgbClr val="000099"/>
                </a:solidFill>
                <a:latin typeface="Comic Sans MS" pitchFamily="66" charset="0"/>
              </a:rPr>
              <a:t>називали Доброю горою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>
              <a:defRPr/>
            </a:pPr>
            <a:endParaRPr lang="uk-UA" sz="2000" b="1" dirty="0">
              <a:solidFill>
                <a:srgbClr val="800000"/>
              </a:solidFill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419600" y="548640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99"/>
                </a:solidFill>
                <a:latin typeface="Comic Sans MS" pitchFamily="66" charset="0"/>
              </a:rPr>
              <a:t>Поміж горами  виникло селище, яке було назване Доброславівкою.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4967_20130314_234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G_5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5125" y="3413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87313"/>
            <a:ext cx="3902075" cy="70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000" b="1" u="sng"/>
          </a:p>
          <a:p>
            <a:pPr algn="ctr"/>
            <a:r>
              <a:rPr lang="uk-UA" b="1">
                <a:latin typeface="Comic Sans MS" pitchFamily="66" charset="0"/>
              </a:rPr>
              <a:t>У середині Х</a:t>
            </a:r>
            <a:r>
              <a:rPr lang="en-US" b="1">
                <a:latin typeface="Comic Sans MS" pitchFamily="66" charset="0"/>
              </a:rPr>
              <a:t>V</a:t>
            </a:r>
            <a:r>
              <a:rPr lang="uk-UA" b="1">
                <a:latin typeface="Comic Sans MS" pitchFamily="66" charset="0"/>
              </a:rPr>
              <a:t>ІІІ  ст. на горі Охтир був побудований Свято-Троїцький монастир, а на Добрій горі  монахи посадили сад. </a:t>
            </a:r>
          </a:p>
          <a:p>
            <a:pPr algn="ctr"/>
            <a:r>
              <a:rPr lang="uk-UA" b="1">
                <a:latin typeface="Comic Sans MS" pitchFamily="66" charset="0"/>
              </a:rPr>
              <a:t>Ця гора була об</a:t>
            </a:r>
            <a:r>
              <a:rPr lang="ru-RU" b="1">
                <a:latin typeface="Comic Sans MS" pitchFamily="66" charset="0"/>
              </a:rPr>
              <a:t>’</a:t>
            </a:r>
            <a:r>
              <a:rPr lang="uk-UA" b="1">
                <a:latin typeface="Comic Sans MS" pitchFamily="66" charset="0"/>
              </a:rPr>
              <a:t>єктом господарювання ченців, що відрізнялися сумирною вдачею, тобто були добрими. Монахи знали, що земля і повітря цих місць мають цілющу силу, тому під час мору від інфекційних епідемій тікали сюди і виживали. </a:t>
            </a:r>
          </a:p>
          <a:p>
            <a:pPr algn="ctr"/>
            <a:r>
              <a:rPr lang="uk-UA" b="1">
                <a:latin typeface="Comic Sans MS" pitchFamily="66" charset="0"/>
              </a:rPr>
              <a:t>До цих пір збереглася криниця із смачною водою.</a:t>
            </a:r>
          </a:p>
          <a:p>
            <a:pPr algn="ctr"/>
            <a:endParaRPr lang="uk-UA" b="1">
              <a:latin typeface="Comic Sans MS" pitchFamily="66" charset="0"/>
            </a:endParaRPr>
          </a:p>
          <a:p>
            <a:pPr algn="ctr"/>
            <a:r>
              <a:rPr lang="uk-UA" b="1">
                <a:latin typeface="Comic Sans MS" pitchFamily="66" charset="0"/>
              </a:rPr>
              <a:t>У радянські часи Доброславівську гору називали  Піонерською, тому, що на ній було розташовано </a:t>
            </a:r>
          </a:p>
          <a:p>
            <a:pPr algn="ctr"/>
            <a:r>
              <a:rPr lang="uk-UA" b="1">
                <a:latin typeface="Comic Sans MS" pitchFamily="66" charset="0"/>
              </a:rPr>
              <a:t>3 піонерських табори. </a:t>
            </a:r>
          </a:p>
          <a:p>
            <a:pPr algn="ctr"/>
            <a:endParaRPr lang="ru-RU" b="1">
              <a:latin typeface="Comic Sans MS" pitchFamily="66" charset="0"/>
            </a:endParaRPr>
          </a:p>
          <a:p>
            <a:pPr algn="ctr"/>
            <a:endParaRPr lang="ru-RU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ершина горы">
  <a:themeElements>
    <a:clrScheme name="Вершина горы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Вершина горы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2.xml><?xml version="1.0" encoding="utf-8"?>
<a:themeOverride xmlns:a="http://schemas.openxmlformats.org/drawingml/2006/main">
  <a:clrScheme name="Вершина горы 1">
    <a:dk1>
      <a:srgbClr val="4C3A1C"/>
    </a:dk1>
    <a:lt1>
      <a:srgbClr val="FFFFFF"/>
    </a:lt1>
    <a:dk2>
      <a:srgbClr val="993300"/>
    </a:dk2>
    <a:lt2>
      <a:srgbClr val="CCAA00"/>
    </a:lt2>
    <a:accent1>
      <a:srgbClr val="FF3300"/>
    </a:accent1>
    <a:accent2>
      <a:srgbClr val="9E6600"/>
    </a:accent2>
    <a:accent3>
      <a:srgbClr val="CAADAA"/>
    </a:accent3>
    <a:accent4>
      <a:srgbClr val="DADADA"/>
    </a:accent4>
    <a:accent5>
      <a:srgbClr val="FFADAA"/>
    </a:accent5>
    <a:accent6>
      <a:srgbClr val="8F5C00"/>
    </a:accent6>
    <a:hlink>
      <a:srgbClr val="FFCC00"/>
    </a:hlink>
    <a:folHlink>
      <a:srgbClr val="F7DC97"/>
    </a:folHlink>
  </a:clrScheme>
</a:themeOverride>
</file>

<file path=ppt/theme/themeOverride3.xml><?xml version="1.0" encoding="utf-8"?>
<a:themeOverride xmlns:a="http://schemas.openxmlformats.org/drawingml/2006/main">
  <a:clrScheme name="Вершина горы 3">
    <a:dk1>
      <a:srgbClr val="10104C"/>
    </a:dk1>
    <a:lt1>
      <a:srgbClr val="FFFFFF"/>
    </a:lt1>
    <a:dk2>
      <a:srgbClr val="003366"/>
    </a:dk2>
    <a:lt2>
      <a:srgbClr val="C6CCD4"/>
    </a:lt2>
    <a:accent1>
      <a:srgbClr val="33CCFF"/>
    </a:accent1>
    <a:accent2>
      <a:srgbClr val="5B5B8D"/>
    </a:accent2>
    <a:accent3>
      <a:srgbClr val="AAADB8"/>
    </a:accent3>
    <a:accent4>
      <a:srgbClr val="DADADA"/>
    </a:accent4>
    <a:accent5>
      <a:srgbClr val="ADE2FF"/>
    </a:accent5>
    <a:accent6>
      <a:srgbClr val="52527F"/>
    </a:accent6>
    <a:hlink>
      <a:srgbClr val="4529AB"/>
    </a:hlink>
    <a:folHlink>
      <a:srgbClr val="00CC99"/>
    </a:folHlink>
  </a:clrScheme>
</a:themeOverride>
</file>

<file path=ppt/theme/themeOverride4.xml><?xml version="1.0" encoding="utf-8"?>
<a:themeOverride xmlns:a="http://schemas.openxmlformats.org/drawingml/2006/main">
  <a:clrScheme name="Вершина горы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5.xml><?xml version="1.0" encoding="utf-8"?>
<a:themeOverride xmlns:a="http://schemas.openxmlformats.org/drawingml/2006/main">
  <a:clrScheme name="Вершина горы 3">
    <a:dk1>
      <a:srgbClr val="10104C"/>
    </a:dk1>
    <a:lt1>
      <a:srgbClr val="FFFFFF"/>
    </a:lt1>
    <a:dk2>
      <a:srgbClr val="003366"/>
    </a:dk2>
    <a:lt2>
      <a:srgbClr val="C6CCD4"/>
    </a:lt2>
    <a:accent1>
      <a:srgbClr val="33CCFF"/>
    </a:accent1>
    <a:accent2>
      <a:srgbClr val="5B5B8D"/>
    </a:accent2>
    <a:accent3>
      <a:srgbClr val="AAADB8"/>
    </a:accent3>
    <a:accent4>
      <a:srgbClr val="DADADA"/>
    </a:accent4>
    <a:accent5>
      <a:srgbClr val="ADE2FF"/>
    </a:accent5>
    <a:accent6>
      <a:srgbClr val="52527F"/>
    </a:accent6>
    <a:hlink>
      <a:srgbClr val="4529AB"/>
    </a:hlink>
    <a:folHlink>
      <a:srgbClr val="00CC99"/>
    </a:folHlink>
  </a:clrScheme>
</a:themeOverride>
</file>

<file path=ppt/theme/themeOverride6.xml><?xml version="1.0" encoding="utf-8"?>
<a:themeOverride xmlns:a="http://schemas.openxmlformats.org/drawingml/2006/main">
  <a:clrScheme name="Вершина горы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7.xml><?xml version="1.0" encoding="utf-8"?>
<a:themeOverride xmlns:a="http://schemas.openxmlformats.org/drawingml/2006/main">
  <a:clrScheme name="Вершина горы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3200</TotalTime>
  <Words>934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Batang</vt:lpstr>
      <vt:lpstr>Arial Black</vt:lpstr>
      <vt:lpstr>Вершина горы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ИРА</cp:lastModifiedBy>
  <cp:revision>290</cp:revision>
  <cp:lastPrinted>1601-01-01T00:00:00Z</cp:lastPrinted>
  <dcterms:created xsi:type="dcterms:W3CDTF">1601-01-01T00:00:00Z</dcterms:created>
  <dcterms:modified xsi:type="dcterms:W3CDTF">2021-04-17T16:04:36Z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