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91" r:id="rId3"/>
    <p:sldId id="293" r:id="rId4"/>
    <p:sldId id="257" r:id="rId5"/>
    <p:sldId id="320" r:id="rId6"/>
    <p:sldId id="325" r:id="rId7"/>
    <p:sldId id="321" r:id="rId8"/>
    <p:sldId id="294" r:id="rId9"/>
    <p:sldId id="314" r:id="rId10"/>
    <p:sldId id="323" r:id="rId11"/>
    <p:sldId id="324" r:id="rId12"/>
    <p:sldId id="306" r:id="rId13"/>
    <p:sldId id="309" r:id="rId14"/>
    <p:sldId id="310" r:id="rId15"/>
    <p:sldId id="312" r:id="rId16"/>
    <p:sldId id="29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36" autoAdjust="0"/>
  </p:normalViewPr>
  <p:slideViewPr>
    <p:cSldViewPr>
      <p:cViewPr>
        <p:scale>
          <a:sx n="64" d="100"/>
          <a:sy n="64" d="100"/>
        </p:scale>
        <p:origin x="-1973" y="-5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43EC6-A261-4360-AD57-B1A245EDF76B}" type="datetimeFigureOut">
              <a:rPr lang="ru-RU" smtClean="0"/>
              <a:pPr/>
              <a:t>25.04.2021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8121A3-ACA0-4AEE-8599-FC3188A70E8F}" type="slidenum">
              <a:rPr lang="ru-RU" smtClean="0"/>
              <a:pPr/>
              <a:t>‹№›</a:t>
            </a:fld>
            <a:endParaRPr lang="ru-RU"/>
          </a:p>
        </p:txBody>
      </p:sp>
    </p:spTree>
    <p:extLst>
      <p:ext uri="{BB962C8B-B14F-4D97-AF65-F5344CB8AC3E}">
        <p14:creationId xmlns:p14="http://schemas.microsoft.com/office/powerpoint/2010/main" val="249635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МЕТА</a:t>
            </a:r>
            <a:endParaRPr lang="ru-RU" dirty="0"/>
          </a:p>
        </p:txBody>
      </p:sp>
      <p:sp>
        <p:nvSpPr>
          <p:cNvPr id="4" name="Номер слайда 3"/>
          <p:cNvSpPr>
            <a:spLocks noGrp="1"/>
          </p:cNvSpPr>
          <p:nvPr>
            <p:ph type="sldNum" sz="quarter" idx="10"/>
          </p:nvPr>
        </p:nvSpPr>
        <p:spPr/>
        <p:txBody>
          <a:bodyPr/>
          <a:lstStyle/>
          <a:p>
            <a:fld id="{328121A3-ACA0-4AEE-8599-FC3188A70E8F}" type="slidenum">
              <a:rPr lang="ru-RU" smtClean="0"/>
              <a:pPr/>
              <a:t>2</a:t>
            </a:fld>
            <a:endParaRPr lang="ru-RU"/>
          </a:p>
        </p:txBody>
      </p:sp>
    </p:spTree>
    <p:extLst>
      <p:ext uri="{BB962C8B-B14F-4D97-AF65-F5344CB8AC3E}">
        <p14:creationId xmlns:p14="http://schemas.microsoft.com/office/powerpoint/2010/main" val="231076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Висновки</a:t>
            </a:r>
            <a:endParaRPr lang="ru-RU" dirty="0"/>
          </a:p>
        </p:txBody>
      </p:sp>
      <p:sp>
        <p:nvSpPr>
          <p:cNvPr id="4" name="Номер слайда 3"/>
          <p:cNvSpPr>
            <a:spLocks noGrp="1"/>
          </p:cNvSpPr>
          <p:nvPr>
            <p:ph type="sldNum" sz="quarter" idx="10"/>
          </p:nvPr>
        </p:nvSpPr>
        <p:spPr/>
        <p:txBody>
          <a:bodyPr/>
          <a:lstStyle/>
          <a:p>
            <a:fld id="{328121A3-ACA0-4AEE-8599-FC3188A70E8F}" type="slidenum">
              <a:rPr lang="ru-RU" smtClean="0"/>
              <a:pPr/>
              <a:t>15</a:t>
            </a:fld>
            <a:endParaRPr lang="ru-RU"/>
          </a:p>
        </p:txBody>
      </p:sp>
    </p:spTree>
    <p:extLst>
      <p:ext uri="{BB962C8B-B14F-4D97-AF65-F5344CB8AC3E}">
        <p14:creationId xmlns:p14="http://schemas.microsoft.com/office/powerpoint/2010/main" val="52245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28121A3-ACA0-4AEE-8599-FC3188A70E8F}" type="slidenum">
              <a:rPr lang="ru-RU" smtClean="0"/>
              <a:pPr/>
              <a:t>3</a:t>
            </a:fld>
            <a:endParaRPr lang="ru-RU"/>
          </a:p>
        </p:txBody>
      </p:sp>
    </p:spTree>
    <p:extLst>
      <p:ext uri="{BB962C8B-B14F-4D97-AF65-F5344CB8AC3E}">
        <p14:creationId xmlns:p14="http://schemas.microsoft.com/office/powerpoint/2010/main" val="262045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Жовтень 1932 р. – на </a:t>
            </a:r>
            <a:r>
              <a:rPr lang="uk-UA" dirty="0" err="1" smtClean="0"/>
              <a:t>Славутчині</a:t>
            </a:r>
            <a:r>
              <a:rPr lang="uk-UA" dirty="0" smtClean="0"/>
              <a:t> розпочався масовий </a:t>
            </a:r>
            <a:r>
              <a:rPr lang="uk-UA" dirty="0" err="1" smtClean="0"/>
              <a:t>голод.Голодують</a:t>
            </a:r>
            <a:r>
              <a:rPr lang="uk-UA" baseline="0" dirty="0" smtClean="0"/>
              <a:t> села Малий </a:t>
            </a:r>
            <a:r>
              <a:rPr lang="uk-UA" baseline="0" dirty="0" err="1" smtClean="0"/>
              <a:t>Скнит</a:t>
            </a:r>
            <a:r>
              <a:rPr lang="uk-UA" baseline="0" dirty="0" smtClean="0"/>
              <a:t>, </a:t>
            </a:r>
            <a:r>
              <a:rPr lang="uk-UA" baseline="0" dirty="0" err="1" smtClean="0"/>
              <a:t>Нетішин</a:t>
            </a:r>
            <a:r>
              <a:rPr lang="uk-UA" baseline="0" dirty="0" smtClean="0"/>
              <a:t>, Клепачі.</a:t>
            </a:r>
            <a:r>
              <a:rPr lang="uk-UA" dirty="0" smtClean="0"/>
              <a:t> Серпень 1933 року </a:t>
            </a:r>
            <a:endParaRPr lang="en-US" dirty="0"/>
          </a:p>
        </p:txBody>
      </p:sp>
      <p:sp>
        <p:nvSpPr>
          <p:cNvPr id="4" name="Місце для номера слайда 3"/>
          <p:cNvSpPr>
            <a:spLocks noGrp="1"/>
          </p:cNvSpPr>
          <p:nvPr>
            <p:ph type="sldNum" sz="quarter" idx="10"/>
          </p:nvPr>
        </p:nvSpPr>
        <p:spPr/>
        <p:txBody>
          <a:bodyPr/>
          <a:lstStyle/>
          <a:p>
            <a:fld id="{328121A3-ACA0-4AEE-8599-FC3188A70E8F}" type="slidenum">
              <a:rPr lang="ru-RU" smtClean="0"/>
              <a:pPr/>
              <a:t>6</a:t>
            </a:fld>
            <a:endParaRPr lang="ru-RU"/>
          </a:p>
        </p:txBody>
      </p:sp>
    </p:spTree>
    <p:extLst>
      <p:ext uri="{BB962C8B-B14F-4D97-AF65-F5344CB8AC3E}">
        <p14:creationId xmlns:p14="http://schemas.microsoft.com/office/powerpoint/2010/main" val="99787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От що згадує </a:t>
            </a:r>
            <a:r>
              <a:rPr lang="uk-UA" dirty="0" err="1" smtClean="0"/>
              <a:t>Палійчук</a:t>
            </a:r>
            <a:r>
              <a:rPr lang="uk-UA" dirty="0" smtClean="0"/>
              <a:t> Ф.Т.</a:t>
            </a:r>
            <a:r>
              <a:rPr lang="uk-UA" baseline="0" dirty="0" smtClean="0"/>
              <a:t> «Голодними й холодними були ті роки.</a:t>
            </a:r>
            <a:r>
              <a:rPr lang="uk-UA" dirty="0" smtClean="0"/>
              <a:t>                                                        </a:t>
            </a:r>
            <a:r>
              <a:rPr lang="uk-UA" dirty="0" err="1" smtClean="0"/>
              <a:t>Палійчук</a:t>
            </a:r>
            <a:r>
              <a:rPr lang="uk-UA" dirty="0" smtClean="0"/>
              <a:t> Феофан Тарасович </a:t>
            </a:r>
            <a:r>
              <a:rPr lang="uk-UA" dirty="0" err="1" smtClean="0"/>
              <a:t>Тимощук</a:t>
            </a:r>
            <a:r>
              <a:rPr lang="uk-UA" dirty="0" smtClean="0"/>
              <a:t> Іван </a:t>
            </a:r>
            <a:r>
              <a:rPr lang="uk-UA" dirty="0" err="1" smtClean="0"/>
              <a:t>Радіонович</a:t>
            </a:r>
            <a:r>
              <a:rPr lang="uk-UA" dirty="0" smtClean="0"/>
              <a:t> 1929 року народження</a:t>
            </a:r>
            <a:endParaRPr lang="ru-RU" dirty="0"/>
          </a:p>
        </p:txBody>
      </p:sp>
      <p:sp>
        <p:nvSpPr>
          <p:cNvPr id="4" name="Номер слайда 3"/>
          <p:cNvSpPr>
            <a:spLocks noGrp="1"/>
          </p:cNvSpPr>
          <p:nvPr>
            <p:ph type="sldNum" sz="quarter" idx="10"/>
          </p:nvPr>
        </p:nvSpPr>
        <p:spPr/>
        <p:txBody>
          <a:bodyPr/>
          <a:lstStyle/>
          <a:p>
            <a:fld id="{328121A3-ACA0-4AEE-8599-FC3188A70E8F}" type="slidenum">
              <a:rPr lang="ru-RU" smtClean="0"/>
              <a:pPr/>
              <a:t>7</a:t>
            </a:fld>
            <a:endParaRPr lang="ru-RU"/>
          </a:p>
        </p:txBody>
      </p:sp>
    </p:spTree>
    <p:extLst>
      <p:ext uri="{BB962C8B-B14F-4D97-AF65-F5344CB8AC3E}">
        <p14:creationId xmlns:p14="http://schemas.microsoft.com/office/powerpoint/2010/main" val="188306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err="1" smtClean="0"/>
              <a:t>Згадвала</a:t>
            </a:r>
            <a:r>
              <a:rPr lang="uk-UA" dirty="0" smtClean="0"/>
              <a:t> </a:t>
            </a:r>
            <a:r>
              <a:rPr lang="uk-UA" dirty="0" err="1" smtClean="0"/>
              <a:t>Задворна</a:t>
            </a:r>
            <a:r>
              <a:rPr lang="uk-UA" dirty="0" smtClean="0"/>
              <a:t> М.А.</a:t>
            </a:r>
            <a:endParaRPr lang="en-US" dirty="0"/>
          </a:p>
        </p:txBody>
      </p:sp>
      <p:sp>
        <p:nvSpPr>
          <p:cNvPr id="4" name="Місце для номера слайда 3"/>
          <p:cNvSpPr>
            <a:spLocks noGrp="1"/>
          </p:cNvSpPr>
          <p:nvPr>
            <p:ph type="sldNum" sz="quarter" idx="10"/>
          </p:nvPr>
        </p:nvSpPr>
        <p:spPr/>
        <p:txBody>
          <a:bodyPr/>
          <a:lstStyle/>
          <a:p>
            <a:fld id="{328121A3-ACA0-4AEE-8599-FC3188A70E8F}" type="slidenum">
              <a:rPr lang="ru-RU" smtClean="0"/>
              <a:pPr/>
              <a:t>8</a:t>
            </a:fld>
            <a:endParaRPr lang="ru-RU"/>
          </a:p>
        </p:txBody>
      </p:sp>
    </p:spTree>
    <p:extLst>
      <p:ext uri="{BB962C8B-B14F-4D97-AF65-F5344CB8AC3E}">
        <p14:creationId xmlns:p14="http://schemas.microsoft.com/office/powerpoint/2010/main" val="166008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r>
              <a:rPr lang="uk-UA" dirty="0" smtClean="0"/>
              <a:t>Ось</a:t>
            </a:r>
            <a:r>
              <a:rPr lang="uk-UA" baseline="0" dirty="0" smtClean="0"/>
              <a:t> що згадувала </a:t>
            </a:r>
            <a:r>
              <a:rPr lang="uk-UA" baseline="0" dirty="0" err="1" smtClean="0"/>
              <a:t>Давидюк</a:t>
            </a:r>
            <a:r>
              <a:rPr lang="uk-UA" baseline="0" dirty="0" smtClean="0"/>
              <a:t> М.З.: «</a:t>
            </a:r>
            <a:endParaRPr lang="en-US" dirty="0"/>
          </a:p>
        </p:txBody>
      </p:sp>
      <p:sp>
        <p:nvSpPr>
          <p:cNvPr id="4" name="Місце для номера слайда 3"/>
          <p:cNvSpPr>
            <a:spLocks noGrp="1"/>
          </p:cNvSpPr>
          <p:nvPr>
            <p:ph type="sldNum" sz="quarter" idx="10"/>
          </p:nvPr>
        </p:nvSpPr>
        <p:spPr/>
        <p:txBody>
          <a:bodyPr/>
          <a:lstStyle/>
          <a:p>
            <a:fld id="{328121A3-ACA0-4AEE-8599-FC3188A70E8F}" type="slidenum">
              <a:rPr lang="ru-RU" smtClean="0"/>
              <a:pPr/>
              <a:t>9</a:t>
            </a:fld>
            <a:endParaRPr lang="ru-RU"/>
          </a:p>
        </p:txBody>
      </p:sp>
    </p:spTree>
    <p:extLst>
      <p:ext uri="{BB962C8B-B14F-4D97-AF65-F5344CB8AC3E}">
        <p14:creationId xmlns:p14="http://schemas.microsoft.com/office/powerpoint/2010/main" val="356746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Станом</a:t>
            </a:r>
            <a:r>
              <a:rPr lang="uk-UA" baseline="0" dirty="0" smtClean="0"/>
              <a:t> на 4 травня 1932 року було встановлено, що із  240 родин від голоду опухло 117.Саме в нашому селі </a:t>
            </a:r>
            <a:r>
              <a:rPr lang="uk-UA" dirty="0" smtClean="0"/>
              <a:t>                         Моя прабабуся </a:t>
            </a:r>
            <a:r>
              <a:rPr lang="uk-UA" dirty="0" err="1" smtClean="0"/>
              <a:t>Задвона</a:t>
            </a:r>
            <a:r>
              <a:rPr lang="uk-UA" baseline="0" dirty="0" smtClean="0"/>
              <a:t> Мотря Антонівна 1919  </a:t>
            </a:r>
            <a:r>
              <a:rPr lang="uk-UA" baseline="0" dirty="0" err="1" smtClean="0"/>
              <a:t>Пам</a:t>
            </a:r>
            <a:r>
              <a:rPr lang="en-US" baseline="0" dirty="0" smtClean="0"/>
              <a:t>’</a:t>
            </a:r>
            <a:r>
              <a:rPr lang="uk-UA" baseline="0" dirty="0" err="1" smtClean="0"/>
              <a:t>ятна</a:t>
            </a:r>
            <a:r>
              <a:rPr lang="uk-UA" baseline="0" dirty="0" smtClean="0"/>
              <a:t> дошка на вшанування жертв Голодомору у селі Великий </a:t>
            </a:r>
            <a:r>
              <a:rPr lang="uk-UA" baseline="0" dirty="0" err="1" smtClean="0"/>
              <a:t>Правутин</a:t>
            </a:r>
            <a:endParaRPr lang="ru-RU" dirty="0"/>
          </a:p>
        </p:txBody>
      </p:sp>
      <p:sp>
        <p:nvSpPr>
          <p:cNvPr id="4" name="Номер слайда 3"/>
          <p:cNvSpPr>
            <a:spLocks noGrp="1"/>
          </p:cNvSpPr>
          <p:nvPr>
            <p:ph type="sldNum" sz="quarter" idx="10"/>
          </p:nvPr>
        </p:nvSpPr>
        <p:spPr/>
        <p:txBody>
          <a:bodyPr/>
          <a:lstStyle/>
          <a:p>
            <a:fld id="{328121A3-ACA0-4AEE-8599-FC3188A70E8F}"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err="1" smtClean="0"/>
              <a:t>Пам</a:t>
            </a:r>
            <a:r>
              <a:rPr lang="en-US" dirty="0" smtClean="0"/>
              <a:t>’</a:t>
            </a:r>
            <a:r>
              <a:rPr lang="uk-UA" dirty="0" err="1" smtClean="0"/>
              <a:t>ятні</a:t>
            </a:r>
            <a:r>
              <a:rPr lang="uk-UA" dirty="0" smtClean="0"/>
              <a:t> дошки на</a:t>
            </a:r>
            <a:r>
              <a:rPr lang="uk-UA" baseline="0" dirty="0" smtClean="0"/>
              <a:t> вшанування жертв Голодомору </a:t>
            </a:r>
            <a:r>
              <a:rPr lang="uk-UA" baseline="0" dirty="0" err="1" smtClean="0"/>
              <a:t>Славутчини</a:t>
            </a:r>
            <a:endParaRPr lang="ru-RU" dirty="0"/>
          </a:p>
        </p:txBody>
      </p:sp>
      <p:sp>
        <p:nvSpPr>
          <p:cNvPr id="4" name="Номер слайда 3"/>
          <p:cNvSpPr>
            <a:spLocks noGrp="1"/>
          </p:cNvSpPr>
          <p:nvPr>
            <p:ph type="sldNum" sz="quarter" idx="10"/>
          </p:nvPr>
        </p:nvSpPr>
        <p:spPr/>
        <p:txBody>
          <a:bodyPr/>
          <a:lstStyle/>
          <a:p>
            <a:fld id="{328121A3-ACA0-4AEE-8599-FC3188A70E8F}"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   Одним із найвидатніших проектів</a:t>
            </a:r>
            <a:r>
              <a:rPr lang="uk-UA" baseline="0" dirty="0" smtClean="0"/>
              <a:t> в галузі суспільно-культурного життя </a:t>
            </a:r>
            <a:r>
              <a:rPr lang="uk-UA" dirty="0" smtClean="0"/>
              <a:t>                                              Музейна експозиція </a:t>
            </a:r>
            <a:r>
              <a:rPr lang="uk-UA" baseline="0" dirty="0" smtClean="0"/>
              <a:t> “Голодомор 1932 -1933 “ у </a:t>
            </a:r>
            <a:r>
              <a:rPr lang="uk-UA" baseline="0" dirty="0" err="1" smtClean="0"/>
              <a:t>Меджибожі</a:t>
            </a:r>
            <a:endParaRPr lang="ru-RU" dirty="0"/>
          </a:p>
        </p:txBody>
      </p:sp>
      <p:sp>
        <p:nvSpPr>
          <p:cNvPr id="4" name="Номер слайда 3"/>
          <p:cNvSpPr>
            <a:spLocks noGrp="1"/>
          </p:cNvSpPr>
          <p:nvPr>
            <p:ph type="sldNum" sz="quarter" idx="10"/>
          </p:nvPr>
        </p:nvSpPr>
        <p:spPr/>
        <p:txBody>
          <a:bodyPr/>
          <a:lstStyle/>
          <a:p>
            <a:fld id="{328121A3-ACA0-4AEE-8599-FC3188A70E8F}"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FFFFFF"/>
                </a:solidFill>
              </a:endParaRPr>
            </a:p>
          </p:txBody>
        </p:sp>
      </p:grpSp>
      <p:sp>
        <p:nvSpPr>
          <p:cNvPr id="8500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ru-RU" noProof="0" smtClean="0"/>
              <a:t>Образец заголовка</a:t>
            </a:r>
          </a:p>
        </p:txBody>
      </p:sp>
      <p:sp>
        <p:nvSpPr>
          <p:cNvPr id="850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ru-RU">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ru-RU">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A78BB06-6E6A-4FD6-AB39-6CDFE10334C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56986278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AA24C6D-80BB-4D03-BCA6-CF0A6AA75BCD}" type="slidenum">
              <a:rPr lang="ru-RU">
                <a:solidFill>
                  <a:srgbClr val="FFFFFF"/>
                </a:solidFill>
              </a:rPr>
              <a:pPr>
                <a:defRPr/>
              </a:pPr>
              <a:t>‹№›</a:t>
            </a:fld>
            <a:endParaRPr lang="ru-RU">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346610461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11AEFE3-DA9B-4EC9-9749-63B3D1E4043A}" type="slidenum">
              <a:rPr lang="ru-RU">
                <a:solidFill>
                  <a:srgbClr val="FFFFFF"/>
                </a:solidFill>
              </a:rPr>
              <a:pPr>
                <a:defRPr/>
              </a:pPr>
              <a:t>‹№›</a:t>
            </a:fld>
            <a:endParaRPr lang="ru-RU">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59925243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0C6463E-5221-47BE-A494-E89E95E698EB}" type="slidenum">
              <a:rPr lang="ru-RU">
                <a:solidFill>
                  <a:srgbClr val="FFFFFF"/>
                </a:solidFill>
              </a:rPr>
              <a:pPr>
                <a:defRPr/>
              </a:pPr>
              <a:t>‹№›</a:t>
            </a:fld>
            <a:endParaRPr lang="ru-RU">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11683388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34DEDE4-C449-4970-A1BB-8AE1C9E65667}" type="slidenum">
              <a:rPr lang="ru-RU">
                <a:solidFill>
                  <a:srgbClr val="FFFFFF"/>
                </a:solidFill>
              </a:rPr>
              <a:pPr>
                <a:defRPr/>
              </a:pPr>
              <a:t>‹№›</a:t>
            </a:fld>
            <a:endParaRPr lang="ru-RU">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233572124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2692B2EE-CE91-4C83-8E28-297860D1DD37}" type="slidenum">
              <a:rPr lang="ru-RU">
                <a:solidFill>
                  <a:srgbClr val="FFFFFF"/>
                </a:solidFill>
              </a:rPr>
              <a:pPr>
                <a:defRPr/>
              </a:pPr>
              <a:t>‹№›</a:t>
            </a:fld>
            <a:endParaRPr lang="ru-RU">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3071679907"/>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BED8C46-E186-4D03-9A56-EA893A0A24A4}" type="slidenum">
              <a:rPr lang="ru-RU">
                <a:solidFill>
                  <a:srgbClr val="FFFFFF"/>
                </a:solidFill>
              </a:rPr>
              <a:pPr>
                <a:defRPr/>
              </a:pPr>
              <a:t>‹№›</a:t>
            </a:fld>
            <a:endParaRPr lang="ru-RU">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427107402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C34730C-56B8-47B2-B1F2-77C5F59AD935}" type="slidenum">
              <a:rPr lang="ru-RU">
                <a:solidFill>
                  <a:srgbClr val="FFFFFF"/>
                </a:solidFill>
              </a:rPr>
              <a:pPr>
                <a:defRPr/>
              </a:pPr>
              <a:t>‹№›</a:t>
            </a:fld>
            <a:endParaRPr lang="ru-RU">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363878526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241BE20-4673-45AA-8E3F-262F5EA6A548}" type="slidenum">
              <a:rPr lang="ru-RU">
                <a:solidFill>
                  <a:srgbClr val="FFFFFF"/>
                </a:solidFill>
              </a:rPr>
              <a:pPr>
                <a:defRPr/>
              </a:pPr>
              <a:t>‹№›</a:t>
            </a:fld>
            <a:endParaRPr lang="ru-RU">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315149133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7DC8F43-89D7-4D54-9545-17940CB3A431}" type="slidenum">
              <a:rPr lang="ru-RU">
                <a:solidFill>
                  <a:srgbClr val="FFFFFF"/>
                </a:solidFill>
              </a:rPr>
              <a:pPr>
                <a:defRPr/>
              </a:pPr>
              <a:t>‹№›</a:t>
            </a:fld>
            <a:endParaRPr lang="ru-RU">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71600574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5591653-406B-48E5-8332-F6C32CCF7B4A}" type="slidenum">
              <a:rPr lang="ru-RU">
                <a:solidFill>
                  <a:srgbClr val="FFFFFF"/>
                </a:solidFill>
              </a:rPr>
              <a:pPr>
                <a:defRPr/>
              </a:pPr>
              <a:t>‹№›</a:t>
            </a:fld>
            <a:endParaRPr lang="ru-RU">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287272671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5CAC5C2F-7E9E-46AC-A418-00A03D74A3D4}" type="slidenum">
              <a:rPr lang="ru-RU">
                <a:solidFill>
                  <a:srgbClr val="FFFFFF"/>
                </a:solidFill>
              </a:rPr>
              <a:pPr>
                <a:defRPr/>
              </a:pPr>
              <a:t>‹№›</a:t>
            </a:fld>
            <a:endParaRPr lang="ru-RU">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34716341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25.04.2021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ru-RU">
              <a:solidFill>
                <a:srgbClr val="FFFFFF"/>
              </a:solidFill>
            </a:endParaRPr>
          </a:p>
        </p:txBody>
      </p:sp>
      <p:sp>
        <p:nvSpPr>
          <p:cNvPr id="8397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F145AD2F-7635-4BE5-AA31-9C01A795353E}" type="slidenum">
              <a:rPr lang="ru-RU">
                <a:solidFill>
                  <a:srgbClr val="FFFFFF"/>
                </a:solidFill>
              </a:rPr>
              <a:pPr fontAlgn="base">
                <a:spcBef>
                  <a:spcPct val="0"/>
                </a:spcBef>
                <a:spcAft>
                  <a:spcPct val="0"/>
                </a:spcAft>
                <a:defRPr/>
              </a:pPr>
              <a:t>‹№›</a:t>
            </a:fld>
            <a:endParaRPr lang="ru-RU">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8397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sp>
            <p:nvSpPr>
              <p:cNvPr id="8397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sp>
            <p:nvSpPr>
              <p:cNvPr id="8397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FFFFFF"/>
                  </a:solidFill>
                </a:endParaRPr>
              </a:p>
            </p:txBody>
          </p:sp>
          <p:sp>
            <p:nvSpPr>
              <p:cNvPr id="8397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grpSp>
        <p:sp>
          <p:nvSpPr>
            <p:cNvPr id="8397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FFFFFF"/>
                </a:solidFill>
              </a:endParaRPr>
            </a:p>
          </p:txBody>
        </p:sp>
      </p:grpSp>
      <p:sp>
        <p:nvSpPr>
          <p:cNvPr id="8398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398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ru-RU">
              <a:solidFill>
                <a:srgbClr val="FFFFFF"/>
              </a:solidFill>
            </a:endParaRPr>
          </a:p>
        </p:txBody>
      </p:sp>
      <p:sp>
        <p:nvSpPr>
          <p:cNvPr id="8398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extLst>
      <p:ext uri="{BB962C8B-B14F-4D97-AF65-F5344CB8AC3E}">
        <p14:creationId xmlns:p14="http://schemas.microsoft.com/office/powerpoint/2010/main" val="400399245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60647"/>
            <a:ext cx="8208912" cy="6247864"/>
          </a:xfrm>
          <a:prstGeom prst="rect">
            <a:avLst/>
          </a:prstGeom>
        </p:spPr>
        <p:txBody>
          <a:bodyPr wrap="square">
            <a:spAutoFit/>
          </a:bodyPr>
          <a:lstStyle/>
          <a:p>
            <a:pPr algn="ctr"/>
            <a:r>
              <a:rPr lang="uk-UA" sz="2400" b="1" kern="0" dirty="0" err="1" smtClean="0">
                <a:solidFill>
                  <a:srgbClr val="E5E5FF"/>
                </a:solidFill>
                <a:effectLst>
                  <a:outerShdw blurRad="38100" dist="38100" dir="2700000" algn="tl">
                    <a:srgbClr val="000000"/>
                  </a:outerShdw>
                </a:effectLst>
              </a:rPr>
              <a:t>Великоправутинська</a:t>
            </a:r>
            <a:r>
              <a:rPr lang="uk-UA" sz="2400" b="1" kern="0" dirty="0" smtClean="0">
                <a:solidFill>
                  <a:srgbClr val="E5E5FF"/>
                </a:solidFill>
                <a:effectLst>
                  <a:outerShdw blurRad="38100" dist="38100" dir="2700000" algn="tl">
                    <a:srgbClr val="000000"/>
                  </a:outerShdw>
                </a:effectLst>
              </a:rPr>
              <a:t> гімназія </a:t>
            </a:r>
            <a:r>
              <a:rPr lang="uk-UA" sz="2400" b="1" kern="0" dirty="0" err="1" smtClean="0">
                <a:solidFill>
                  <a:srgbClr val="E5E5FF"/>
                </a:solidFill>
                <a:effectLst>
                  <a:outerShdw blurRad="38100" dist="38100" dir="2700000" algn="tl">
                    <a:srgbClr val="000000"/>
                  </a:outerShdw>
                </a:effectLst>
              </a:rPr>
              <a:t>Берездівської</a:t>
            </a:r>
            <a:r>
              <a:rPr lang="uk-UA" sz="2400" b="1" kern="0" dirty="0" smtClean="0">
                <a:solidFill>
                  <a:srgbClr val="E5E5FF"/>
                </a:solidFill>
                <a:effectLst>
                  <a:outerShdw blurRad="38100" dist="38100" dir="2700000" algn="tl">
                    <a:srgbClr val="000000"/>
                  </a:outerShdw>
                </a:effectLst>
              </a:rPr>
              <a:t>  ОТГ</a:t>
            </a:r>
          </a:p>
          <a:p>
            <a:pPr algn="ctr"/>
            <a:r>
              <a:rPr lang="uk-UA" sz="2400" b="1" kern="0" dirty="0" err="1" smtClean="0">
                <a:solidFill>
                  <a:srgbClr val="E5E5FF"/>
                </a:solidFill>
                <a:effectLst>
                  <a:outerShdw blurRad="38100" dist="38100" dir="2700000" algn="tl">
                    <a:srgbClr val="000000"/>
                  </a:outerShdw>
                </a:effectLst>
              </a:rPr>
              <a:t>Славутського</a:t>
            </a:r>
            <a:r>
              <a:rPr lang="uk-UA" sz="2400" b="1" kern="0" dirty="0" smtClean="0">
                <a:solidFill>
                  <a:srgbClr val="E5E5FF"/>
                </a:solidFill>
                <a:effectLst>
                  <a:outerShdw blurRad="38100" dist="38100" dir="2700000" algn="tl">
                    <a:srgbClr val="000000"/>
                  </a:outerShdw>
                </a:effectLst>
              </a:rPr>
              <a:t>  району Хмельницької  області  </a:t>
            </a:r>
            <a:r>
              <a:rPr lang="uk-UA" sz="3600" b="1" kern="0" dirty="0">
                <a:solidFill>
                  <a:srgbClr val="E5E5FF"/>
                </a:solidFill>
                <a:effectLst>
                  <a:outerShdw blurRad="38100" dist="38100" dir="2700000" algn="tl">
                    <a:srgbClr val="000000"/>
                  </a:outerShdw>
                </a:effectLst>
              </a:rPr>
              <a:t/>
            </a:r>
            <a:br>
              <a:rPr lang="uk-UA" sz="3600" b="1" kern="0" dirty="0">
                <a:solidFill>
                  <a:srgbClr val="E5E5FF"/>
                </a:solidFill>
                <a:effectLst>
                  <a:outerShdw blurRad="38100" dist="38100" dir="2700000" algn="tl">
                    <a:srgbClr val="000000"/>
                  </a:outerShdw>
                </a:effectLst>
              </a:rPr>
            </a:br>
            <a:r>
              <a:rPr lang="uk-UA" sz="3200" b="1" kern="0" dirty="0">
                <a:solidFill>
                  <a:srgbClr val="E5E5FF"/>
                </a:solidFill>
                <a:effectLst>
                  <a:outerShdw blurRad="38100" dist="38100" dir="2700000" algn="tl">
                    <a:srgbClr val="000000"/>
                  </a:outerShdw>
                </a:effectLst>
              </a:rPr>
              <a:t>        </a:t>
            </a:r>
            <a:r>
              <a:rPr lang="uk-UA" sz="3200" b="1" kern="0" dirty="0" smtClean="0">
                <a:solidFill>
                  <a:srgbClr val="E5E5FF"/>
                </a:solidFill>
                <a:effectLst>
                  <a:outerShdw blurRad="38100" dist="38100" dir="2700000" algn="tl">
                    <a:srgbClr val="000000"/>
                  </a:outerShdw>
                </a:effectLst>
              </a:rPr>
              <a:t>                       </a:t>
            </a:r>
            <a:endParaRPr lang="uk-UA" sz="3200" b="1" kern="0" dirty="0">
              <a:solidFill>
                <a:srgbClr val="E5E5FF"/>
              </a:solidFill>
              <a:effectLst>
                <a:outerShdw blurRad="38100" dist="38100" dir="2700000" algn="tl">
                  <a:srgbClr val="000000"/>
                </a:outerShdw>
              </a:effectLst>
            </a:endParaRPr>
          </a:p>
          <a:p>
            <a:r>
              <a:rPr lang="uk-UA" sz="2800" b="1" dirty="0" smtClean="0"/>
              <a:t>ТЕМА </a:t>
            </a:r>
            <a:r>
              <a:rPr lang="uk-UA" sz="2800" b="1" dirty="0"/>
              <a:t>: ГОЛОДОМОР </a:t>
            </a:r>
            <a:r>
              <a:rPr lang="uk-UA" sz="2800" b="1" dirty="0" smtClean="0"/>
              <a:t> 1932 </a:t>
            </a:r>
            <a:r>
              <a:rPr lang="uk-UA" sz="2800" b="1" dirty="0"/>
              <a:t>– </a:t>
            </a:r>
            <a:r>
              <a:rPr lang="uk-UA" sz="2800" b="1" dirty="0" smtClean="0"/>
              <a:t>1933  РОКІВ  </a:t>
            </a:r>
            <a:r>
              <a:rPr lang="uk-UA" sz="2800" b="1" dirty="0"/>
              <a:t>НА </a:t>
            </a:r>
            <a:r>
              <a:rPr lang="uk-UA" sz="2800" b="1" dirty="0" smtClean="0"/>
              <a:t>СЛАВУТЧИНІ  ХМЕЛЬНИЦЬКОЇ</a:t>
            </a:r>
            <a:r>
              <a:rPr lang="uk-UA" sz="3200" b="1" kern="0" dirty="0" smtClean="0">
                <a:solidFill>
                  <a:srgbClr val="E5E5FF"/>
                </a:solidFill>
                <a:effectLst>
                  <a:outerShdw blurRad="38100" dist="38100" dir="2700000" algn="tl">
                    <a:srgbClr val="000000"/>
                  </a:outerShdw>
                </a:effectLst>
              </a:rPr>
              <a:t> </a:t>
            </a:r>
            <a:r>
              <a:rPr lang="uk-UA" sz="2800" b="1" kern="0" dirty="0" smtClean="0">
                <a:solidFill>
                  <a:srgbClr val="E5E5FF"/>
                </a:solidFill>
                <a:effectLst>
                  <a:outerShdw blurRad="38100" dist="38100" dir="2700000" algn="tl">
                    <a:srgbClr val="000000"/>
                  </a:outerShdw>
                </a:effectLst>
              </a:rPr>
              <a:t>ОБЛАСТІ</a:t>
            </a:r>
            <a:r>
              <a:rPr lang="uk-UA" sz="3200" b="1" kern="0" dirty="0" smtClean="0">
                <a:solidFill>
                  <a:srgbClr val="E5E5FF"/>
                </a:solidFill>
                <a:effectLst>
                  <a:outerShdw blurRad="38100" dist="38100" dir="2700000" algn="tl">
                    <a:srgbClr val="000000"/>
                  </a:outerShdw>
                </a:effectLst>
              </a:rPr>
              <a:t>                        </a:t>
            </a:r>
          </a:p>
          <a:p>
            <a:pPr algn="ctr"/>
            <a:r>
              <a:rPr lang="uk-UA" sz="3200" b="1" kern="0" dirty="0" smtClean="0">
                <a:solidFill>
                  <a:srgbClr val="E5E5FF"/>
                </a:solidFill>
                <a:effectLst>
                  <a:outerShdw blurRad="38100" dist="38100" dir="2700000" algn="tl">
                    <a:srgbClr val="000000"/>
                  </a:outerShdw>
                </a:effectLst>
              </a:rPr>
              <a:t>                                  </a:t>
            </a:r>
          </a:p>
          <a:p>
            <a:pPr algn="ctr"/>
            <a:r>
              <a:rPr lang="uk-UA" sz="3200" b="1" kern="0" dirty="0" smtClean="0">
                <a:solidFill>
                  <a:srgbClr val="E5E5FF"/>
                </a:solidFill>
                <a:effectLst>
                  <a:outerShdw blurRad="38100" dist="38100" dir="2700000" algn="tl">
                    <a:srgbClr val="000000"/>
                  </a:outerShdw>
                </a:effectLst>
              </a:rPr>
              <a:t>                                                Роботу виконала: </a:t>
            </a:r>
          </a:p>
          <a:p>
            <a:pPr algn="r"/>
            <a:r>
              <a:rPr lang="uk-UA" sz="2400" b="1" kern="0" dirty="0">
                <a:solidFill>
                  <a:srgbClr val="E5E5FF"/>
                </a:solidFill>
                <a:effectLst>
                  <a:outerShdw blurRad="38100" dist="38100" dir="2700000" algn="tl">
                    <a:srgbClr val="000000"/>
                  </a:outerShdw>
                </a:effectLst>
              </a:rPr>
              <a:t> </a:t>
            </a:r>
            <a:r>
              <a:rPr lang="uk-UA" sz="2400" b="1" kern="0" dirty="0" smtClean="0">
                <a:solidFill>
                  <a:srgbClr val="E5E5FF"/>
                </a:solidFill>
                <a:effectLst>
                  <a:outerShdw blurRad="38100" dist="38100" dir="2700000" algn="tl">
                    <a:srgbClr val="000000"/>
                  </a:outerShdw>
                </a:effectLst>
              </a:rPr>
              <a:t>                                  учениця 8 </a:t>
            </a:r>
            <a:r>
              <a:rPr lang="uk-UA" sz="2400" b="1" kern="0" dirty="0">
                <a:solidFill>
                  <a:srgbClr val="E5E5FF"/>
                </a:solidFill>
                <a:effectLst>
                  <a:outerShdw blurRad="38100" dist="38100" dir="2700000" algn="tl">
                    <a:srgbClr val="000000"/>
                  </a:outerShdw>
                </a:effectLst>
              </a:rPr>
              <a:t>класу</a:t>
            </a:r>
            <a:br>
              <a:rPr lang="uk-UA" sz="2400" b="1" kern="0" dirty="0">
                <a:solidFill>
                  <a:srgbClr val="E5E5FF"/>
                </a:solidFill>
                <a:effectLst>
                  <a:outerShdw blurRad="38100" dist="38100" dir="2700000" algn="tl">
                    <a:srgbClr val="000000"/>
                  </a:outerShdw>
                </a:effectLst>
              </a:rPr>
            </a:br>
            <a:r>
              <a:rPr lang="uk-UA" sz="2400" b="1" kern="0" dirty="0" smtClean="0">
                <a:solidFill>
                  <a:srgbClr val="E5E5FF"/>
                </a:solidFill>
                <a:effectLst>
                  <a:outerShdw blurRad="38100" dist="38100" dir="2700000" algn="tl">
                    <a:srgbClr val="000000"/>
                  </a:outerShdw>
                </a:effectLst>
              </a:rPr>
              <a:t>Онищук Василина</a:t>
            </a:r>
          </a:p>
          <a:p>
            <a:pPr algn="r"/>
            <a:r>
              <a:rPr lang="uk-UA" sz="2400" b="1" kern="0" dirty="0" smtClean="0">
                <a:solidFill>
                  <a:srgbClr val="E5E5FF"/>
                </a:solidFill>
                <a:effectLst>
                  <a:outerShdw blurRad="38100" dist="38100" dir="2700000" algn="tl">
                    <a:srgbClr val="000000"/>
                  </a:outerShdw>
                </a:effectLst>
              </a:rPr>
              <a:t>Юріївна                          </a:t>
            </a:r>
          </a:p>
          <a:p>
            <a:pPr algn="r"/>
            <a:endParaRPr lang="uk-UA" sz="2400" b="1" kern="0" dirty="0" smtClean="0">
              <a:solidFill>
                <a:srgbClr val="E5E5FF"/>
              </a:solidFill>
              <a:effectLst>
                <a:outerShdw blurRad="38100" dist="38100" dir="2700000" algn="tl">
                  <a:srgbClr val="000000"/>
                </a:outerShdw>
              </a:effectLst>
            </a:endParaRPr>
          </a:p>
          <a:p>
            <a:pPr algn="r"/>
            <a:r>
              <a:rPr lang="uk-UA" sz="2800" b="1" kern="0" dirty="0">
                <a:solidFill>
                  <a:srgbClr val="E5E5FF"/>
                </a:solidFill>
                <a:effectLst>
                  <a:outerShdw blurRad="38100" dist="38100" dir="2700000" algn="tl">
                    <a:srgbClr val="000000"/>
                  </a:outerShdw>
                </a:effectLst>
              </a:rPr>
              <a:t> </a:t>
            </a:r>
            <a:r>
              <a:rPr lang="uk-UA" sz="2800" b="1" kern="0" dirty="0" smtClean="0">
                <a:solidFill>
                  <a:srgbClr val="E5E5FF"/>
                </a:solidFill>
                <a:effectLst>
                  <a:outerShdw blurRad="38100" dist="38100" dir="2700000" algn="tl">
                    <a:srgbClr val="000000"/>
                  </a:outerShdw>
                </a:effectLst>
              </a:rPr>
              <a:t>    Науковий керівник:</a:t>
            </a:r>
          </a:p>
          <a:p>
            <a:pPr algn="r"/>
            <a:r>
              <a:rPr lang="uk-UA" sz="2400" b="1" kern="0" dirty="0" smtClean="0">
                <a:solidFill>
                  <a:srgbClr val="E5E5FF"/>
                </a:solidFill>
                <a:effectLst>
                  <a:outerShdw blurRad="38100" dist="38100" dir="2700000" algn="tl">
                    <a:srgbClr val="000000"/>
                  </a:outerShdw>
                </a:effectLst>
              </a:rPr>
              <a:t>Волосик Оксана </a:t>
            </a:r>
          </a:p>
          <a:p>
            <a:pPr algn="r"/>
            <a:r>
              <a:rPr lang="uk-UA" sz="2400" b="1" kern="0" dirty="0" smtClean="0">
                <a:solidFill>
                  <a:srgbClr val="E5E5FF"/>
                </a:solidFill>
                <a:effectLst>
                  <a:outerShdw blurRad="38100" dist="38100" dir="2700000" algn="tl">
                    <a:srgbClr val="000000"/>
                  </a:outerShdw>
                </a:effectLst>
              </a:rPr>
              <a:t>Миколаївна</a:t>
            </a:r>
          </a:p>
          <a:p>
            <a:pPr algn="r"/>
            <a:r>
              <a:rPr lang="uk-UA" sz="2400" b="1" kern="0" dirty="0" smtClean="0">
                <a:solidFill>
                  <a:srgbClr val="E5E5FF"/>
                </a:solidFill>
                <a:effectLst>
                  <a:outerShdw blurRad="38100" dist="38100" dir="2700000" algn="tl">
                    <a:srgbClr val="000000"/>
                  </a:outerShdw>
                </a:effectLst>
              </a:rPr>
              <a:t>Вчитель початкових класів</a:t>
            </a:r>
            <a:endParaRPr lang="ru-RU" sz="2400" dirty="0"/>
          </a:p>
        </p:txBody>
      </p:sp>
      <p:pic>
        <p:nvPicPr>
          <p:cNvPr id="4" name="Рисунок 3" descr="E:\фото Андріївна\IMG_20181005_134036_001_COVER.jpg"/>
          <p:cNvPicPr/>
          <p:nvPr/>
        </p:nvPicPr>
        <p:blipFill>
          <a:blip r:embed="rId2" cstate="print"/>
          <a:srcRect/>
          <a:stretch>
            <a:fillRect/>
          </a:stretch>
        </p:blipFill>
        <p:spPr bwMode="auto">
          <a:xfrm>
            <a:off x="251521" y="2492896"/>
            <a:ext cx="4176463" cy="4104456"/>
          </a:xfrm>
          <a:prstGeom prst="rect">
            <a:avLst/>
          </a:prstGeom>
          <a:noFill/>
          <a:ln w="9525">
            <a:noFill/>
            <a:miter lim="800000"/>
            <a:headEnd/>
            <a:tailEnd/>
          </a:ln>
        </p:spPr>
      </p:pic>
    </p:spTree>
    <p:extLst>
      <p:ext uri="{BB962C8B-B14F-4D97-AF65-F5344CB8AC3E}">
        <p14:creationId xmlns:p14="http://schemas.microsoft.com/office/powerpoint/2010/main" val="88628322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500042"/>
            <a:ext cx="2571768" cy="1261884"/>
          </a:xfrm>
          <a:prstGeom prst="rect">
            <a:avLst/>
          </a:prstGeom>
        </p:spPr>
        <p:txBody>
          <a:bodyPr wrap="square">
            <a:spAutoFit/>
          </a:bodyPr>
          <a:lstStyle/>
          <a:p>
            <a:endParaRPr lang="uk-UA" sz="3200" b="1" dirty="0" smtClean="0"/>
          </a:p>
          <a:p>
            <a:endParaRPr lang="ru-RU" sz="4400" b="1" dirty="0"/>
          </a:p>
        </p:txBody>
      </p:sp>
      <p:pic>
        <p:nvPicPr>
          <p:cNvPr id="4" name="Содержимое 2" descr="C:\Users\Школа\Desktop\МОЯ\20181115_095304.jpg"/>
          <p:cNvPicPr>
            <a:picLocks/>
          </p:cNvPicPr>
          <p:nvPr/>
        </p:nvPicPr>
        <p:blipFill>
          <a:blip r:embed="rId3" cstate="print"/>
          <a:srcRect/>
          <a:stretch>
            <a:fillRect/>
          </a:stretch>
        </p:blipFill>
        <p:spPr bwMode="auto">
          <a:xfrm>
            <a:off x="5117066" y="1628800"/>
            <a:ext cx="3816424" cy="4752528"/>
          </a:xfrm>
          <a:prstGeom prst="rect">
            <a:avLst/>
          </a:prstGeom>
          <a:noFill/>
          <a:ln w="9525">
            <a:noFill/>
            <a:miter lim="800000"/>
            <a:headEnd/>
            <a:tailEnd/>
          </a:ln>
        </p:spPr>
      </p:pic>
      <p:sp>
        <p:nvSpPr>
          <p:cNvPr id="5" name="Прямокутник 4"/>
          <p:cNvSpPr/>
          <p:nvPr/>
        </p:nvSpPr>
        <p:spPr>
          <a:xfrm>
            <a:off x="107504" y="1628800"/>
            <a:ext cx="5009562" cy="5355312"/>
          </a:xfrm>
          <a:prstGeom prst="rect">
            <a:avLst/>
          </a:prstGeom>
        </p:spPr>
        <p:txBody>
          <a:bodyPr wrap="square">
            <a:spAutoFit/>
          </a:bodyPr>
          <a:lstStyle/>
          <a:p>
            <a:pPr algn="just"/>
            <a:r>
              <a:rPr lang="uk-UA" dirty="0" smtClean="0"/>
              <a:t> </a:t>
            </a:r>
          </a:p>
          <a:p>
            <a:pPr algn="just"/>
            <a:r>
              <a:rPr lang="uk-UA" dirty="0" smtClean="0"/>
              <a:t>Станом </a:t>
            </a:r>
            <a:r>
              <a:rPr lang="uk-UA" dirty="0"/>
              <a:t>на 4 травня 1932 року було встановлено, що із  240 родин від голоду опухло 117.Саме в нашому </a:t>
            </a:r>
            <a:r>
              <a:rPr lang="uk-UA" dirty="0" smtClean="0"/>
              <a:t>селі були зафіксовані перші випадки голодної смерті, оскільки голодуючі харчувались картопляними  лушпайками</a:t>
            </a:r>
            <a:r>
              <a:rPr lang="uk-UA" dirty="0"/>
              <a:t>, гнилою та мерзлою </a:t>
            </a:r>
            <a:r>
              <a:rPr lang="uk-UA" dirty="0" smtClean="0"/>
              <a:t>картоплею, кормовими буряками, </a:t>
            </a:r>
            <a:r>
              <a:rPr lang="uk-UA" dirty="0" err="1" smtClean="0"/>
              <a:t>маковиськом</a:t>
            </a:r>
            <a:r>
              <a:rPr lang="uk-UA" dirty="0"/>
              <a:t>,</a:t>
            </a:r>
            <a:endParaRPr lang="uk-UA" dirty="0" smtClean="0"/>
          </a:p>
          <a:p>
            <a:pPr algn="just"/>
            <a:r>
              <a:rPr lang="uk-UA" dirty="0" smtClean="0"/>
              <a:t>конюшиною, кропивою, листям з дерев, лободою,</a:t>
            </a:r>
          </a:p>
          <a:p>
            <a:pPr algn="just"/>
            <a:r>
              <a:rPr lang="uk-UA" dirty="0"/>
              <a:t>д</a:t>
            </a:r>
            <a:r>
              <a:rPr lang="uk-UA" dirty="0" smtClean="0"/>
              <a:t>убовою корою та </a:t>
            </a:r>
            <a:r>
              <a:rPr lang="uk-UA" dirty="0" err="1" smtClean="0"/>
              <a:t>гелетами</a:t>
            </a:r>
            <a:r>
              <a:rPr lang="uk-UA" dirty="0" smtClean="0"/>
              <a:t>. </a:t>
            </a:r>
          </a:p>
          <a:p>
            <a:pPr algn="just"/>
            <a:r>
              <a:rPr lang="uk-UA" dirty="0"/>
              <a:t> </a:t>
            </a:r>
            <a:r>
              <a:rPr lang="uk-UA" dirty="0" smtClean="0"/>
              <a:t>Вимирали цілі сім</a:t>
            </a:r>
            <a:r>
              <a:rPr lang="en-US" dirty="0" smtClean="0"/>
              <a:t>’</a:t>
            </a:r>
            <a:r>
              <a:rPr lang="uk-UA" dirty="0" smtClean="0"/>
              <a:t>ї. Так, в сім</a:t>
            </a:r>
            <a:r>
              <a:rPr lang="en-US" dirty="0" smtClean="0"/>
              <a:t>’</a:t>
            </a:r>
            <a:r>
              <a:rPr lang="uk-UA" dirty="0" smtClean="0"/>
              <a:t>ї </a:t>
            </a:r>
            <a:r>
              <a:rPr lang="uk-UA" dirty="0" err="1" smtClean="0"/>
              <a:t>Урбанчуків</a:t>
            </a:r>
            <a:r>
              <a:rPr lang="uk-UA" dirty="0" smtClean="0"/>
              <a:t> були поховані мати і дві її дорослі дочки. А в сім</a:t>
            </a:r>
            <a:r>
              <a:rPr lang="en-US" dirty="0" smtClean="0"/>
              <a:t>’</a:t>
            </a:r>
            <a:r>
              <a:rPr lang="uk-UA" dirty="0" smtClean="0"/>
              <a:t>ї </a:t>
            </a:r>
            <a:r>
              <a:rPr lang="uk-UA" dirty="0" err="1" smtClean="0"/>
              <a:t>Ягельського</a:t>
            </a:r>
            <a:r>
              <a:rPr lang="uk-UA" dirty="0" smtClean="0"/>
              <a:t> Антона Івановича – глава сім</a:t>
            </a:r>
            <a:r>
              <a:rPr lang="en-US" dirty="0" smtClean="0"/>
              <a:t>’</a:t>
            </a:r>
            <a:r>
              <a:rPr lang="uk-UA" dirty="0" smtClean="0"/>
              <a:t>ї і дві його дочки – Марія та Текля.</a:t>
            </a:r>
          </a:p>
          <a:p>
            <a:pPr algn="just"/>
            <a:r>
              <a:rPr lang="uk-UA" dirty="0"/>
              <a:t> </a:t>
            </a:r>
            <a:r>
              <a:rPr lang="uk-UA" dirty="0" smtClean="0"/>
              <a:t>Немає в Україні села, де б голод не залишив своїх слідів. Зі свідчень старожилів мого рідного села Великого </a:t>
            </a:r>
            <a:r>
              <a:rPr lang="uk-UA" dirty="0" err="1" smtClean="0"/>
              <a:t>Правутина</a:t>
            </a:r>
            <a:r>
              <a:rPr lang="uk-UA" dirty="0" smtClean="0"/>
              <a:t>, я пересвідчилася, що і його не </a:t>
            </a:r>
            <a:r>
              <a:rPr lang="uk-UA" dirty="0" err="1" smtClean="0"/>
              <a:t>обмиули</a:t>
            </a:r>
            <a:r>
              <a:rPr lang="uk-UA" dirty="0" smtClean="0"/>
              <a:t> ті страшні події 1932 – 1933 років. </a:t>
            </a:r>
          </a:p>
          <a:p>
            <a:pPr algn="just"/>
            <a:endParaRPr lang="uk-UA" dirty="0" smtClean="0"/>
          </a:p>
          <a:p>
            <a:pPr algn="just"/>
            <a:endParaRPr lang="ru-RU" dirty="0"/>
          </a:p>
        </p:txBody>
      </p:sp>
      <p:sp>
        <p:nvSpPr>
          <p:cNvPr id="6" name="Прямокутник 5"/>
          <p:cNvSpPr/>
          <p:nvPr/>
        </p:nvSpPr>
        <p:spPr>
          <a:xfrm>
            <a:off x="5117066" y="0"/>
            <a:ext cx="3847422" cy="1569660"/>
          </a:xfrm>
          <a:prstGeom prst="rect">
            <a:avLst/>
          </a:prstGeom>
        </p:spPr>
        <p:txBody>
          <a:bodyPr wrap="square">
            <a:spAutoFit/>
          </a:bodyPr>
          <a:lstStyle/>
          <a:p>
            <a:r>
              <a:rPr lang="uk-UA" sz="2400" b="1" dirty="0" err="1" smtClean="0"/>
              <a:t>Пам</a:t>
            </a:r>
            <a:r>
              <a:rPr lang="en-US" sz="2400" b="1" dirty="0"/>
              <a:t>’</a:t>
            </a:r>
            <a:r>
              <a:rPr lang="uk-UA" sz="2400" b="1" dirty="0" err="1"/>
              <a:t>ятна</a:t>
            </a:r>
            <a:r>
              <a:rPr lang="uk-UA" sz="2400" b="1" dirty="0"/>
              <a:t> дошка </a:t>
            </a:r>
            <a:r>
              <a:rPr lang="uk-UA" sz="2400" b="1" dirty="0" smtClean="0"/>
              <a:t> на  вшанування   жертв   Голодомору  у  </a:t>
            </a:r>
            <a:r>
              <a:rPr lang="uk-UA" sz="2400" b="1" dirty="0"/>
              <a:t>селі </a:t>
            </a:r>
            <a:r>
              <a:rPr lang="uk-UA" sz="2400" b="1" dirty="0" smtClean="0"/>
              <a:t>  </a:t>
            </a:r>
          </a:p>
          <a:p>
            <a:r>
              <a:rPr lang="uk-UA" sz="2400" b="1" dirty="0" smtClean="0"/>
              <a:t>Великий     </a:t>
            </a:r>
            <a:r>
              <a:rPr lang="uk-UA" sz="2400" b="1" dirty="0" err="1" smtClean="0"/>
              <a:t>Правутин</a:t>
            </a:r>
            <a:endParaRPr lang="ru-RU" sz="2400" b="1" dirty="0"/>
          </a:p>
        </p:txBody>
      </p:sp>
      <p:sp>
        <p:nvSpPr>
          <p:cNvPr id="7" name="Прямокутник 6"/>
          <p:cNvSpPr/>
          <p:nvPr/>
        </p:nvSpPr>
        <p:spPr>
          <a:xfrm>
            <a:off x="107504" y="0"/>
            <a:ext cx="4752528" cy="1815882"/>
          </a:xfrm>
          <a:prstGeom prst="rect">
            <a:avLst/>
          </a:prstGeom>
        </p:spPr>
        <p:txBody>
          <a:bodyPr wrap="square">
            <a:spAutoFit/>
          </a:bodyPr>
          <a:lstStyle/>
          <a:p>
            <a:r>
              <a:rPr lang="uk-UA" sz="2800" b="1" dirty="0"/>
              <a:t>У Великому </a:t>
            </a:r>
            <a:r>
              <a:rPr lang="uk-UA" sz="2800" b="1" dirty="0" err="1"/>
              <a:t>Правутині</a:t>
            </a:r>
            <a:r>
              <a:rPr lang="uk-UA" sz="2800" b="1" dirty="0"/>
              <a:t>  опухло від голоду </a:t>
            </a:r>
            <a:r>
              <a:rPr lang="uk-UA" sz="2800" b="1" dirty="0" smtClean="0"/>
              <a:t> </a:t>
            </a:r>
          </a:p>
          <a:p>
            <a:r>
              <a:rPr lang="uk-UA" sz="2800" b="1" dirty="0" smtClean="0"/>
              <a:t>117 </a:t>
            </a:r>
            <a:r>
              <a:rPr lang="uk-UA" sz="2800" b="1" dirty="0"/>
              <a:t>людей; померло – 44 людини</a:t>
            </a:r>
            <a:endParaRPr lang="ru-RU" sz="2800" b="1" dirty="0"/>
          </a:p>
        </p:txBody>
      </p:sp>
    </p:spTree>
    <p:extLst>
      <p:ext uri="{BB962C8B-B14F-4D97-AF65-F5344CB8AC3E}">
        <p14:creationId xmlns:p14="http://schemas.microsoft.com/office/powerpoint/2010/main" val="10855389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2" descr="C:\Users\Школа\Desktop\МОЯ\20181121_122720.jpg"/>
          <p:cNvPicPr>
            <a:picLocks noGrp="1"/>
          </p:cNvPicPr>
          <p:nvPr>
            <p:ph/>
          </p:nvPr>
        </p:nvPicPr>
        <p:blipFill>
          <a:blip r:embed="rId3" cstate="print"/>
          <a:srcRect l="24051" t="5769"/>
          <a:stretch>
            <a:fillRect/>
          </a:stretch>
        </p:blipFill>
        <p:spPr bwMode="auto">
          <a:xfrm>
            <a:off x="2915816" y="1291508"/>
            <a:ext cx="2708773" cy="5233836"/>
          </a:xfrm>
          <a:prstGeom prst="rect">
            <a:avLst/>
          </a:prstGeom>
          <a:noFill/>
          <a:ln w="9525">
            <a:noFill/>
            <a:miter lim="800000"/>
            <a:headEnd/>
            <a:tailEnd/>
          </a:ln>
        </p:spPr>
      </p:pic>
      <p:pic>
        <p:nvPicPr>
          <p:cNvPr id="4" name="Рисунок 3" descr="C:\Users\Школа\Desktop\МОЯ\20181121_122801.jpg"/>
          <p:cNvPicPr/>
          <p:nvPr/>
        </p:nvPicPr>
        <p:blipFill>
          <a:blip r:embed="rId4" cstate="print"/>
          <a:srcRect t="2163" r="25601"/>
          <a:stretch>
            <a:fillRect/>
          </a:stretch>
        </p:blipFill>
        <p:spPr bwMode="auto">
          <a:xfrm>
            <a:off x="107504" y="1291508"/>
            <a:ext cx="2630666" cy="5233836"/>
          </a:xfrm>
          <a:prstGeom prst="rect">
            <a:avLst/>
          </a:prstGeom>
          <a:noFill/>
          <a:ln w="9525">
            <a:noFill/>
            <a:miter lim="800000"/>
            <a:headEnd/>
            <a:tailEnd/>
          </a:ln>
        </p:spPr>
      </p:pic>
      <p:sp>
        <p:nvSpPr>
          <p:cNvPr id="5" name="Прямоугольник 4"/>
          <p:cNvSpPr/>
          <p:nvPr/>
        </p:nvSpPr>
        <p:spPr>
          <a:xfrm>
            <a:off x="1000100" y="214290"/>
            <a:ext cx="7215238" cy="1077218"/>
          </a:xfrm>
          <a:prstGeom prst="rect">
            <a:avLst/>
          </a:prstGeom>
        </p:spPr>
        <p:txBody>
          <a:bodyPr wrap="square">
            <a:spAutoFit/>
          </a:bodyPr>
          <a:lstStyle/>
          <a:p>
            <a:pPr algn="ctr"/>
            <a:r>
              <a:rPr lang="uk-UA" sz="3200" b="1" dirty="0" err="1" smtClean="0"/>
              <a:t>Пам</a:t>
            </a:r>
            <a:r>
              <a:rPr lang="en-US" sz="3200" b="1" dirty="0" smtClean="0"/>
              <a:t>’</a:t>
            </a:r>
            <a:r>
              <a:rPr lang="uk-UA" sz="3200" b="1" dirty="0" err="1" smtClean="0"/>
              <a:t>ятні</a:t>
            </a:r>
            <a:r>
              <a:rPr lang="uk-UA" sz="3200" b="1" dirty="0" smtClean="0"/>
              <a:t> дошки </a:t>
            </a:r>
            <a:r>
              <a:rPr lang="uk-UA" sz="3200" b="1" dirty="0" err="1" smtClean="0"/>
              <a:t>Славутчини</a:t>
            </a:r>
            <a:r>
              <a:rPr lang="uk-UA" sz="3200" b="1" dirty="0" smtClean="0"/>
              <a:t> на вшанування    жертв     Голодомору </a:t>
            </a:r>
            <a:endParaRPr lang="ru-RU" sz="3200" b="1" dirty="0"/>
          </a:p>
        </p:txBody>
      </p:sp>
      <p:sp>
        <p:nvSpPr>
          <p:cNvPr id="2" name="Прямокутник 1"/>
          <p:cNvSpPr/>
          <p:nvPr/>
        </p:nvSpPr>
        <p:spPr>
          <a:xfrm>
            <a:off x="5796136" y="1196753"/>
            <a:ext cx="3024336" cy="5355312"/>
          </a:xfrm>
          <a:prstGeom prst="rect">
            <a:avLst/>
          </a:prstGeom>
        </p:spPr>
        <p:txBody>
          <a:bodyPr wrap="square">
            <a:spAutoFit/>
          </a:bodyPr>
          <a:lstStyle/>
          <a:p>
            <a:pPr algn="just"/>
            <a:r>
              <a:rPr lang="uk-UA" dirty="0"/>
              <a:t> </a:t>
            </a:r>
            <a:r>
              <a:rPr lang="uk-UA" dirty="0" err="1"/>
              <a:t>Пам</a:t>
            </a:r>
            <a:r>
              <a:rPr lang="ru-RU" dirty="0"/>
              <a:t>’</a:t>
            </a:r>
            <a:r>
              <a:rPr lang="uk-UA" dirty="0"/>
              <a:t>ять - нескінченна книга, в якій записано все – і життя людини, і життя країни. Багато сторінок вписано криваво-чорним кольором. Читаєш і подумки здригаєшся від жаху. Особливо вражають сторінки, де </a:t>
            </a:r>
            <a:r>
              <a:rPr lang="uk-UA" dirty="0" err="1" smtClean="0"/>
              <a:t>викарбувано</a:t>
            </a:r>
            <a:r>
              <a:rPr lang="uk-UA" dirty="0" smtClean="0"/>
              <a:t> </a:t>
            </a:r>
            <a:r>
              <a:rPr lang="uk-UA" dirty="0"/>
              <a:t>слова про голод: «Немає страшнішої смерті, ніж повільна смерть від голоду.» А так вмирала вся Україна.</a:t>
            </a:r>
            <a:endParaRPr lang="en-US" dirty="0"/>
          </a:p>
          <a:p>
            <a:pPr algn="just"/>
            <a:r>
              <a:rPr lang="uk-UA" dirty="0"/>
              <a:t>  </a:t>
            </a:r>
            <a:r>
              <a:rPr lang="uk-UA" dirty="0" smtClean="0"/>
              <a:t>І </a:t>
            </a:r>
            <a:r>
              <a:rPr lang="uk-UA" dirty="0"/>
              <a:t>в </a:t>
            </a:r>
            <a:r>
              <a:rPr lang="uk-UA" dirty="0" err="1"/>
              <a:t>пам</a:t>
            </a:r>
            <a:r>
              <a:rPr lang="ru-RU" dirty="0"/>
              <a:t>’</a:t>
            </a:r>
            <a:r>
              <a:rPr lang="uk-UA" dirty="0"/>
              <a:t>ять про мільйони невинно убієнних, у кожному куточку України, у кожному селі </a:t>
            </a:r>
            <a:r>
              <a:rPr lang="uk-UA" dirty="0" err="1" smtClean="0"/>
              <a:t>Славутського</a:t>
            </a:r>
            <a:r>
              <a:rPr lang="uk-UA" dirty="0"/>
              <a:t> </a:t>
            </a:r>
            <a:r>
              <a:rPr lang="uk-UA" dirty="0" smtClean="0"/>
              <a:t>району</a:t>
            </a:r>
            <a:r>
              <a:rPr lang="uk-UA" dirty="0"/>
              <a:t>, встановлено </a:t>
            </a:r>
            <a:r>
              <a:rPr lang="uk-UA" dirty="0" err="1"/>
              <a:t>пам</a:t>
            </a:r>
            <a:r>
              <a:rPr lang="ru-RU" dirty="0"/>
              <a:t>’</a:t>
            </a:r>
            <a:r>
              <a:rPr lang="uk-UA" dirty="0" err="1"/>
              <a:t>ятні</a:t>
            </a:r>
            <a:r>
              <a:rPr lang="uk-UA" dirty="0"/>
              <a:t> дошки жертвам Голодомору 1932 -1933 років. </a:t>
            </a:r>
            <a:endParaRPr 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2" descr="C:\Users\Школа\Desktop\МОЯ\20181121_122908.jpg"/>
          <p:cNvPicPr>
            <a:picLocks noGrp="1"/>
          </p:cNvPicPr>
          <p:nvPr>
            <p:ph/>
          </p:nvPr>
        </p:nvPicPr>
        <p:blipFill>
          <a:blip r:embed="rId2" cstate="print"/>
          <a:srcRect l="17157" r="7002"/>
          <a:stretch>
            <a:fillRect/>
          </a:stretch>
        </p:blipFill>
        <p:spPr bwMode="auto">
          <a:xfrm>
            <a:off x="6215074" y="274638"/>
            <a:ext cx="2714644" cy="6297634"/>
          </a:xfrm>
          <a:prstGeom prst="rect">
            <a:avLst/>
          </a:prstGeom>
          <a:noFill/>
          <a:ln w="9525">
            <a:noFill/>
            <a:miter lim="800000"/>
            <a:headEnd/>
            <a:tailEnd/>
          </a:ln>
        </p:spPr>
      </p:pic>
      <p:pic>
        <p:nvPicPr>
          <p:cNvPr id="4" name="Рисунок 3" descr="C:\Users\Школа\Desktop\МОЯ\20181121_122931.jpg"/>
          <p:cNvPicPr/>
          <p:nvPr/>
        </p:nvPicPr>
        <p:blipFill>
          <a:blip r:embed="rId3" cstate="print"/>
          <a:srcRect l="13308" r="16297"/>
          <a:stretch>
            <a:fillRect/>
          </a:stretch>
        </p:blipFill>
        <p:spPr bwMode="auto">
          <a:xfrm>
            <a:off x="3071802" y="642918"/>
            <a:ext cx="2857520" cy="5429288"/>
          </a:xfrm>
          <a:prstGeom prst="rect">
            <a:avLst/>
          </a:prstGeom>
          <a:noFill/>
          <a:ln w="9525">
            <a:noFill/>
            <a:miter lim="800000"/>
            <a:headEnd/>
            <a:tailEnd/>
          </a:ln>
        </p:spPr>
      </p:pic>
      <p:pic>
        <p:nvPicPr>
          <p:cNvPr id="5" name="Рисунок 4" descr="C:\Users\Школа\Desktop\МОЯ\20181121_122958.jpg"/>
          <p:cNvPicPr/>
          <p:nvPr/>
        </p:nvPicPr>
        <p:blipFill>
          <a:blip r:embed="rId4" cstate="print"/>
          <a:srcRect l="19241"/>
          <a:stretch>
            <a:fillRect/>
          </a:stretch>
        </p:blipFill>
        <p:spPr bwMode="auto">
          <a:xfrm>
            <a:off x="214282" y="357166"/>
            <a:ext cx="2571768" cy="624018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2" descr="C:\Users\Школа\Desktop\МОЯ\20181121_122801.jpg"/>
          <p:cNvPicPr>
            <a:picLocks noGrp="1"/>
          </p:cNvPicPr>
          <p:nvPr>
            <p:ph/>
          </p:nvPr>
        </p:nvPicPr>
        <p:blipFill>
          <a:blip r:embed="rId2" cstate="print"/>
          <a:srcRect t="2163" r="25601"/>
          <a:stretch>
            <a:fillRect/>
          </a:stretch>
        </p:blipFill>
        <p:spPr bwMode="auto">
          <a:xfrm>
            <a:off x="6072198" y="785794"/>
            <a:ext cx="2786082" cy="5715040"/>
          </a:xfrm>
          <a:prstGeom prst="rect">
            <a:avLst/>
          </a:prstGeom>
          <a:noFill/>
          <a:ln w="9525">
            <a:noFill/>
            <a:miter lim="800000"/>
            <a:headEnd/>
            <a:tailEnd/>
          </a:ln>
        </p:spPr>
      </p:pic>
      <p:pic>
        <p:nvPicPr>
          <p:cNvPr id="4" name="Рисунок 3" descr="C:\Users\Школа\Desktop\МОЯ\20181121_122811.jpg"/>
          <p:cNvPicPr/>
          <p:nvPr/>
        </p:nvPicPr>
        <p:blipFill>
          <a:blip r:embed="rId3" cstate="print"/>
          <a:srcRect l="23570"/>
          <a:stretch>
            <a:fillRect/>
          </a:stretch>
        </p:blipFill>
        <p:spPr bwMode="auto">
          <a:xfrm>
            <a:off x="3214678" y="428604"/>
            <a:ext cx="2571768" cy="5786478"/>
          </a:xfrm>
          <a:prstGeom prst="rect">
            <a:avLst/>
          </a:prstGeom>
          <a:noFill/>
          <a:ln w="9525">
            <a:noFill/>
            <a:miter lim="800000"/>
            <a:headEnd/>
            <a:tailEnd/>
          </a:ln>
        </p:spPr>
      </p:pic>
      <p:pic>
        <p:nvPicPr>
          <p:cNvPr id="5" name="Рисунок 4" descr="C:\Users\Школа\Desktop\МОЯ\20181121_122836.jpg"/>
          <p:cNvPicPr/>
          <p:nvPr/>
        </p:nvPicPr>
        <p:blipFill>
          <a:blip r:embed="rId4" cstate="print"/>
          <a:srcRect l="1924" r="24158"/>
          <a:stretch>
            <a:fillRect/>
          </a:stretch>
        </p:blipFill>
        <p:spPr bwMode="auto">
          <a:xfrm>
            <a:off x="357158" y="714356"/>
            <a:ext cx="2714644" cy="578647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385762" y="323657"/>
            <a:ext cx="8229600" cy="5851525"/>
          </a:xfrm>
        </p:spPr>
        <p:txBody>
          <a:bodyPr/>
          <a:lstStyle/>
          <a:p>
            <a:pPr algn="ctr">
              <a:buNone/>
            </a:pPr>
            <a:r>
              <a:rPr lang="uk-UA" b="1" dirty="0" smtClean="0"/>
              <a:t>Музейна експозиція  </a:t>
            </a:r>
            <a:r>
              <a:rPr lang="uk-UA" b="1" dirty="0" err="1" smtClean="0"/>
              <a:t>“Голодомор</a:t>
            </a:r>
            <a:r>
              <a:rPr lang="uk-UA" b="1" dirty="0" smtClean="0"/>
              <a:t> </a:t>
            </a:r>
          </a:p>
          <a:p>
            <a:pPr algn="ctr">
              <a:buNone/>
            </a:pPr>
            <a:r>
              <a:rPr lang="uk-UA" b="1" dirty="0" smtClean="0"/>
              <a:t>1932 -1933”  у  </a:t>
            </a:r>
            <a:r>
              <a:rPr lang="uk-UA" b="1" dirty="0" err="1" smtClean="0"/>
              <a:t>Меджибожі</a:t>
            </a:r>
            <a:endParaRPr lang="ru-RU" b="1" dirty="0"/>
          </a:p>
        </p:txBody>
      </p:sp>
      <p:pic>
        <p:nvPicPr>
          <p:cNvPr id="3" name="Рисунок 2" descr="C:\Users\Школа\Desktop\МОЯ\20181121_123248.jpg"/>
          <p:cNvPicPr/>
          <p:nvPr/>
        </p:nvPicPr>
        <p:blipFill>
          <a:blip r:embed="rId3" cstate="print"/>
          <a:srcRect l="12987" t="3846" r="7643" b="4434"/>
          <a:stretch>
            <a:fillRect/>
          </a:stretch>
        </p:blipFill>
        <p:spPr bwMode="auto">
          <a:xfrm>
            <a:off x="323528" y="1340768"/>
            <a:ext cx="2748274" cy="2736304"/>
          </a:xfrm>
          <a:prstGeom prst="rect">
            <a:avLst/>
          </a:prstGeom>
          <a:ln>
            <a:noFill/>
          </a:ln>
          <a:effectLst>
            <a:softEdge rad="112500"/>
          </a:effectLst>
        </p:spPr>
      </p:pic>
      <p:pic>
        <p:nvPicPr>
          <p:cNvPr id="4" name="Содержимое 2" descr="C:\Users\Школа\Desktop\МОЯ\20181121_123236.jpg"/>
          <p:cNvPicPr>
            <a:picLocks/>
          </p:cNvPicPr>
          <p:nvPr/>
        </p:nvPicPr>
        <p:blipFill>
          <a:blip r:embed="rId4" cstate="print"/>
          <a:srcRect l="7612" t="1683" r="3806" b="2764"/>
          <a:stretch>
            <a:fillRect/>
          </a:stretch>
        </p:blipFill>
        <p:spPr bwMode="auto">
          <a:xfrm>
            <a:off x="3071802" y="1340768"/>
            <a:ext cx="2857520"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C:\Users\Школа\Desktop\МОЯ\20181121_123325.jpg"/>
          <p:cNvPicPr/>
          <p:nvPr/>
        </p:nvPicPr>
        <p:blipFill>
          <a:blip r:embed="rId5" cstate="print"/>
          <a:srcRect l="7857" t="2644" r="18707"/>
          <a:stretch>
            <a:fillRect/>
          </a:stretch>
        </p:blipFill>
        <p:spPr bwMode="auto">
          <a:xfrm>
            <a:off x="6012160" y="1340768"/>
            <a:ext cx="2774682" cy="2736304"/>
          </a:xfrm>
          <a:prstGeom prst="rect">
            <a:avLst/>
          </a:prstGeom>
          <a:ln>
            <a:noFill/>
          </a:ln>
          <a:effectLst>
            <a:softEdge rad="112500"/>
          </a:effectLst>
        </p:spPr>
      </p:pic>
      <p:sp>
        <p:nvSpPr>
          <p:cNvPr id="6" name="Прямокутник 5"/>
          <p:cNvSpPr/>
          <p:nvPr/>
        </p:nvSpPr>
        <p:spPr>
          <a:xfrm>
            <a:off x="179511" y="2204864"/>
            <a:ext cx="8653449" cy="3970318"/>
          </a:xfrm>
          <a:prstGeom prst="rect">
            <a:avLst/>
          </a:prstGeom>
        </p:spPr>
        <p:txBody>
          <a:bodyPr wrap="square">
            <a:spAutoFit/>
          </a:bodyPr>
          <a:lstStyle/>
          <a:p>
            <a:r>
              <a:rPr lang="uk-UA" sz="3600" b="1" dirty="0" smtClean="0"/>
              <a:t>   </a:t>
            </a:r>
          </a:p>
          <a:p>
            <a:endParaRPr lang="uk-UA" sz="3600" b="1" dirty="0"/>
          </a:p>
          <a:p>
            <a:endParaRPr lang="uk-UA" sz="3600" b="1" dirty="0" smtClean="0"/>
          </a:p>
          <a:p>
            <a:endParaRPr lang="uk-UA" sz="3600" b="1" dirty="0"/>
          </a:p>
          <a:p>
            <a:endParaRPr lang="uk-UA" sz="3600" b="1" dirty="0" smtClean="0"/>
          </a:p>
          <a:p>
            <a:endParaRPr lang="uk-UA" sz="3600" b="1" dirty="0"/>
          </a:p>
          <a:p>
            <a:r>
              <a:rPr lang="uk-UA" sz="3600" b="1" dirty="0" smtClean="0"/>
              <a:t>   </a:t>
            </a:r>
            <a:endParaRPr lang="ru-RU" sz="3200" b="1" dirty="0"/>
          </a:p>
        </p:txBody>
      </p:sp>
      <p:sp>
        <p:nvSpPr>
          <p:cNvPr id="7" name="Прямокутник 6"/>
          <p:cNvSpPr/>
          <p:nvPr/>
        </p:nvSpPr>
        <p:spPr>
          <a:xfrm>
            <a:off x="1" y="3933056"/>
            <a:ext cx="9036496" cy="3139321"/>
          </a:xfrm>
          <a:prstGeom prst="rect">
            <a:avLst/>
          </a:prstGeom>
        </p:spPr>
        <p:txBody>
          <a:bodyPr wrap="square">
            <a:spAutoFit/>
          </a:bodyPr>
          <a:lstStyle/>
          <a:p>
            <a:pPr algn="just"/>
            <a:r>
              <a:rPr lang="uk-UA" dirty="0"/>
              <a:t>Одним із </a:t>
            </a:r>
            <a:r>
              <a:rPr lang="uk-UA"/>
              <a:t>найвидатніших </a:t>
            </a:r>
            <a:r>
              <a:rPr lang="uk-UA" smtClean="0"/>
              <a:t>проектів </a:t>
            </a:r>
            <a:r>
              <a:rPr lang="uk-UA" dirty="0"/>
              <a:t>в галузі суспільно-культурного життя </a:t>
            </a:r>
            <a:r>
              <a:rPr lang="uk-UA" dirty="0" smtClean="0"/>
              <a:t>України можна назвати створення музейної експозиції «Голодомор 1932 – 1933» у Державному історико-культурному заповіднику «</a:t>
            </a:r>
            <a:r>
              <a:rPr lang="uk-UA" dirty="0" err="1" smtClean="0"/>
              <a:t>Меджибіж</a:t>
            </a:r>
            <a:r>
              <a:rPr lang="uk-UA" dirty="0" smtClean="0"/>
              <a:t>». Рішення про створення у Хмельницькій області не було випадковим – регіон потрапив до тих територій України, населення яких сповна відчуло на собі трагічні голодні роки. За підрахунками дослідників, серед мешканців області 39 тисяч осіб стали жертвами Голодомору. На момент створення експозиції (2008 року)  на Хмельниччині мешкало майже 91 тисяча свідків тих жахливих подій. З кожного району Хмельницької області для створення даного музею були передані експонати: речі, фотографії, документи, спогади свідків тих страшних подій, які допомогли повноцінно відтворити картину трагічних років Голодомору.</a:t>
            </a:r>
          </a:p>
          <a:p>
            <a:pPr algn="just"/>
            <a:endParaRPr lang="en-US"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
            <a:ext cx="8928992" cy="7725192"/>
          </a:xfrm>
          <a:prstGeom prst="rect">
            <a:avLst/>
          </a:prstGeom>
          <a:ln>
            <a:solidFill>
              <a:schemeClr val="accent1"/>
            </a:solidFill>
          </a:ln>
        </p:spPr>
        <p:txBody>
          <a:bodyPr wrap="square">
            <a:spAutoFit/>
          </a:bodyPr>
          <a:lstStyle/>
          <a:p>
            <a:pPr algn="just"/>
            <a:r>
              <a:rPr lang="uk-UA" sz="2400" b="1" dirty="0" smtClean="0"/>
              <a:t>ВИСНОВКИ: </a:t>
            </a:r>
            <a:r>
              <a:rPr lang="uk-UA" sz="1600" b="1" dirty="0" smtClean="0"/>
              <a:t>Це був справжній Геноцид нації, організований комуністичною партією на чолі зі Сталіним. Суть злочинних дій полягала в жорстокому придушенні стремлінь українського народу мати незалежну державу; знищення існуючої структури сільського господарства шляхом масового розкуркулення селян; насильницького впровадження колективізації селянських господарств; накладання на райони України непомірно високих планів хлібоздачі; впровадженні особливого режиму проживання, зокрема режиму “Чорних </a:t>
            </a:r>
            <a:r>
              <a:rPr lang="uk-UA" sz="1600" b="1" dirty="0" err="1" smtClean="0"/>
              <a:t>дошок</a:t>
            </a:r>
            <a:r>
              <a:rPr lang="uk-UA" sz="1600" b="1" dirty="0" smtClean="0"/>
              <a:t>”. Сталінський уряд свідомо організував «голодний терор» для того, щоб назавжди ліквідувати будь-який опір українців існуючій на той час владі. </a:t>
            </a:r>
            <a:r>
              <a:rPr lang="ru-RU" sz="1600" b="1" smtClean="0"/>
              <a:t>Голодомор 1932 </a:t>
            </a:r>
            <a:r>
              <a:rPr lang="ru-RU" sz="1600" b="1" dirty="0"/>
              <a:t>– 33 </a:t>
            </a:r>
            <a:r>
              <a:rPr lang="ru-RU" sz="1600" b="1" dirty="0" err="1"/>
              <a:t>років</a:t>
            </a:r>
            <a:r>
              <a:rPr lang="ru-RU" sz="1600" b="1" dirty="0"/>
              <a:t> – </a:t>
            </a:r>
            <a:r>
              <a:rPr lang="ru-RU" sz="1600" b="1" dirty="0" err="1"/>
              <a:t>це</a:t>
            </a:r>
            <a:r>
              <a:rPr lang="ru-RU" sz="1600" b="1" dirty="0"/>
              <a:t> </a:t>
            </a:r>
            <a:r>
              <a:rPr lang="ru-RU" sz="1600" b="1" dirty="0" err="1"/>
              <a:t>українська</a:t>
            </a:r>
            <a:r>
              <a:rPr lang="ru-RU" sz="1600" b="1" dirty="0"/>
              <a:t> катастрофа ХХ </a:t>
            </a:r>
            <a:r>
              <a:rPr lang="ru-RU" sz="1600" b="1" dirty="0" err="1"/>
              <a:t>століття</a:t>
            </a:r>
            <a:r>
              <a:rPr lang="ru-RU" sz="1600" b="1" dirty="0"/>
              <a:t>. Вона не просто </a:t>
            </a:r>
            <a:r>
              <a:rPr lang="ru-RU" sz="1600" b="1" dirty="0" err="1"/>
              <a:t>закарбувалася</a:t>
            </a:r>
            <a:r>
              <a:rPr lang="ru-RU" sz="1600" b="1" dirty="0"/>
              <a:t> в </a:t>
            </a:r>
            <a:r>
              <a:rPr lang="ru-RU" sz="1600" b="1" dirty="0" err="1"/>
              <a:t>історії</a:t>
            </a:r>
            <a:r>
              <a:rPr lang="ru-RU" sz="1600" b="1" dirty="0"/>
              <a:t> </a:t>
            </a:r>
            <a:r>
              <a:rPr lang="ru-RU" sz="1600" b="1" dirty="0" err="1"/>
              <a:t>українського</a:t>
            </a:r>
            <a:r>
              <a:rPr lang="ru-RU" sz="1600" b="1" dirty="0"/>
              <a:t> народу, – вона </a:t>
            </a:r>
            <a:r>
              <a:rPr lang="ru-RU" sz="1600" b="1" dirty="0" err="1"/>
              <a:t>винищила</a:t>
            </a:r>
            <a:r>
              <a:rPr lang="ru-RU" sz="1600" b="1" dirty="0"/>
              <a:t> половину </a:t>
            </a:r>
            <a:r>
              <a:rPr lang="ru-RU" sz="1600" b="1" dirty="0" err="1"/>
              <a:t>нашого</a:t>
            </a:r>
            <a:r>
              <a:rPr lang="ru-RU" sz="1600" b="1" dirty="0"/>
              <a:t> </a:t>
            </a:r>
            <a:r>
              <a:rPr lang="ru-RU" sz="1600" b="1" dirty="0" err="1"/>
              <a:t>населення</a:t>
            </a:r>
            <a:r>
              <a:rPr lang="ru-RU" sz="1600" b="1" dirty="0"/>
              <a:t> і </a:t>
            </a:r>
            <a:r>
              <a:rPr lang="ru-RU" sz="1600" b="1" dirty="0" err="1"/>
              <a:t>змінила</a:t>
            </a:r>
            <a:r>
              <a:rPr lang="ru-RU" sz="1600" b="1" dirty="0"/>
              <a:t> </a:t>
            </a:r>
            <a:r>
              <a:rPr lang="ru-RU" sz="1600" b="1" dirty="0" err="1"/>
              <a:t>безліч</a:t>
            </a:r>
            <a:r>
              <a:rPr lang="ru-RU" sz="1600" b="1" dirty="0"/>
              <a:t> </a:t>
            </a:r>
            <a:r>
              <a:rPr lang="ru-RU" sz="1600" b="1" dirty="0" err="1"/>
              <a:t>поколінь</a:t>
            </a:r>
            <a:r>
              <a:rPr lang="ru-RU" sz="1600" b="1" dirty="0"/>
              <a:t>, </a:t>
            </a:r>
            <a:r>
              <a:rPr lang="ru-RU" sz="1600" b="1" dirty="0" err="1"/>
              <a:t>які</a:t>
            </a:r>
            <a:r>
              <a:rPr lang="ru-RU" sz="1600" b="1" dirty="0"/>
              <a:t> </a:t>
            </a:r>
            <a:r>
              <a:rPr lang="ru-RU" sz="1600" b="1" dirty="0" err="1"/>
              <a:t>будуть</a:t>
            </a:r>
            <a:r>
              <a:rPr lang="ru-RU" sz="1600" b="1" dirty="0"/>
              <a:t> нести </a:t>
            </a:r>
            <a:r>
              <a:rPr lang="ru-RU" sz="1600" b="1" dirty="0" err="1"/>
              <a:t>генетичну</a:t>
            </a:r>
            <a:r>
              <a:rPr lang="ru-RU" sz="1600" b="1" dirty="0"/>
              <a:t> </a:t>
            </a:r>
            <a:r>
              <a:rPr lang="ru-RU" sz="1600" b="1" dirty="0" err="1"/>
              <a:t>пам’ять</a:t>
            </a:r>
            <a:r>
              <a:rPr lang="ru-RU" sz="1600" b="1" dirty="0"/>
              <a:t> про </a:t>
            </a:r>
            <a:r>
              <a:rPr lang="ru-RU" sz="1600" b="1" dirty="0" err="1"/>
              <a:t>цю</a:t>
            </a:r>
            <a:r>
              <a:rPr lang="ru-RU" sz="1600" b="1" dirty="0"/>
              <a:t> </a:t>
            </a:r>
            <a:r>
              <a:rPr lang="ru-RU" sz="1600" b="1" dirty="0" err="1"/>
              <a:t>трагедію</a:t>
            </a:r>
            <a:r>
              <a:rPr lang="ru-RU" sz="1600" b="1" dirty="0"/>
              <a:t>. </a:t>
            </a:r>
            <a:r>
              <a:rPr lang="uk-UA" sz="1600" b="1" dirty="0"/>
              <a:t>Історична </a:t>
            </a:r>
            <a:r>
              <a:rPr lang="uk-UA" sz="1600" b="1" dirty="0" err="1"/>
              <a:t>пам</a:t>
            </a:r>
            <a:r>
              <a:rPr lang="ru-RU" sz="1600" b="1" dirty="0"/>
              <a:t>’</a:t>
            </a:r>
            <a:r>
              <a:rPr lang="uk-UA" sz="1600" b="1" dirty="0"/>
              <a:t>ять і психологія тих, хто вижив у 1932 – 1933 роках, була скалічена згадками про голод. людоїдство, доноси, репресії і досі відображаються на психології </a:t>
            </a:r>
            <a:r>
              <a:rPr lang="uk-UA" sz="1600" b="1" dirty="0" smtClean="0"/>
              <a:t>нащадків</a:t>
            </a:r>
            <a:r>
              <a:rPr lang="uk-UA" sz="1600" dirty="0" smtClean="0"/>
              <a:t>.</a:t>
            </a:r>
            <a:r>
              <a:rPr lang="ru-RU" sz="1600" b="1" dirty="0" err="1" smtClean="0"/>
              <a:t>Терор</a:t>
            </a:r>
            <a:r>
              <a:rPr lang="ru-RU" sz="1600" b="1" dirty="0" smtClean="0"/>
              <a:t> </a:t>
            </a:r>
            <a:r>
              <a:rPr lang="ru-RU" sz="1600" b="1" dirty="0"/>
              <a:t>голодом, </a:t>
            </a:r>
            <a:r>
              <a:rPr lang="ru-RU" sz="1600" b="1" dirty="0" err="1"/>
              <a:t>запроваджений</a:t>
            </a:r>
            <a:r>
              <a:rPr lang="ru-RU" sz="1600" b="1" dirty="0"/>
              <a:t> </a:t>
            </a:r>
            <a:r>
              <a:rPr lang="ru-RU" sz="1600" b="1" dirty="0" err="1"/>
              <a:t>сталінським</a:t>
            </a:r>
            <a:r>
              <a:rPr lang="ru-RU" sz="1600" b="1" dirty="0"/>
              <a:t> </a:t>
            </a:r>
            <a:r>
              <a:rPr lang="ru-RU" sz="1600" b="1" dirty="0" err="1"/>
              <a:t>тоталітарним</a:t>
            </a:r>
            <a:r>
              <a:rPr lang="ru-RU" sz="1600" b="1" dirty="0"/>
              <a:t> режимом в </a:t>
            </a:r>
            <a:r>
              <a:rPr lang="ru-RU" sz="1600" b="1" dirty="0" err="1"/>
              <a:t>Україні</a:t>
            </a:r>
            <a:r>
              <a:rPr lang="ru-RU" sz="1600" b="1" dirty="0"/>
              <a:t>, </a:t>
            </a:r>
            <a:r>
              <a:rPr lang="ru-RU" sz="1600" b="1" dirty="0" err="1"/>
              <a:t>заподіяв</a:t>
            </a:r>
            <a:r>
              <a:rPr lang="ru-RU" sz="1600" b="1" dirty="0"/>
              <a:t> смерть </a:t>
            </a:r>
            <a:r>
              <a:rPr lang="ru-RU" sz="1600" b="1" dirty="0" err="1"/>
              <a:t>мільйонам</a:t>
            </a:r>
            <a:r>
              <a:rPr lang="ru-RU" sz="1600" b="1" dirty="0"/>
              <a:t> </a:t>
            </a:r>
            <a:r>
              <a:rPr lang="ru-RU" sz="1600" b="1" dirty="0" err="1"/>
              <a:t>хліборобів</a:t>
            </a:r>
            <a:r>
              <a:rPr lang="ru-RU" sz="1600" b="1" dirty="0"/>
              <a:t>. </a:t>
            </a:r>
            <a:r>
              <a:rPr lang="ru-RU" sz="1600" b="1" dirty="0" err="1"/>
              <a:t>Адже</a:t>
            </a:r>
            <a:r>
              <a:rPr lang="ru-RU" sz="1600" b="1" dirty="0"/>
              <a:t> </a:t>
            </a:r>
            <a:r>
              <a:rPr lang="ru-RU" sz="1600" b="1" dirty="0" err="1"/>
              <a:t>від</a:t>
            </a:r>
            <a:r>
              <a:rPr lang="ru-RU" sz="1600" b="1" dirty="0"/>
              <a:t> голоду, </a:t>
            </a:r>
            <a:r>
              <a:rPr lang="ru-RU" sz="1600" b="1" dirty="0" err="1"/>
              <a:t>масових</a:t>
            </a:r>
            <a:r>
              <a:rPr lang="ru-RU" sz="1600" b="1" dirty="0"/>
              <a:t> </a:t>
            </a:r>
            <a:r>
              <a:rPr lang="ru-RU" sz="1600" b="1" dirty="0" err="1"/>
              <a:t>репресій</a:t>
            </a:r>
            <a:r>
              <a:rPr lang="ru-RU" sz="1600" b="1" dirty="0"/>
              <a:t> і </a:t>
            </a:r>
            <a:r>
              <a:rPr lang="ru-RU" sz="1600" b="1" dirty="0" err="1"/>
              <a:t>депортацій</a:t>
            </a:r>
            <a:r>
              <a:rPr lang="ru-RU" sz="1600" b="1" dirty="0"/>
              <a:t> </a:t>
            </a:r>
            <a:r>
              <a:rPr lang="ru-RU" sz="1600" b="1" dirty="0" err="1"/>
              <a:t>Україна</a:t>
            </a:r>
            <a:r>
              <a:rPr lang="ru-RU" sz="1600" b="1" dirty="0"/>
              <a:t> </a:t>
            </a:r>
            <a:r>
              <a:rPr lang="ru-RU" sz="1600" b="1" dirty="0" err="1"/>
              <a:t>втратила</a:t>
            </a:r>
            <a:r>
              <a:rPr lang="ru-RU" sz="1600" b="1" dirty="0"/>
              <a:t> </a:t>
            </a:r>
            <a:r>
              <a:rPr lang="ru-RU" sz="1600" b="1" dirty="0" err="1"/>
              <a:t>більше</a:t>
            </a:r>
            <a:r>
              <a:rPr lang="ru-RU" sz="1600" b="1" dirty="0"/>
              <a:t>, </a:t>
            </a:r>
            <a:r>
              <a:rPr lang="ru-RU" sz="1600" b="1" dirty="0" err="1"/>
              <a:t>ніж</a:t>
            </a:r>
            <a:r>
              <a:rPr lang="ru-RU" sz="1600" b="1" dirty="0"/>
              <a:t> за роки </a:t>
            </a:r>
            <a:r>
              <a:rPr lang="ru-RU" sz="1600" b="1" dirty="0" err="1"/>
              <a:t>Першої</a:t>
            </a:r>
            <a:r>
              <a:rPr lang="ru-RU" sz="1600" b="1" dirty="0"/>
              <a:t> </a:t>
            </a:r>
            <a:r>
              <a:rPr lang="ru-RU" sz="1600" b="1" dirty="0" err="1"/>
              <a:t>світової</a:t>
            </a:r>
            <a:r>
              <a:rPr lang="ru-RU" sz="1600" b="1" dirty="0"/>
              <a:t> та </a:t>
            </a:r>
            <a:r>
              <a:rPr lang="ru-RU" sz="1600" b="1" dirty="0" err="1"/>
              <a:t>громадянської</a:t>
            </a:r>
            <a:r>
              <a:rPr lang="ru-RU" sz="1600" b="1" dirty="0"/>
              <a:t> </a:t>
            </a:r>
            <a:r>
              <a:rPr lang="ru-RU" sz="1600" b="1" dirty="0" err="1"/>
              <a:t>воєн</a:t>
            </a:r>
            <a:r>
              <a:rPr lang="ru-RU" sz="1600" b="1" dirty="0"/>
              <a:t>. </a:t>
            </a:r>
            <a:r>
              <a:rPr lang="ru-RU" sz="1600" b="1" dirty="0" err="1"/>
              <a:t>Досі</a:t>
            </a:r>
            <a:r>
              <a:rPr lang="ru-RU" sz="1600" b="1" dirty="0"/>
              <a:t> не </a:t>
            </a:r>
            <a:r>
              <a:rPr lang="ru-RU" sz="1600" b="1" dirty="0" err="1"/>
              <a:t>має</a:t>
            </a:r>
            <a:r>
              <a:rPr lang="ru-RU" sz="1600" b="1" dirty="0"/>
              <a:t> </a:t>
            </a:r>
            <a:r>
              <a:rPr lang="ru-RU" sz="1600" b="1" dirty="0" err="1"/>
              <a:t>точної</a:t>
            </a:r>
            <a:r>
              <a:rPr lang="ru-RU" sz="1600" b="1" dirty="0"/>
              <a:t> </a:t>
            </a:r>
            <a:r>
              <a:rPr lang="ru-RU" sz="1600" b="1" dirty="0" err="1"/>
              <a:t>цифри</a:t>
            </a:r>
            <a:r>
              <a:rPr lang="ru-RU" sz="1600" b="1" dirty="0"/>
              <a:t>, </a:t>
            </a:r>
            <a:r>
              <a:rPr lang="ru-RU" sz="1600" b="1" dirty="0" err="1"/>
              <a:t>скільки</a:t>
            </a:r>
            <a:r>
              <a:rPr lang="ru-RU" sz="1600" b="1" dirty="0"/>
              <a:t> ж людей померло голодною </a:t>
            </a:r>
            <a:r>
              <a:rPr lang="ru-RU" sz="1600" b="1" dirty="0" err="1"/>
              <a:t>смертю</a:t>
            </a:r>
            <a:r>
              <a:rPr lang="ru-RU" sz="1600" b="1" dirty="0"/>
              <a:t> в той </a:t>
            </a:r>
            <a:r>
              <a:rPr lang="ru-RU" sz="1600" b="1" dirty="0" err="1"/>
              <a:t>страшний</a:t>
            </a:r>
            <a:r>
              <a:rPr lang="ru-RU" sz="1600" b="1" dirty="0"/>
              <a:t> </a:t>
            </a:r>
            <a:r>
              <a:rPr lang="ru-RU" sz="1600" b="1" dirty="0" err="1"/>
              <a:t>період</a:t>
            </a:r>
            <a:r>
              <a:rPr lang="ru-RU" sz="1600" b="1" dirty="0"/>
              <a:t>. </a:t>
            </a:r>
            <a:r>
              <a:rPr lang="ru-RU" sz="1600" b="1" dirty="0" smtClean="0"/>
              <a:t>Через </a:t>
            </a:r>
            <a:r>
              <a:rPr lang="ru-RU" sz="1600" b="1" dirty="0"/>
              <a:t>брак </a:t>
            </a:r>
            <a:r>
              <a:rPr lang="ru-RU" sz="1600" b="1" dirty="0" err="1"/>
              <a:t>достовірних</a:t>
            </a:r>
            <a:r>
              <a:rPr lang="ru-RU" sz="1600" b="1" dirty="0"/>
              <a:t> </a:t>
            </a:r>
            <a:r>
              <a:rPr lang="ru-RU" sz="1600" b="1" dirty="0" err="1"/>
              <a:t>демографічних</a:t>
            </a:r>
            <a:r>
              <a:rPr lang="ru-RU" sz="1600" b="1" dirty="0"/>
              <a:t> </a:t>
            </a:r>
            <a:r>
              <a:rPr lang="ru-RU" sz="1600" b="1" dirty="0" err="1"/>
              <a:t>даних</a:t>
            </a:r>
            <a:r>
              <a:rPr lang="ru-RU" sz="1600" b="1" dirty="0"/>
              <a:t> того </a:t>
            </a:r>
            <a:r>
              <a:rPr lang="ru-RU" sz="1600" b="1" dirty="0" err="1"/>
              <a:t>періоду</a:t>
            </a:r>
            <a:r>
              <a:rPr lang="ru-RU" sz="1600" b="1" dirty="0"/>
              <a:t> </a:t>
            </a:r>
            <a:r>
              <a:rPr lang="ru-RU" sz="1600" b="1" dirty="0" err="1"/>
              <a:t>чисельність</a:t>
            </a:r>
            <a:r>
              <a:rPr lang="ru-RU" sz="1600" b="1" dirty="0"/>
              <a:t> </a:t>
            </a:r>
            <a:r>
              <a:rPr lang="ru-RU" sz="1600" b="1" dirty="0" err="1"/>
              <a:t>втрат</a:t>
            </a:r>
            <a:r>
              <a:rPr lang="ru-RU" sz="1600" b="1" dirty="0"/>
              <a:t> </a:t>
            </a:r>
            <a:r>
              <a:rPr lang="ru-RU" sz="1600" b="1" dirty="0" err="1"/>
              <a:t>серед</a:t>
            </a:r>
            <a:r>
              <a:rPr lang="ru-RU" sz="1600" b="1" dirty="0"/>
              <a:t> </a:t>
            </a:r>
            <a:r>
              <a:rPr lang="ru-RU" sz="1600" b="1" dirty="0" err="1"/>
              <a:t>українців</a:t>
            </a:r>
            <a:r>
              <a:rPr lang="ru-RU" sz="1600" b="1" dirty="0"/>
              <a:t> </a:t>
            </a:r>
            <a:r>
              <a:rPr lang="ru-RU" sz="1600" b="1" dirty="0" err="1"/>
              <a:t>оцінюють</a:t>
            </a:r>
            <a:r>
              <a:rPr lang="ru-RU" sz="1600" b="1" dirty="0"/>
              <a:t> </a:t>
            </a:r>
            <a:r>
              <a:rPr lang="ru-RU" sz="1600" b="1" dirty="0" err="1"/>
              <a:t>дуже</a:t>
            </a:r>
            <a:r>
              <a:rPr lang="ru-RU" sz="1600" b="1" dirty="0"/>
              <a:t> </a:t>
            </a:r>
            <a:r>
              <a:rPr lang="ru-RU" sz="1600" b="1" dirty="0" err="1"/>
              <a:t>по-різному</a:t>
            </a:r>
            <a:r>
              <a:rPr lang="ru-RU" sz="1600" b="1" dirty="0"/>
              <a:t>: </a:t>
            </a:r>
            <a:r>
              <a:rPr lang="ru-RU" sz="1600" b="1" dirty="0" err="1"/>
              <a:t>від</a:t>
            </a:r>
            <a:r>
              <a:rPr lang="ru-RU" sz="1600" b="1" dirty="0"/>
              <a:t> 1,8 до 7,5 і </a:t>
            </a:r>
            <a:r>
              <a:rPr lang="ru-RU" sz="1600" b="1" dirty="0" err="1"/>
              <a:t>навіть</a:t>
            </a:r>
            <a:r>
              <a:rPr lang="ru-RU" sz="1600" b="1" dirty="0"/>
              <a:t> </a:t>
            </a:r>
            <a:r>
              <a:rPr lang="ru-RU" sz="1600" b="1" dirty="0" smtClean="0"/>
              <a:t>до 10 </a:t>
            </a:r>
            <a:r>
              <a:rPr lang="ru-RU" sz="1600" b="1" dirty="0"/>
              <a:t>млн. </a:t>
            </a:r>
            <a:r>
              <a:rPr lang="ru-RU" sz="1600" b="1" dirty="0" err="1" smtClean="0"/>
              <a:t>людських</a:t>
            </a:r>
            <a:r>
              <a:rPr lang="ru-RU" sz="1600" b="1" dirty="0" smtClean="0"/>
              <a:t> </a:t>
            </a:r>
            <a:r>
              <a:rPr lang="ru-RU" sz="1600" b="1" dirty="0" err="1" smtClean="0"/>
              <a:t>життів</a:t>
            </a:r>
            <a:r>
              <a:rPr lang="ru-RU" sz="1600" b="1" dirty="0" smtClean="0"/>
              <a:t>. </a:t>
            </a:r>
            <a:r>
              <a:rPr lang="ru-RU" sz="1600" b="1" dirty="0" err="1" smtClean="0"/>
              <a:t>Однак</a:t>
            </a:r>
            <a:r>
              <a:rPr lang="ru-RU" sz="1600" b="1" dirty="0" smtClean="0"/>
              <a:t> </a:t>
            </a:r>
            <a:r>
              <a:rPr lang="ru-RU" sz="1600" b="1" dirty="0" err="1"/>
              <a:t>більшість</a:t>
            </a:r>
            <a:r>
              <a:rPr lang="ru-RU" sz="1600" b="1" dirty="0"/>
              <a:t> </a:t>
            </a:r>
            <a:r>
              <a:rPr lang="ru-RU" sz="1600" b="1" dirty="0" err="1"/>
              <a:t>фахівців</a:t>
            </a:r>
            <a:r>
              <a:rPr lang="ru-RU" sz="1600" b="1" dirty="0"/>
              <a:t> </a:t>
            </a:r>
            <a:r>
              <a:rPr lang="ru-RU" sz="1600" b="1" dirty="0" err="1"/>
              <a:t>нині</a:t>
            </a:r>
            <a:r>
              <a:rPr lang="ru-RU" sz="1600" b="1" dirty="0"/>
              <a:t> </a:t>
            </a:r>
            <a:r>
              <a:rPr lang="ru-RU" sz="1600" b="1" dirty="0" err="1"/>
              <a:t>сходяться</a:t>
            </a:r>
            <a:r>
              <a:rPr lang="ru-RU" sz="1600" b="1" dirty="0"/>
              <a:t> на </a:t>
            </a:r>
            <a:r>
              <a:rPr lang="ru-RU" sz="1600" b="1" dirty="0" err="1"/>
              <a:t>думці</a:t>
            </a:r>
            <a:r>
              <a:rPr lang="ru-RU" sz="1600" b="1" dirty="0"/>
              <a:t>, </a:t>
            </a:r>
            <a:r>
              <a:rPr lang="ru-RU" sz="1600" b="1" dirty="0" err="1"/>
              <a:t>що</a:t>
            </a:r>
            <a:r>
              <a:rPr lang="ru-RU" sz="1600" b="1" dirty="0"/>
              <a:t> </a:t>
            </a:r>
            <a:r>
              <a:rPr lang="ru-RU" sz="1600" b="1" dirty="0" err="1"/>
              <a:t>прямих</a:t>
            </a:r>
            <a:r>
              <a:rPr lang="ru-RU" sz="1600" b="1" dirty="0"/>
              <a:t> жертв Голоду </a:t>
            </a:r>
            <a:r>
              <a:rPr lang="ru-RU" sz="1600" b="1" dirty="0" err="1"/>
              <a:t>було</a:t>
            </a:r>
            <a:r>
              <a:rPr lang="ru-RU" sz="1600" b="1" dirty="0"/>
              <a:t> </a:t>
            </a:r>
            <a:r>
              <a:rPr lang="ru-RU" sz="1600" b="1" dirty="0" err="1" smtClean="0"/>
              <a:t>від</a:t>
            </a:r>
            <a:r>
              <a:rPr lang="ru-RU" sz="1600" b="1" dirty="0" smtClean="0"/>
              <a:t> 3 до  5 млн. </a:t>
            </a:r>
          </a:p>
          <a:p>
            <a:pPr algn="just"/>
            <a:r>
              <a:rPr lang="uk-UA" sz="1600" dirty="0" smtClean="0"/>
              <a:t> </a:t>
            </a:r>
            <a:r>
              <a:rPr lang="uk-UA" sz="1600" b="1" dirty="0" smtClean="0"/>
              <a:t>Ми </a:t>
            </a:r>
            <a:r>
              <a:rPr lang="uk-UA" sz="1600" b="1" dirty="0"/>
              <a:t>дослідили, що Голодомор – це суспільне явище, яке відбувалися в конкретному місці і є наслідком дій конкретних осіб.</a:t>
            </a:r>
            <a:endParaRPr lang="en-US" sz="1600" b="1" dirty="0"/>
          </a:p>
          <a:p>
            <a:pPr algn="just"/>
            <a:r>
              <a:rPr lang="ru-RU" sz="1600" b="1" dirty="0"/>
              <a:t> </a:t>
            </a:r>
            <a:r>
              <a:rPr lang="ru-RU" sz="1600" b="1" dirty="0" smtClean="0"/>
              <a:t> </a:t>
            </a:r>
            <a:r>
              <a:rPr lang="uk-UA" sz="1600" b="1" dirty="0" smtClean="0"/>
              <a:t>Ми повинні знати правду минулого не заради простої людської цікавості. Нам потрібно в скорботі низько схиляти голови перед мільйонами закатованих дочок і синів, цим самим засвідчивши, що вони живуть і житимуть у нашій </a:t>
            </a:r>
            <a:r>
              <a:rPr lang="uk-UA" sz="1600" b="1" dirty="0" err="1" smtClean="0"/>
              <a:t>пам</a:t>
            </a:r>
            <a:r>
              <a:rPr lang="ru-RU" sz="1600" b="1" dirty="0" smtClean="0"/>
              <a:t>’</a:t>
            </a:r>
            <a:r>
              <a:rPr lang="uk-UA" sz="1600" b="1" dirty="0" smtClean="0"/>
              <a:t>яті.</a:t>
            </a:r>
            <a:endParaRPr lang="en-US" sz="1600" b="1" dirty="0" smtClean="0"/>
          </a:p>
          <a:p>
            <a:r>
              <a:rPr lang="uk-UA" sz="4000" dirty="0" smtClean="0"/>
              <a:t>          </a:t>
            </a:r>
            <a:r>
              <a:rPr lang="uk-UA" sz="2400" b="1" dirty="0" smtClean="0"/>
              <a:t>Дякуємо за увагу та запрошуємо до  співпраці ! </a:t>
            </a:r>
            <a:endParaRPr lang="ru-RU" sz="2400" b="1" dirty="0" smtClean="0"/>
          </a:p>
          <a:p>
            <a:pPr algn="just"/>
            <a:endParaRPr lang="uk-UA" sz="2400" b="1" dirty="0" smtClean="0"/>
          </a:p>
          <a:p>
            <a:pPr algn="just"/>
            <a:endParaRPr lang="uk-UA" sz="2400" b="1" dirty="0" smtClean="0"/>
          </a:p>
        </p:txBody>
      </p:sp>
    </p:spTree>
    <p:extLst>
      <p:ext uri="{BB962C8B-B14F-4D97-AF65-F5344CB8AC3E}">
        <p14:creationId xmlns:p14="http://schemas.microsoft.com/office/powerpoint/2010/main" val="242798020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568952" cy="6555641"/>
          </a:xfrm>
          <a:prstGeom prst="rect">
            <a:avLst/>
          </a:prstGeom>
        </p:spPr>
        <p:txBody>
          <a:bodyPr wrap="square">
            <a:spAutoFit/>
          </a:bodyPr>
          <a:lstStyle/>
          <a:p>
            <a:r>
              <a:rPr lang="uk-UA" sz="2800" b="1" dirty="0" smtClean="0"/>
              <a:t>МЕТА  РОБОТИ:</a:t>
            </a:r>
          </a:p>
          <a:p>
            <a:pPr algn="just"/>
            <a:r>
              <a:rPr lang="uk-UA" sz="2000" b="1" dirty="0" smtClean="0"/>
              <a:t>Проаналізувати причини та наслідки Голодомору</a:t>
            </a:r>
            <a:r>
              <a:rPr lang="en-US" sz="2000" b="1" dirty="0" smtClean="0"/>
              <a:t> </a:t>
            </a:r>
            <a:r>
              <a:rPr lang="uk-UA" sz="2000" b="1" dirty="0" smtClean="0"/>
              <a:t>в Україні 1932 – 1933 років; дослідити відомості про ці події в своєму регіоні, зокрема  в рідному селі Великий </a:t>
            </a:r>
            <a:r>
              <a:rPr lang="uk-UA" sz="2000" b="1" dirty="0" err="1" smtClean="0"/>
              <a:t>Правутин</a:t>
            </a:r>
            <a:r>
              <a:rPr lang="uk-UA" sz="2000" b="1" dirty="0" smtClean="0"/>
              <a:t>; встановити роль Голодомору у відображенні генетичної </a:t>
            </a:r>
            <a:r>
              <a:rPr lang="uk-UA" sz="2000" b="1" dirty="0" err="1" smtClean="0"/>
              <a:t>пам</a:t>
            </a:r>
            <a:r>
              <a:rPr lang="en-US" sz="2000" b="1" dirty="0" smtClean="0"/>
              <a:t>’</a:t>
            </a:r>
            <a:r>
              <a:rPr lang="uk-UA" sz="2000" b="1" dirty="0" smtClean="0"/>
              <a:t>яті </a:t>
            </a:r>
            <a:r>
              <a:rPr lang="uk-UA" sz="2000" b="1" dirty="0"/>
              <a:t> </a:t>
            </a:r>
            <a:r>
              <a:rPr lang="uk-UA" sz="2000" b="1" dirty="0" smtClean="0"/>
              <a:t>та психології українського народу. </a:t>
            </a:r>
          </a:p>
          <a:p>
            <a:pPr algn="just"/>
            <a:r>
              <a:rPr lang="uk-UA" sz="2800" b="1" dirty="0" smtClean="0"/>
              <a:t>ЗАВДАННЯ</a:t>
            </a:r>
            <a:r>
              <a:rPr lang="uk-UA" sz="2800" b="1" dirty="0"/>
              <a:t>:</a:t>
            </a:r>
          </a:p>
          <a:p>
            <a:pPr algn="just">
              <a:buFontTx/>
              <a:buChar char="-"/>
            </a:pPr>
            <a:r>
              <a:rPr lang="uk-UA" sz="2000" b="1" dirty="0"/>
              <a:t>з</a:t>
            </a:r>
            <a:r>
              <a:rPr lang="en-US" sz="2000" b="1" dirty="0"/>
              <a:t>’</a:t>
            </a:r>
            <a:r>
              <a:rPr lang="uk-UA" sz="2000" b="1" dirty="0"/>
              <a:t>ясувати справжні передумови і причини </a:t>
            </a:r>
            <a:r>
              <a:rPr lang="uk-UA" sz="2000" b="1" dirty="0" smtClean="0"/>
              <a:t> </a:t>
            </a:r>
            <a:r>
              <a:rPr lang="uk-UA" sz="2000" b="1" dirty="0"/>
              <a:t>Голодомору;</a:t>
            </a:r>
          </a:p>
          <a:p>
            <a:pPr algn="just">
              <a:buFontTx/>
              <a:buChar char="-"/>
            </a:pPr>
            <a:r>
              <a:rPr lang="uk-UA" sz="2000" b="1" dirty="0"/>
              <a:t>вивчити </a:t>
            </a:r>
            <a:r>
              <a:rPr lang="uk-UA" sz="2000" b="1" dirty="0" smtClean="0"/>
              <a:t>дослідження науковців щодо </a:t>
            </a:r>
            <a:r>
              <a:rPr lang="uk-UA" sz="2000" b="1" dirty="0"/>
              <a:t>Голодомору </a:t>
            </a:r>
            <a:r>
              <a:rPr lang="uk-UA" sz="2000" b="1" dirty="0" smtClean="0"/>
              <a:t>на </a:t>
            </a:r>
            <a:r>
              <a:rPr lang="uk-UA" sz="2000" b="1" dirty="0" err="1" smtClean="0"/>
              <a:t>Славутчині</a:t>
            </a:r>
            <a:r>
              <a:rPr lang="uk-UA" sz="2000" b="1" dirty="0" smtClean="0"/>
              <a:t> Хмельницької області;</a:t>
            </a:r>
            <a:endParaRPr lang="uk-UA" sz="2000" b="1" dirty="0"/>
          </a:p>
          <a:p>
            <a:pPr algn="just">
              <a:buFontTx/>
              <a:buChar char="-"/>
            </a:pPr>
            <a:r>
              <a:rPr lang="uk-UA" sz="2000" b="1" dirty="0"/>
              <a:t>зібрати спогади старожилів </a:t>
            </a:r>
            <a:r>
              <a:rPr lang="uk-UA" sz="2000" b="1" dirty="0" smtClean="0"/>
              <a:t>села </a:t>
            </a:r>
            <a:r>
              <a:rPr lang="uk-UA" sz="2000" b="1" dirty="0"/>
              <a:t>Великий </a:t>
            </a:r>
            <a:r>
              <a:rPr lang="uk-UA" sz="2000" b="1" dirty="0" err="1" smtClean="0"/>
              <a:t>Правутин</a:t>
            </a:r>
            <a:r>
              <a:rPr lang="uk-UA" sz="2000" b="1" dirty="0" smtClean="0"/>
              <a:t> про страшні часи;</a:t>
            </a:r>
            <a:endParaRPr lang="uk-UA" sz="2000" b="1" dirty="0"/>
          </a:p>
          <a:p>
            <a:pPr algn="just">
              <a:buFontTx/>
              <a:buChar char="-"/>
            </a:pPr>
            <a:r>
              <a:rPr lang="uk-UA" sz="2000" b="1" dirty="0"/>
              <a:t>довести, що Голодомор 1932-1933 років є явищем Геноциду українського </a:t>
            </a:r>
            <a:r>
              <a:rPr lang="uk-UA" sz="2000" b="1" dirty="0" smtClean="0"/>
              <a:t>народу. </a:t>
            </a:r>
            <a:endParaRPr lang="uk-UA" sz="2000" b="1" dirty="0"/>
          </a:p>
          <a:p>
            <a:pPr algn="just"/>
            <a:r>
              <a:rPr lang="uk-UA" sz="2800" b="1" dirty="0" smtClean="0"/>
              <a:t>ОБ</a:t>
            </a:r>
            <a:r>
              <a:rPr lang="en-US" sz="2800" b="1" dirty="0" smtClean="0"/>
              <a:t>’</a:t>
            </a:r>
            <a:r>
              <a:rPr lang="uk-UA" sz="2800" b="1" dirty="0" smtClean="0"/>
              <a:t>ЄКТ  ДОСЛІДЖЕННЯ:</a:t>
            </a:r>
          </a:p>
          <a:p>
            <a:pPr algn="just"/>
            <a:r>
              <a:rPr lang="uk-UA" sz="2000" b="1" dirty="0" smtClean="0"/>
              <a:t>Голодомор на </a:t>
            </a:r>
            <a:r>
              <a:rPr lang="uk-UA" sz="2000" b="1" dirty="0" err="1" smtClean="0"/>
              <a:t>Славутчині</a:t>
            </a:r>
            <a:r>
              <a:rPr lang="uk-UA" sz="2000" b="1" dirty="0" smtClean="0"/>
              <a:t> Хмельницької області 1932 -1933 років.</a:t>
            </a:r>
          </a:p>
          <a:p>
            <a:pPr algn="just"/>
            <a:r>
              <a:rPr lang="uk-UA" sz="2800" b="1" dirty="0" smtClean="0"/>
              <a:t>ПРЕДМЕТ ДОСЛІДЖЕННЯ:</a:t>
            </a:r>
          </a:p>
          <a:p>
            <a:pPr algn="just"/>
            <a:r>
              <a:rPr lang="uk-UA" sz="2000" b="1" dirty="0" smtClean="0"/>
              <a:t>Опис причин та наслідків Голодомору 1932 – 1933 років на </a:t>
            </a:r>
            <a:r>
              <a:rPr lang="uk-UA" sz="2000" b="1" dirty="0" err="1" smtClean="0"/>
              <a:t>Славутчині</a:t>
            </a:r>
            <a:r>
              <a:rPr lang="uk-UA" sz="2000" b="1" dirty="0" smtClean="0"/>
              <a:t> </a:t>
            </a:r>
          </a:p>
          <a:p>
            <a:pPr algn="just"/>
            <a:r>
              <a:rPr lang="uk-UA" sz="2000" b="1" dirty="0" smtClean="0"/>
              <a:t>Хмельницької області.</a:t>
            </a:r>
            <a:endParaRPr lang="uk-UA" sz="2000" b="1" dirty="0"/>
          </a:p>
          <a:p>
            <a:r>
              <a:rPr lang="uk-UA" sz="2400" b="1" dirty="0" smtClean="0"/>
              <a:t>                             </a:t>
            </a:r>
            <a:endParaRPr lang="uk-UA" sz="2400" b="1" dirty="0"/>
          </a:p>
          <a:p>
            <a:endParaRPr lang="ru-RU" sz="2400" b="1" dirty="0"/>
          </a:p>
        </p:txBody>
      </p:sp>
    </p:spTree>
    <p:extLst>
      <p:ext uri="{BB962C8B-B14F-4D97-AF65-F5344CB8AC3E}">
        <p14:creationId xmlns:p14="http://schemas.microsoft.com/office/powerpoint/2010/main" val="378557450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0"/>
            <a:ext cx="8352928" cy="4031873"/>
          </a:xfrm>
          <a:prstGeom prst="rect">
            <a:avLst/>
          </a:prstGeom>
        </p:spPr>
        <p:txBody>
          <a:bodyPr wrap="square">
            <a:spAutoFit/>
          </a:bodyPr>
          <a:lstStyle/>
          <a:p>
            <a:pPr lvl="0" algn="just">
              <a:spcBef>
                <a:spcPct val="20000"/>
              </a:spcBef>
            </a:pPr>
            <a:r>
              <a:rPr lang="ru-RU" sz="3200" b="1" dirty="0">
                <a:solidFill>
                  <a:prstClr val="white"/>
                </a:solidFill>
                <a:latin typeface="Calibri"/>
              </a:rPr>
              <a:t>Голодомор – </a:t>
            </a:r>
            <a:r>
              <a:rPr lang="ru-RU" sz="3200" b="1" dirty="0" err="1">
                <a:solidFill>
                  <a:prstClr val="white"/>
                </a:solidFill>
                <a:latin typeface="Calibri"/>
              </a:rPr>
              <a:t>політика</a:t>
            </a:r>
            <a:r>
              <a:rPr lang="ru-RU" sz="3200" b="1" dirty="0">
                <a:solidFill>
                  <a:prstClr val="white"/>
                </a:solidFill>
                <a:latin typeface="Calibri"/>
              </a:rPr>
              <a:t> </a:t>
            </a:r>
            <a:r>
              <a:rPr lang="ru-RU" sz="3200" b="1" dirty="0" err="1">
                <a:solidFill>
                  <a:prstClr val="white"/>
                </a:solidFill>
                <a:latin typeface="Calibri"/>
              </a:rPr>
              <a:t>офіційної</a:t>
            </a:r>
            <a:r>
              <a:rPr lang="ru-RU" sz="3200" b="1" dirty="0">
                <a:solidFill>
                  <a:prstClr val="white"/>
                </a:solidFill>
                <a:latin typeface="Calibri"/>
              </a:rPr>
              <a:t> </a:t>
            </a:r>
            <a:r>
              <a:rPr lang="ru-RU" sz="3200" b="1" dirty="0" err="1">
                <a:solidFill>
                  <a:prstClr val="white"/>
                </a:solidFill>
                <a:latin typeface="Calibri"/>
              </a:rPr>
              <a:t>влади</a:t>
            </a:r>
            <a:r>
              <a:rPr lang="ru-RU" sz="3200" b="1" dirty="0">
                <a:solidFill>
                  <a:prstClr val="white"/>
                </a:solidFill>
                <a:latin typeface="Calibri"/>
              </a:rPr>
              <a:t>, </a:t>
            </a:r>
            <a:r>
              <a:rPr lang="ru-RU" sz="3200" b="1" dirty="0" err="1">
                <a:solidFill>
                  <a:prstClr val="white"/>
                </a:solidFill>
                <a:latin typeface="Calibri"/>
              </a:rPr>
              <a:t>спрямована</a:t>
            </a:r>
            <a:r>
              <a:rPr lang="ru-RU" sz="3200" b="1" dirty="0">
                <a:solidFill>
                  <a:prstClr val="white"/>
                </a:solidFill>
                <a:latin typeface="Calibri"/>
              </a:rPr>
              <a:t> на </a:t>
            </a:r>
            <a:r>
              <a:rPr lang="ru-RU" sz="3200" b="1" dirty="0" err="1">
                <a:solidFill>
                  <a:prstClr val="white"/>
                </a:solidFill>
                <a:latin typeface="Calibri"/>
              </a:rPr>
              <a:t>створення</a:t>
            </a:r>
            <a:r>
              <a:rPr lang="ru-RU" sz="3200" b="1" dirty="0">
                <a:solidFill>
                  <a:prstClr val="white"/>
                </a:solidFill>
                <a:latin typeface="Calibri"/>
              </a:rPr>
              <a:t> штучного голоду; </a:t>
            </a:r>
            <a:r>
              <a:rPr lang="ru-RU" sz="3200" b="1" dirty="0" err="1">
                <a:solidFill>
                  <a:prstClr val="white"/>
                </a:solidFill>
                <a:latin typeface="Calibri"/>
              </a:rPr>
              <a:t>соціально-господарське</a:t>
            </a:r>
            <a:r>
              <a:rPr lang="ru-RU" sz="3200" b="1" dirty="0">
                <a:solidFill>
                  <a:prstClr val="white"/>
                </a:solidFill>
                <a:latin typeface="Calibri"/>
              </a:rPr>
              <a:t> </a:t>
            </a:r>
            <a:r>
              <a:rPr lang="ru-RU" sz="3200" b="1" dirty="0" err="1">
                <a:solidFill>
                  <a:prstClr val="white"/>
                </a:solidFill>
                <a:latin typeface="Calibri"/>
              </a:rPr>
              <a:t>явище</a:t>
            </a:r>
            <a:r>
              <a:rPr lang="ru-RU" sz="3200" b="1" dirty="0">
                <a:solidFill>
                  <a:prstClr val="white"/>
                </a:solidFill>
                <a:latin typeface="Calibri"/>
              </a:rPr>
              <a:t>, </a:t>
            </a:r>
            <a:r>
              <a:rPr lang="ru-RU" sz="3200" b="1" dirty="0" err="1">
                <a:solidFill>
                  <a:prstClr val="white"/>
                </a:solidFill>
                <a:latin typeface="Calibri"/>
              </a:rPr>
              <a:t>що</a:t>
            </a:r>
            <a:r>
              <a:rPr lang="ru-RU" sz="3200" b="1" dirty="0">
                <a:solidFill>
                  <a:prstClr val="white"/>
                </a:solidFill>
                <a:latin typeface="Calibri"/>
              </a:rPr>
              <a:t> </a:t>
            </a:r>
            <a:r>
              <a:rPr lang="ru-RU" sz="3200" b="1" dirty="0" err="1">
                <a:solidFill>
                  <a:prstClr val="white"/>
                </a:solidFill>
                <a:latin typeface="Calibri"/>
              </a:rPr>
              <a:t>виявляється</a:t>
            </a:r>
            <a:r>
              <a:rPr lang="ru-RU" sz="3200" b="1" dirty="0">
                <a:solidFill>
                  <a:prstClr val="white"/>
                </a:solidFill>
                <a:latin typeface="Calibri"/>
              </a:rPr>
              <a:t> в </a:t>
            </a:r>
            <a:r>
              <a:rPr lang="ru-RU" sz="3200" b="1" dirty="0" err="1">
                <a:solidFill>
                  <a:prstClr val="white"/>
                </a:solidFill>
                <a:latin typeface="Calibri"/>
              </a:rPr>
              <a:t>позбавленні</a:t>
            </a:r>
            <a:r>
              <a:rPr lang="ru-RU" sz="3200" b="1" dirty="0">
                <a:solidFill>
                  <a:prstClr val="white"/>
                </a:solidFill>
                <a:latin typeface="Calibri"/>
              </a:rPr>
              <a:t> </a:t>
            </a:r>
            <a:r>
              <a:rPr lang="ru-RU" sz="3200" b="1" dirty="0" err="1">
                <a:solidFill>
                  <a:prstClr val="white"/>
                </a:solidFill>
                <a:latin typeface="Calibri"/>
              </a:rPr>
              <a:t>населення</a:t>
            </a:r>
            <a:r>
              <a:rPr lang="ru-RU" sz="3200" b="1" dirty="0">
                <a:solidFill>
                  <a:prstClr val="white"/>
                </a:solidFill>
                <a:latin typeface="Calibri"/>
              </a:rPr>
              <a:t> </a:t>
            </a:r>
            <a:r>
              <a:rPr lang="ru-RU" sz="3200" b="1" dirty="0" err="1">
                <a:solidFill>
                  <a:prstClr val="white"/>
                </a:solidFill>
                <a:latin typeface="Calibri"/>
              </a:rPr>
              <a:t>мінімуму</a:t>
            </a:r>
            <a:r>
              <a:rPr lang="ru-RU" sz="3200" b="1" dirty="0">
                <a:solidFill>
                  <a:prstClr val="white"/>
                </a:solidFill>
                <a:latin typeface="Calibri"/>
              </a:rPr>
              <a:t> </a:t>
            </a:r>
            <a:r>
              <a:rPr lang="ru-RU" sz="3200" b="1" dirty="0" err="1">
                <a:solidFill>
                  <a:prstClr val="white"/>
                </a:solidFill>
                <a:latin typeface="Calibri"/>
              </a:rPr>
              <a:t>необхідних</a:t>
            </a:r>
            <a:r>
              <a:rPr lang="ru-RU" sz="3200" b="1" dirty="0">
                <a:solidFill>
                  <a:prstClr val="white"/>
                </a:solidFill>
                <a:latin typeface="Calibri"/>
              </a:rPr>
              <a:t> </a:t>
            </a:r>
            <a:r>
              <a:rPr lang="ru-RU" sz="3200" b="1" dirty="0" err="1">
                <a:solidFill>
                  <a:prstClr val="white"/>
                </a:solidFill>
                <a:latin typeface="Calibri"/>
              </a:rPr>
              <a:t>продуктів</a:t>
            </a:r>
            <a:r>
              <a:rPr lang="ru-RU" sz="3200" b="1" dirty="0">
                <a:solidFill>
                  <a:prstClr val="white"/>
                </a:solidFill>
                <a:latin typeface="Calibri"/>
              </a:rPr>
              <a:t> </a:t>
            </a:r>
            <a:r>
              <a:rPr lang="ru-RU" sz="3200" b="1" dirty="0" err="1">
                <a:solidFill>
                  <a:prstClr val="white"/>
                </a:solidFill>
                <a:latin typeface="Calibri"/>
              </a:rPr>
              <a:t>харчування</a:t>
            </a:r>
            <a:r>
              <a:rPr lang="ru-RU" sz="3200" b="1" dirty="0">
                <a:solidFill>
                  <a:prstClr val="white"/>
                </a:solidFill>
                <a:latin typeface="Calibri"/>
              </a:rPr>
              <a:t> й </a:t>
            </a:r>
            <a:r>
              <a:rPr lang="ru-RU" sz="3200" b="1" dirty="0" err="1">
                <a:solidFill>
                  <a:prstClr val="white"/>
                </a:solidFill>
                <a:latin typeface="Calibri"/>
              </a:rPr>
              <a:t>призводить</a:t>
            </a:r>
            <a:r>
              <a:rPr lang="ru-RU" sz="3200" b="1" dirty="0">
                <a:solidFill>
                  <a:prstClr val="white"/>
                </a:solidFill>
                <a:latin typeface="Calibri"/>
              </a:rPr>
              <a:t> до </a:t>
            </a:r>
            <a:r>
              <a:rPr lang="ru-RU" sz="3200" b="1" dirty="0" err="1">
                <a:solidFill>
                  <a:prstClr val="white"/>
                </a:solidFill>
                <a:latin typeface="Calibri"/>
              </a:rPr>
              <a:t>його</a:t>
            </a:r>
            <a:r>
              <a:rPr lang="ru-RU" sz="3200" b="1" dirty="0">
                <a:solidFill>
                  <a:prstClr val="white"/>
                </a:solidFill>
                <a:latin typeface="Calibri"/>
              </a:rPr>
              <a:t> </a:t>
            </a:r>
            <a:r>
              <a:rPr lang="ru-RU" sz="3200" b="1" dirty="0" err="1">
                <a:solidFill>
                  <a:prstClr val="white"/>
                </a:solidFill>
                <a:latin typeface="Calibri"/>
              </a:rPr>
              <a:t>вимирання</a:t>
            </a:r>
            <a:r>
              <a:rPr lang="ru-RU" sz="3200" b="1" dirty="0">
                <a:solidFill>
                  <a:prstClr val="white"/>
                </a:solidFill>
                <a:latin typeface="Calibri"/>
              </a:rPr>
              <a:t>, </a:t>
            </a:r>
            <a:r>
              <a:rPr lang="ru-RU" sz="3200" b="1" dirty="0" err="1">
                <a:solidFill>
                  <a:prstClr val="white"/>
                </a:solidFill>
                <a:latin typeface="Calibri"/>
              </a:rPr>
              <a:t>згубної</a:t>
            </a:r>
            <a:r>
              <a:rPr lang="ru-RU" sz="3200" b="1" dirty="0">
                <a:solidFill>
                  <a:prstClr val="white"/>
                </a:solidFill>
                <a:latin typeface="Calibri"/>
              </a:rPr>
              <a:t> </a:t>
            </a:r>
            <a:r>
              <a:rPr lang="ru-RU" sz="3200" b="1" dirty="0" err="1">
                <a:solidFill>
                  <a:prstClr val="white"/>
                </a:solidFill>
                <a:latin typeface="Calibri"/>
              </a:rPr>
              <a:t>зміни</a:t>
            </a:r>
            <a:r>
              <a:rPr lang="ru-RU" sz="3200" b="1" dirty="0">
                <a:solidFill>
                  <a:prstClr val="white"/>
                </a:solidFill>
                <a:latin typeface="Calibri"/>
              </a:rPr>
              <a:t> </a:t>
            </a:r>
            <a:r>
              <a:rPr lang="ru-RU" sz="3200" b="1" dirty="0" err="1">
                <a:solidFill>
                  <a:prstClr val="white"/>
                </a:solidFill>
                <a:latin typeface="Calibri"/>
              </a:rPr>
              <a:t>демографічної</a:t>
            </a:r>
            <a:r>
              <a:rPr lang="ru-RU" sz="3200" b="1" dirty="0">
                <a:solidFill>
                  <a:prstClr val="white"/>
                </a:solidFill>
                <a:latin typeface="Calibri"/>
              </a:rPr>
              <a:t> та </a:t>
            </a:r>
            <a:r>
              <a:rPr lang="ru-RU" sz="3200" b="1" dirty="0" err="1">
                <a:solidFill>
                  <a:prstClr val="white"/>
                </a:solidFill>
                <a:latin typeface="Calibri"/>
              </a:rPr>
              <a:t>соціальної</a:t>
            </a:r>
            <a:r>
              <a:rPr lang="ru-RU" sz="3200" b="1" dirty="0">
                <a:solidFill>
                  <a:prstClr val="white"/>
                </a:solidFill>
                <a:latin typeface="Calibri"/>
              </a:rPr>
              <a:t> </a:t>
            </a:r>
            <a:r>
              <a:rPr lang="ru-RU" sz="3200" b="1" dirty="0" err="1" smtClean="0">
                <a:solidFill>
                  <a:prstClr val="white"/>
                </a:solidFill>
                <a:latin typeface="Calibri"/>
              </a:rPr>
              <a:t>структури</a:t>
            </a:r>
            <a:r>
              <a:rPr lang="ru-RU" sz="3200" b="1" dirty="0" smtClean="0">
                <a:solidFill>
                  <a:prstClr val="white"/>
                </a:solidFill>
                <a:latin typeface="Calibri"/>
              </a:rPr>
              <a:t> </a:t>
            </a:r>
            <a:r>
              <a:rPr lang="ru-RU" sz="3200" b="1" dirty="0" err="1">
                <a:solidFill>
                  <a:prstClr val="white"/>
                </a:solidFill>
                <a:latin typeface="Calibri"/>
              </a:rPr>
              <a:t>населення</a:t>
            </a:r>
            <a:r>
              <a:rPr lang="ru-RU" sz="3200" b="1" dirty="0">
                <a:solidFill>
                  <a:prstClr val="white"/>
                </a:solidFill>
                <a:latin typeface="Calibri"/>
              </a:rPr>
              <a:t> </a:t>
            </a:r>
            <a:r>
              <a:rPr lang="ru-RU" sz="3200" b="1" dirty="0" err="1">
                <a:solidFill>
                  <a:prstClr val="white"/>
                </a:solidFill>
                <a:latin typeface="Calibri"/>
              </a:rPr>
              <a:t>регіонів</a:t>
            </a:r>
            <a:r>
              <a:rPr lang="ru-RU" sz="3200" b="1" dirty="0">
                <a:solidFill>
                  <a:prstClr val="white"/>
                </a:solidFill>
                <a:latin typeface="Calibri"/>
              </a:rPr>
              <a:t>, а </a:t>
            </a:r>
            <a:r>
              <a:rPr lang="ru-RU" sz="3200" b="1" dirty="0" err="1">
                <a:solidFill>
                  <a:prstClr val="white"/>
                </a:solidFill>
                <a:latin typeface="Calibri"/>
              </a:rPr>
              <a:t>інколи</a:t>
            </a:r>
            <a:r>
              <a:rPr lang="ru-RU" sz="3200" b="1" dirty="0">
                <a:solidFill>
                  <a:prstClr val="white"/>
                </a:solidFill>
                <a:latin typeface="Calibri"/>
              </a:rPr>
              <a:t> й </a:t>
            </a:r>
            <a:r>
              <a:rPr lang="ru-RU" sz="3200" b="1" dirty="0" err="1">
                <a:solidFill>
                  <a:prstClr val="white"/>
                </a:solidFill>
                <a:latin typeface="Calibri"/>
              </a:rPr>
              <a:t>цілих</a:t>
            </a:r>
            <a:r>
              <a:rPr lang="ru-RU" sz="3200" b="1" dirty="0">
                <a:solidFill>
                  <a:prstClr val="white"/>
                </a:solidFill>
                <a:latin typeface="Calibri"/>
              </a:rPr>
              <a:t> </a:t>
            </a:r>
            <a:r>
              <a:rPr lang="ru-RU" sz="3200" b="1" dirty="0" err="1">
                <a:solidFill>
                  <a:prstClr val="white"/>
                </a:solidFill>
                <a:latin typeface="Calibri"/>
              </a:rPr>
              <a:t>країн</a:t>
            </a:r>
            <a:r>
              <a:rPr lang="ru-RU" sz="3200" b="1" dirty="0">
                <a:solidFill>
                  <a:prstClr val="white"/>
                </a:solidFill>
                <a:latin typeface="Calibri"/>
              </a:rPr>
              <a:t>.</a:t>
            </a:r>
          </a:p>
        </p:txBody>
      </p:sp>
      <p:pic>
        <p:nvPicPr>
          <p:cNvPr id="5" name="Picture 2" descr="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7504" y="4031873"/>
            <a:ext cx="4536504" cy="2709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0012f60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031872"/>
            <a:ext cx="4248472" cy="2709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203304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036496" cy="144655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400" b="1" i="0" u="none" strike="noStrike" kern="0" cap="none" spc="0" normalizeH="0" baseline="0" noProof="0" dirty="0" err="1" smtClean="0">
                <a:ln>
                  <a:noFill/>
                </a:ln>
                <a:solidFill>
                  <a:prstClr val="white"/>
                </a:solidFill>
                <a:effectLst/>
                <a:uLnTx/>
                <a:uFillTx/>
                <a:latin typeface="Calibri"/>
              </a:rPr>
              <a:t>Основні</a:t>
            </a:r>
            <a:r>
              <a:rPr kumimoji="0" lang="ru-RU" sz="4400" b="1" i="0" u="none" strike="noStrike" kern="0" cap="none" spc="0" normalizeH="0" baseline="0" noProof="0" dirty="0" smtClean="0">
                <a:ln>
                  <a:noFill/>
                </a:ln>
                <a:solidFill>
                  <a:prstClr val="white"/>
                </a:solidFill>
                <a:effectLst/>
                <a:uLnTx/>
                <a:uFillTx/>
                <a:latin typeface="Calibri"/>
              </a:rPr>
              <a:t> </a:t>
            </a:r>
            <a:r>
              <a:rPr kumimoji="0" lang="ru-RU" sz="4400" b="1" i="0" u="none" strike="noStrike" kern="0" cap="none" spc="0" normalizeH="0" baseline="0" noProof="0" dirty="0" err="1" smtClean="0">
                <a:ln>
                  <a:noFill/>
                </a:ln>
                <a:solidFill>
                  <a:prstClr val="white"/>
                </a:solidFill>
                <a:effectLst/>
                <a:uLnTx/>
                <a:uFillTx/>
                <a:latin typeface="Calibri"/>
              </a:rPr>
              <a:t>передумови</a:t>
            </a:r>
            <a:r>
              <a:rPr kumimoji="0" lang="ru-RU" sz="4400" b="1" i="0" u="none" strike="noStrike" kern="0" cap="none" spc="0" normalizeH="0" baseline="0" noProof="0" dirty="0" smtClean="0">
                <a:ln>
                  <a:noFill/>
                </a:ln>
                <a:solidFill>
                  <a:prstClr val="white"/>
                </a:solidFill>
                <a:effectLst/>
                <a:uLnTx/>
                <a:uFillTx/>
                <a:latin typeface="Calibri"/>
              </a:rPr>
              <a:t> і причини Голодомору</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611560" y="1268760"/>
            <a:ext cx="7848872" cy="1643527"/>
          </a:xfrm>
          <a:prstGeom prst="rect">
            <a:avLst/>
          </a:prstGeom>
        </p:spPr>
        <p:txBody>
          <a:bodyPr wrap="square">
            <a:spAutoFit/>
          </a:bodyPr>
          <a:lstStyle/>
          <a:p>
            <a:pPr marL="342900" lvl="0" indent="-342900" algn="just">
              <a:spcBef>
                <a:spcPct val="20000"/>
              </a:spcBef>
              <a:buFont typeface="Arial" pitchFamily="34" charset="0"/>
              <a:buChar char="•"/>
            </a:pPr>
            <a:r>
              <a:rPr lang="ru-RU" b="1" dirty="0" err="1">
                <a:ln>
                  <a:solidFill>
                    <a:prstClr val="white">
                      <a:lumMod val="50000"/>
                    </a:prstClr>
                  </a:solidFill>
                </a:ln>
                <a:latin typeface="Calibri"/>
              </a:rPr>
              <a:t>штучна</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організація</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сталінським</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керівництвом</a:t>
            </a:r>
            <a:r>
              <a:rPr lang="ru-RU" b="1" dirty="0">
                <a:ln>
                  <a:solidFill>
                    <a:prstClr val="white">
                      <a:lumMod val="50000"/>
                    </a:prstClr>
                  </a:solidFill>
                </a:ln>
                <a:latin typeface="Calibri"/>
              </a:rPr>
              <a:t> голоду для того, </a:t>
            </a:r>
            <a:r>
              <a:rPr lang="ru-RU" b="1" dirty="0" err="1">
                <a:ln>
                  <a:solidFill>
                    <a:prstClr val="white">
                      <a:lumMod val="50000"/>
                    </a:prstClr>
                  </a:solidFill>
                </a:ln>
                <a:latin typeface="Calibri"/>
              </a:rPr>
              <a:t>щоб</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зломити</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опір</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суцільній</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колективізації</a:t>
            </a:r>
            <a:r>
              <a:rPr lang="ru-RU" b="1" dirty="0">
                <a:ln>
                  <a:solidFill>
                    <a:prstClr val="white">
                      <a:lumMod val="50000"/>
                    </a:prstClr>
                  </a:solidFill>
                </a:ln>
                <a:latin typeface="Calibri"/>
              </a:rPr>
              <a:t> </a:t>
            </a:r>
            <a:r>
              <a:rPr lang="ru-RU" b="1" dirty="0" smtClean="0">
                <a:ln>
                  <a:solidFill>
                    <a:prstClr val="white">
                      <a:lumMod val="50000"/>
                    </a:prstClr>
                  </a:solidFill>
                </a:ln>
                <a:latin typeface="Calibri"/>
              </a:rPr>
              <a:t>;</a:t>
            </a:r>
            <a:endParaRPr lang="ru-RU" b="1" dirty="0">
              <a:ln>
                <a:solidFill>
                  <a:prstClr val="white">
                    <a:lumMod val="50000"/>
                  </a:prstClr>
                </a:solidFill>
              </a:ln>
              <a:latin typeface="Calibri"/>
            </a:endParaRPr>
          </a:p>
          <a:p>
            <a:pPr marL="342900" lvl="0" indent="-342900" algn="just">
              <a:spcBef>
                <a:spcPct val="20000"/>
              </a:spcBef>
              <a:buFont typeface="Arial" pitchFamily="34" charset="0"/>
              <a:buChar char="•"/>
            </a:pPr>
            <a:r>
              <a:rPr lang="ru-RU" b="1" dirty="0" err="1">
                <a:ln>
                  <a:solidFill>
                    <a:prstClr val="white">
                      <a:lumMod val="50000"/>
                    </a:prstClr>
                  </a:solidFill>
                </a:ln>
                <a:latin typeface="Calibri"/>
              </a:rPr>
              <a:t>непосильні</a:t>
            </a:r>
            <a:r>
              <a:rPr lang="ru-RU" b="1" dirty="0">
                <a:ln>
                  <a:solidFill>
                    <a:prstClr val="white">
                      <a:lumMod val="50000"/>
                    </a:prstClr>
                  </a:solidFill>
                </a:ln>
                <a:latin typeface="Calibri"/>
              </a:rPr>
              <a:t> для селян </a:t>
            </a:r>
            <a:r>
              <a:rPr lang="ru-RU" b="1" dirty="0" err="1">
                <a:ln>
                  <a:solidFill>
                    <a:prstClr val="white">
                      <a:lumMod val="50000"/>
                    </a:prstClr>
                  </a:solidFill>
                </a:ln>
                <a:latin typeface="Calibri"/>
              </a:rPr>
              <a:t>плани</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хлібозаготівлі</a:t>
            </a:r>
            <a:r>
              <a:rPr lang="ru-RU" b="1" dirty="0">
                <a:ln>
                  <a:solidFill>
                    <a:prstClr val="white">
                      <a:lumMod val="50000"/>
                    </a:prstClr>
                  </a:solidFill>
                </a:ln>
                <a:latin typeface="Calibri"/>
              </a:rPr>
              <a:t>;</a:t>
            </a:r>
          </a:p>
          <a:p>
            <a:pPr marL="342900" lvl="0" indent="-342900" algn="just">
              <a:spcBef>
                <a:spcPct val="20000"/>
              </a:spcBef>
              <a:buFont typeface="Arial" pitchFamily="34" charset="0"/>
              <a:buChar char="•"/>
            </a:pPr>
            <a:r>
              <a:rPr lang="ru-RU" b="1" dirty="0" err="1">
                <a:ln>
                  <a:solidFill>
                    <a:prstClr val="white">
                      <a:lumMod val="50000"/>
                    </a:prstClr>
                  </a:solidFill>
                </a:ln>
                <a:latin typeface="Calibri"/>
              </a:rPr>
              <a:t>політика</a:t>
            </a:r>
            <a:r>
              <a:rPr lang="ru-RU" b="1" dirty="0">
                <a:ln>
                  <a:solidFill>
                    <a:prstClr val="white">
                      <a:lumMod val="50000"/>
                    </a:prstClr>
                  </a:solidFill>
                </a:ln>
                <a:latin typeface="Calibri"/>
              </a:rPr>
              <a:t> </a:t>
            </a:r>
            <a:r>
              <a:rPr lang="ru-RU" b="1" dirty="0" err="1" smtClean="0">
                <a:ln>
                  <a:solidFill>
                    <a:prstClr val="white">
                      <a:lumMod val="50000"/>
                    </a:prstClr>
                  </a:solidFill>
                </a:ln>
                <a:latin typeface="Calibri"/>
              </a:rPr>
              <a:t>примусових</a:t>
            </a:r>
            <a:r>
              <a:rPr lang="ru-RU" b="1" dirty="0" smtClean="0">
                <a:ln>
                  <a:solidFill>
                    <a:prstClr val="white">
                      <a:lumMod val="50000"/>
                    </a:prstClr>
                  </a:solidFill>
                </a:ln>
                <a:latin typeface="Calibri"/>
              </a:rPr>
              <a:t> </a:t>
            </a:r>
            <a:r>
              <a:rPr lang="ru-RU" b="1" dirty="0" err="1" smtClean="0">
                <a:ln>
                  <a:solidFill>
                    <a:prstClr val="white">
                      <a:lumMod val="50000"/>
                    </a:prstClr>
                  </a:solidFill>
                </a:ln>
                <a:latin typeface="Calibri"/>
              </a:rPr>
              <a:t>хлібозаготівель</a:t>
            </a:r>
            <a:r>
              <a:rPr lang="ru-RU" b="1" dirty="0" smtClean="0">
                <a:ln>
                  <a:solidFill>
                    <a:prstClr val="white">
                      <a:lumMod val="50000"/>
                    </a:prstClr>
                  </a:solidFill>
                </a:ln>
                <a:latin typeface="Calibri"/>
              </a:rPr>
              <a:t>, </a:t>
            </a:r>
            <a:r>
              <a:rPr lang="ru-RU" b="1" dirty="0" err="1">
                <a:ln>
                  <a:solidFill>
                    <a:prstClr val="white">
                      <a:lumMod val="50000"/>
                    </a:prstClr>
                  </a:solidFill>
                </a:ln>
                <a:latin typeface="Calibri"/>
              </a:rPr>
              <a:t>із</a:t>
            </a:r>
            <a:r>
              <a:rPr lang="ru-RU" b="1" dirty="0">
                <a:ln>
                  <a:solidFill>
                    <a:prstClr val="white">
                      <a:lumMod val="50000"/>
                    </a:prstClr>
                  </a:solidFill>
                </a:ln>
                <a:latin typeface="Calibri"/>
              </a:rPr>
              <a:t> </a:t>
            </a:r>
            <a:r>
              <a:rPr lang="ru-RU" b="1" dirty="0" err="1">
                <a:ln>
                  <a:solidFill>
                    <a:prstClr val="white">
                      <a:lumMod val="50000"/>
                    </a:prstClr>
                  </a:solidFill>
                </a:ln>
                <a:latin typeface="Calibri"/>
              </a:rPr>
              <a:t>застосуванням</a:t>
            </a:r>
            <a:r>
              <a:rPr lang="ru-RU" b="1" dirty="0">
                <a:ln>
                  <a:solidFill>
                    <a:prstClr val="white">
                      <a:lumMod val="50000"/>
                    </a:prstClr>
                  </a:solidFill>
                </a:ln>
                <a:latin typeface="Calibri"/>
              </a:rPr>
              <a:t> </a:t>
            </a:r>
            <a:r>
              <a:rPr lang="ru-RU" b="1" dirty="0" err="1" smtClean="0">
                <a:ln>
                  <a:solidFill>
                    <a:prstClr val="white">
                      <a:lumMod val="50000"/>
                    </a:prstClr>
                  </a:solidFill>
                </a:ln>
                <a:latin typeface="Calibri"/>
              </a:rPr>
              <a:t>репресій</a:t>
            </a:r>
            <a:r>
              <a:rPr lang="ru-RU" b="1" dirty="0" smtClean="0">
                <a:ln>
                  <a:solidFill>
                    <a:prstClr val="white">
                      <a:lumMod val="50000"/>
                    </a:prstClr>
                  </a:solidFill>
                </a:ln>
                <a:latin typeface="Calibri"/>
              </a:rPr>
              <a:t>;</a:t>
            </a:r>
            <a:endParaRPr lang="ru-RU" b="1" dirty="0">
              <a:ln>
                <a:solidFill>
                  <a:prstClr val="white">
                    <a:lumMod val="50000"/>
                  </a:prstClr>
                </a:solidFill>
              </a:ln>
              <a:latin typeface="Calibri"/>
            </a:endParaRPr>
          </a:p>
          <a:p>
            <a:pPr marL="342900" lvl="0" indent="-342900" algn="just">
              <a:spcBef>
                <a:spcPct val="20000"/>
              </a:spcBef>
              <a:buFont typeface="Arial" pitchFamily="34" charset="0"/>
              <a:buChar char="•"/>
            </a:pPr>
            <a:r>
              <a:rPr lang="uk-UA" b="1" dirty="0" smtClean="0">
                <a:ln>
                  <a:solidFill>
                    <a:prstClr val="white">
                      <a:lumMod val="50000"/>
                    </a:prstClr>
                  </a:solidFill>
                </a:ln>
                <a:latin typeface="Calibri"/>
              </a:rPr>
              <a:t>небажання </a:t>
            </a:r>
            <a:r>
              <a:rPr lang="uk-UA" b="1" dirty="0">
                <a:ln>
                  <a:solidFill>
                    <a:prstClr val="white">
                      <a:lumMod val="50000"/>
                    </a:prstClr>
                  </a:solidFill>
                </a:ln>
                <a:latin typeface="Calibri"/>
              </a:rPr>
              <a:t>колгоспників працювати в громадському </a:t>
            </a:r>
            <a:r>
              <a:rPr lang="uk-UA" b="1" dirty="0" smtClean="0">
                <a:ln>
                  <a:solidFill>
                    <a:prstClr val="white">
                      <a:lumMod val="50000"/>
                    </a:prstClr>
                  </a:solidFill>
                </a:ln>
                <a:latin typeface="Calibri"/>
              </a:rPr>
              <a:t>господарстві</a:t>
            </a:r>
            <a:r>
              <a:rPr lang="uk-UA" b="1" dirty="0">
                <a:ln>
                  <a:solidFill>
                    <a:prstClr val="white">
                      <a:lumMod val="50000"/>
                    </a:prstClr>
                  </a:solidFill>
                </a:ln>
                <a:solidFill>
                  <a:prstClr val="white"/>
                </a:solidFill>
                <a:latin typeface="Calibri"/>
              </a:rPr>
              <a:t>;</a:t>
            </a:r>
            <a:endParaRPr lang="ru-RU" b="1" dirty="0">
              <a:ln>
                <a:solidFill>
                  <a:prstClr val="white">
                    <a:lumMod val="50000"/>
                  </a:prstClr>
                </a:solidFill>
              </a:ln>
              <a:solidFill>
                <a:prstClr val="white"/>
              </a:solidFill>
              <a:latin typeface="Calibri"/>
            </a:endParaRPr>
          </a:p>
        </p:txBody>
      </p:sp>
      <p:sp>
        <p:nvSpPr>
          <p:cNvPr id="6" name="Содержимое 5"/>
          <p:cNvSpPr>
            <a:spLocks noGrp="1"/>
          </p:cNvSpPr>
          <p:nvPr>
            <p:ph/>
          </p:nvPr>
        </p:nvSpPr>
        <p:spPr>
          <a:xfrm>
            <a:off x="457199" y="274638"/>
            <a:ext cx="8574981" cy="6322714"/>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sz="1800"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p:txBody>
      </p:sp>
      <p:sp>
        <p:nvSpPr>
          <p:cNvPr id="5" name="Прямокутник 4"/>
          <p:cNvSpPr/>
          <p:nvPr/>
        </p:nvSpPr>
        <p:spPr>
          <a:xfrm>
            <a:off x="605622" y="2996952"/>
            <a:ext cx="7494770" cy="1588127"/>
          </a:xfrm>
          <a:prstGeom prst="rect">
            <a:avLst/>
          </a:prstGeom>
        </p:spPr>
        <p:txBody>
          <a:bodyPr wrap="square">
            <a:spAutoFit/>
          </a:bodyPr>
          <a:lstStyle/>
          <a:p>
            <a:pPr marL="342900" lvl="0" indent="-342900" algn="just">
              <a:spcBef>
                <a:spcPct val="20000"/>
              </a:spcBef>
              <a:buFont typeface="Arial" pitchFamily="34" charset="0"/>
              <a:buChar char="•"/>
            </a:pPr>
            <a:r>
              <a:rPr lang="ru-RU" b="1" dirty="0">
                <a:latin typeface="Calibri"/>
              </a:rPr>
              <a:t>1932 р. - </a:t>
            </a:r>
            <a:r>
              <a:rPr lang="ru-RU" b="1" dirty="0" err="1">
                <a:latin typeface="Calibri"/>
              </a:rPr>
              <a:t>Україна</a:t>
            </a:r>
            <a:r>
              <a:rPr lang="ru-RU" b="1" dirty="0">
                <a:latin typeface="Calibri"/>
              </a:rPr>
              <a:t> не </a:t>
            </a:r>
            <a:r>
              <a:rPr lang="ru-RU" b="1" dirty="0" err="1">
                <a:latin typeface="Calibri"/>
              </a:rPr>
              <a:t>виконала</a:t>
            </a:r>
            <a:r>
              <a:rPr lang="ru-RU" b="1" dirty="0">
                <a:latin typeface="Calibri"/>
              </a:rPr>
              <a:t> план </a:t>
            </a:r>
            <a:r>
              <a:rPr lang="ru-RU" b="1" dirty="0" err="1">
                <a:latin typeface="Calibri"/>
              </a:rPr>
              <a:t>хлібозаготівель</a:t>
            </a:r>
            <a:r>
              <a:rPr lang="ru-RU" b="1" dirty="0">
                <a:latin typeface="Calibri"/>
              </a:rPr>
              <a:t>;</a:t>
            </a:r>
          </a:p>
          <a:p>
            <a:pPr marL="342900" lvl="0" indent="-342900" algn="just">
              <a:spcBef>
                <a:spcPct val="20000"/>
              </a:spcBef>
              <a:buFont typeface="Arial" pitchFamily="34" charset="0"/>
              <a:buChar char="•"/>
            </a:pPr>
            <a:r>
              <a:rPr lang="ru-RU" b="1" dirty="0">
                <a:latin typeface="Calibri"/>
              </a:rPr>
              <a:t>«</a:t>
            </a:r>
            <a:r>
              <a:rPr lang="ru-RU" b="1" dirty="0" err="1">
                <a:latin typeface="Calibri"/>
              </a:rPr>
              <a:t>Чорна</a:t>
            </a:r>
            <a:r>
              <a:rPr lang="ru-RU" b="1" dirty="0">
                <a:latin typeface="Calibri"/>
              </a:rPr>
              <a:t> </a:t>
            </a:r>
            <a:r>
              <a:rPr lang="ru-RU" b="1" dirty="0" err="1">
                <a:latin typeface="Calibri"/>
              </a:rPr>
              <a:t>дошка</a:t>
            </a:r>
            <a:r>
              <a:rPr lang="ru-RU" b="1" dirty="0">
                <a:latin typeface="Calibri"/>
              </a:rPr>
              <a:t>» - для </a:t>
            </a:r>
            <a:r>
              <a:rPr lang="ru-RU" b="1" dirty="0" err="1">
                <a:latin typeface="Calibri"/>
              </a:rPr>
              <a:t>населених</a:t>
            </a:r>
            <a:r>
              <a:rPr lang="ru-RU" b="1" dirty="0">
                <a:latin typeface="Calibri"/>
              </a:rPr>
              <a:t> </a:t>
            </a:r>
            <a:r>
              <a:rPr lang="ru-RU" b="1" dirty="0" err="1">
                <a:latin typeface="Calibri"/>
              </a:rPr>
              <a:t>пунктів</a:t>
            </a:r>
            <a:r>
              <a:rPr lang="ru-RU" b="1" dirty="0">
                <a:latin typeface="Calibri"/>
              </a:rPr>
              <a:t>, </a:t>
            </a:r>
            <a:r>
              <a:rPr lang="ru-RU" b="1" dirty="0" err="1">
                <a:latin typeface="Calibri"/>
              </a:rPr>
              <a:t>які</a:t>
            </a:r>
            <a:r>
              <a:rPr lang="ru-RU" b="1" dirty="0">
                <a:latin typeface="Calibri"/>
              </a:rPr>
              <a:t> </a:t>
            </a:r>
            <a:r>
              <a:rPr lang="ru-RU" b="1" dirty="0" err="1">
                <a:latin typeface="Calibri"/>
              </a:rPr>
              <a:t>були</a:t>
            </a:r>
            <a:r>
              <a:rPr lang="ru-RU" b="1" dirty="0">
                <a:latin typeface="Calibri"/>
              </a:rPr>
              <a:t> </a:t>
            </a:r>
            <a:r>
              <a:rPr lang="ru-RU" b="1" dirty="0" err="1">
                <a:latin typeface="Calibri"/>
              </a:rPr>
              <a:t>занесені</a:t>
            </a:r>
            <a:r>
              <a:rPr lang="ru-RU" b="1" dirty="0">
                <a:latin typeface="Calibri"/>
              </a:rPr>
              <a:t> в </a:t>
            </a:r>
            <a:r>
              <a:rPr lang="ru-RU" b="1" dirty="0" err="1">
                <a:latin typeface="Calibri"/>
              </a:rPr>
              <a:t>цей</a:t>
            </a:r>
            <a:r>
              <a:rPr lang="ru-RU" b="1" dirty="0">
                <a:latin typeface="Calibri"/>
              </a:rPr>
              <a:t> список: </a:t>
            </a:r>
            <a:r>
              <a:rPr lang="ru-RU" b="1" dirty="0" err="1">
                <a:latin typeface="Calibri"/>
              </a:rPr>
              <a:t>припиняли</a:t>
            </a:r>
            <a:r>
              <a:rPr lang="ru-RU" b="1" dirty="0">
                <a:latin typeface="Calibri"/>
              </a:rPr>
              <a:t> </a:t>
            </a:r>
            <a:r>
              <a:rPr lang="ru-RU" b="1" dirty="0" err="1">
                <a:latin typeface="Calibri"/>
              </a:rPr>
              <a:t>постачання</a:t>
            </a:r>
            <a:r>
              <a:rPr lang="ru-RU" b="1" dirty="0">
                <a:latin typeface="Calibri"/>
              </a:rPr>
              <a:t> </a:t>
            </a:r>
            <a:r>
              <a:rPr lang="ru-RU" b="1" dirty="0" err="1">
                <a:latin typeface="Calibri"/>
              </a:rPr>
              <a:t>товарів</a:t>
            </a:r>
            <a:r>
              <a:rPr lang="ru-RU" b="1" dirty="0">
                <a:latin typeface="Calibri"/>
              </a:rPr>
              <a:t>, </a:t>
            </a:r>
            <a:r>
              <a:rPr lang="ru-RU" b="1" dirty="0" err="1">
                <a:latin typeface="Calibri"/>
              </a:rPr>
              <a:t>вилучали</a:t>
            </a:r>
            <a:r>
              <a:rPr lang="ru-RU" b="1" dirty="0">
                <a:latin typeface="Calibri"/>
              </a:rPr>
              <a:t> </a:t>
            </a:r>
            <a:r>
              <a:rPr lang="ru-RU" b="1" dirty="0" err="1">
                <a:latin typeface="Calibri"/>
              </a:rPr>
              <a:t>продовольчі</a:t>
            </a:r>
            <a:r>
              <a:rPr lang="ru-RU" b="1" dirty="0">
                <a:latin typeface="Calibri"/>
              </a:rPr>
              <a:t> і </a:t>
            </a:r>
            <a:r>
              <a:rPr lang="ru-RU" b="1" dirty="0" err="1">
                <a:latin typeface="Calibri"/>
              </a:rPr>
              <a:t>посівні</a:t>
            </a:r>
            <a:r>
              <a:rPr lang="ru-RU" b="1" dirty="0">
                <a:latin typeface="Calibri"/>
              </a:rPr>
              <a:t> </a:t>
            </a:r>
            <a:r>
              <a:rPr lang="ru-RU" b="1" dirty="0" err="1">
                <a:latin typeface="Calibri"/>
              </a:rPr>
              <a:t>фонди</a:t>
            </a:r>
            <a:r>
              <a:rPr lang="ru-RU" b="1" dirty="0">
                <a:latin typeface="Calibri"/>
              </a:rPr>
              <a:t>, </a:t>
            </a:r>
            <a:r>
              <a:rPr lang="ru-RU" b="1" dirty="0" err="1">
                <a:latin typeface="Calibri"/>
              </a:rPr>
              <a:t>що</a:t>
            </a:r>
            <a:r>
              <a:rPr lang="ru-RU" b="1" dirty="0">
                <a:latin typeface="Calibri"/>
              </a:rPr>
              <a:t> </a:t>
            </a:r>
            <a:r>
              <a:rPr lang="ru-RU" b="1" dirty="0" err="1">
                <a:latin typeface="Calibri"/>
              </a:rPr>
              <a:t>прирікало</a:t>
            </a:r>
            <a:r>
              <a:rPr lang="ru-RU" b="1" dirty="0">
                <a:latin typeface="Calibri"/>
              </a:rPr>
              <a:t> людей на </a:t>
            </a:r>
            <a:r>
              <a:rPr lang="ru-RU" b="1" dirty="0" err="1">
                <a:latin typeface="Calibri"/>
              </a:rPr>
              <a:t>голодну</a:t>
            </a:r>
            <a:r>
              <a:rPr lang="ru-RU" b="1" dirty="0">
                <a:latin typeface="Calibri"/>
              </a:rPr>
              <a:t> смерть;</a:t>
            </a:r>
          </a:p>
          <a:p>
            <a:pPr marL="342900" lvl="0" indent="-342900" algn="just">
              <a:spcBef>
                <a:spcPct val="20000"/>
              </a:spcBef>
              <a:buFont typeface="Arial" pitchFamily="34" charset="0"/>
              <a:buChar char="•"/>
            </a:pPr>
            <a:r>
              <a:rPr lang="ru-RU" b="1" dirty="0">
                <a:latin typeface="Calibri"/>
              </a:rPr>
              <a:t>7 </a:t>
            </a:r>
            <a:r>
              <a:rPr lang="ru-RU" b="1" dirty="0" err="1">
                <a:latin typeface="Calibri"/>
              </a:rPr>
              <a:t>серпня</a:t>
            </a:r>
            <a:r>
              <a:rPr lang="ru-RU" b="1" dirty="0">
                <a:latin typeface="Calibri"/>
              </a:rPr>
              <a:t> 1932 р. - </a:t>
            </a:r>
            <a:r>
              <a:rPr lang="ru-RU" b="1" dirty="0" err="1">
                <a:latin typeface="Calibri"/>
              </a:rPr>
              <a:t>було</a:t>
            </a:r>
            <a:r>
              <a:rPr lang="ru-RU" b="1" dirty="0">
                <a:latin typeface="Calibri"/>
              </a:rPr>
              <a:t> </a:t>
            </a:r>
            <a:r>
              <a:rPr lang="ru-RU" b="1" dirty="0" err="1">
                <a:latin typeface="Calibri"/>
              </a:rPr>
              <a:t>прийнято</a:t>
            </a:r>
            <a:r>
              <a:rPr lang="ru-RU" b="1" dirty="0">
                <a:latin typeface="Calibri"/>
              </a:rPr>
              <a:t> «закон про </a:t>
            </a:r>
            <a:r>
              <a:rPr lang="ru-RU" b="1" dirty="0" err="1">
                <a:latin typeface="Calibri"/>
              </a:rPr>
              <a:t>п'ять</a:t>
            </a:r>
            <a:r>
              <a:rPr lang="ru-RU" b="1" dirty="0">
                <a:latin typeface="Calibri"/>
              </a:rPr>
              <a:t> </a:t>
            </a:r>
            <a:r>
              <a:rPr lang="ru-RU" b="1" dirty="0" err="1">
                <a:latin typeface="Calibri"/>
              </a:rPr>
              <a:t>колосків</a:t>
            </a:r>
            <a:r>
              <a:rPr lang="ru-RU" b="1" dirty="0">
                <a:latin typeface="Calibri"/>
              </a:rPr>
              <a:t>». </a:t>
            </a:r>
          </a:p>
        </p:txBody>
      </p:sp>
      <p:pic>
        <p:nvPicPr>
          <p:cNvPr id="7" name="Picture 2" descr="1259327684_dolgom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585080"/>
            <a:ext cx="3384376" cy="2183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Рисунок 10" descr="https://khm.gov.ua/sites/default/files/golodomor111.png"/>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585079"/>
            <a:ext cx="5324277" cy="2183583"/>
          </a:xfrm>
          <a:prstGeom prst="rect">
            <a:avLst/>
          </a:prstGeom>
          <a:noFill/>
          <a:ln>
            <a:noFill/>
          </a:ln>
        </p:spPr>
      </p:pic>
    </p:spTree>
    <p:extLst>
      <p:ext uri="{BB962C8B-B14F-4D97-AF65-F5344CB8AC3E}">
        <p14:creationId xmlns:p14="http://schemas.microsoft.com/office/powerpoint/2010/main" val="209436153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ісце для вмісту 2" descr="http://www.golos.com.ua/images_upload/2018/11/141118/1542202615_golodomor1.jpg"/>
          <p:cNvPicPr>
            <a:picLocks noGrp="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79512" y="216808"/>
            <a:ext cx="4392488" cy="5156408"/>
          </a:xfrm>
          <a:prstGeom prst="rect">
            <a:avLst/>
          </a:prstGeom>
          <a:noFill/>
          <a:ln>
            <a:noFill/>
          </a:ln>
        </p:spPr>
      </p:pic>
      <p:sp>
        <p:nvSpPr>
          <p:cNvPr id="4" name="Прямокутник 3"/>
          <p:cNvSpPr/>
          <p:nvPr/>
        </p:nvSpPr>
        <p:spPr>
          <a:xfrm>
            <a:off x="0" y="5373216"/>
            <a:ext cx="4788024" cy="1200329"/>
          </a:xfrm>
          <a:prstGeom prst="rect">
            <a:avLst/>
          </a:prstGeom>
        </p:spPr>
        <p:txBody>
          <a:bodyPr wrap="square">
            <a:spAutoFit/>
          </a:bodyPr>
          <a:lstStyle/>
          <a:p>
            <a:r>
              <a:rPr lang="uk-UA" b="1" dirty="0"/>
              <a:t>Телеграма Закавказького крайкому </a:t>
            </a:r>
            <a:r>
              <a:rPr lang="uk-UA" b="1" dirty="0" smtClean="0"/>
              <a:t>ВКП(б</a:t>
            </a:r>
            <a:r>
              <a:rPr lang="uk-UA" b="1" dirty="0"/>
              <a:t>) до </a:t>
            </a:r>
            <a:r>
              <a:rPr lang="uk-UA" b="1" dirty="0" smtClean="0"/>
              <a:t>ЦККП(б</a:t>
            </a:r>
            <a:r>
              <a:rPr lang="uk-UA" b="1" dirty="0"/>
              <a:t>) про поставки хліба з України для </a:t>
            </a:r>
            <a:r>
              <a:rPr lang="uk-UA" b="1" dirty="0" smtClean="0"/>
              <a:t> ЗСФРР  27 </a:t>
            </a:r>
            <a:r>
              <a:rPr lang="uk-UA" b="1" dirty="0"/>
              <a:t>жовтня 1932 року</a:t>
            </a:r>
            <a:endParaRPr lang="en-US" b="1" dirty="0"/>
          </a:p>
          <a:p>
            <a:r>
              <a:rPr lang="uk-UA" b="1" dirty="0"/>
              <a:t> </a:t>
            </a:r>
            <a:endParaRPr lang="en-US" b="1" dirty="0"/>
          </a:p>
        </p:txBody>
      </p:sp>
      <p:pic>
        <p:nvPicPr>
          <p:cNvPr id="5" name="Рисунок 4" descr="http://www.golos.com.ua/images_upload/2018/11/141118/1542202595_golodomor2.jpg"/>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8640"/>
            <a:ext cx="4248472" cy="5184576"/>
          </a:xfrm>
          <a:prstGeom prst="rect">
            <a:avLst/>
          </a:prstGeom>
          <a:noFill/>
          <a:ln>
            <a:noFill/>
          </a:ln>
        </p:spPr>
      </p:pic>
      <p:sp>
        <p:nvSpPr>
          <p:cNvPr id="7" name="Прямокутник 6"/>
          <p:cNvSpPr/>
          <p:nvPr/>
        </p:nvSpPr>
        <p:spPr>
          <a:xfrm>
            <a:off x="4788024" y="5445224"/>
            <a:ext cx="4104456" cy="1477328"/>
          </a:xfrm>
          <a:prstGeom prst="rect">
            <a:avLst/>
          </a:prstGeom>
        </p:spPr>
        <p:txBody>
          <a:bodyPr wrap="square">
            <a:spAutoFit/>
          </a:bodyPr>
          <a:lstStyle/>
          <a:p>
            <a:r>
              <a:rPr lang="uk-UA" b="1" dirty="0"/>
              <a:t>Постанова Політбюро  </a:t>
            </a:r>
            <a:r>
              <a:rPr lang="uk-UA" b="1" dirty="0" smtClean="0"/>
              <a:t>ЦККП(б)У </a:t>
            </a:r>
            <a:r>
              <a:rPr lang="uk-UA" b="1" dirty="0"/>
              <a:t>про виконання директиви ЦКВКП(б)У та РНК СССР у </a:t>
            </a:r>
            <a:r>
              <a:rPr lang="uk-UA" b="1" dirty="0" err="1"/>
              <a:t>зв</a:t>
            </a:r>
            <a:r>
              <a:rPr lang="ru-RU" b="1" dirty="0"/>
              <a:t>’</a:t>
            </a:r>
            <a:r>
              <a:rPr lang="ru-RU" b="1" dirty="0" err="1"/>
              <a:t>язку</a:t>
            </a:r>
            <a:r>
              <a:rPr lang="ru-RU" b="1" dirty="0"/>
              <a:t> з </a:t>
            </a:r>
            <a:r>
              <a:rPr lang="ru-RU" b="1" dirty="0" err="1"/>
              <a:t>масовим</a:t>
            </a:r>
            <a:r>
              <a:rPr lang="uk-UA" b="1" dirty="0"/>
              <a:t>  виїздом селян за межі  України, 23 січня 1933 року. </a:t>
            </a:r>
            <a:endParaRPr lang="en-US" b="1" dirty="0"/>
          </a:p>
        </p:txBody>
      </p:sp>
    </p:spTree>
    <p:extLst>
      <p:ext uri="{BB962C8B-B14F-4D97-AF65-F5344CB8AC3E}">
        <p14:creationId xmlns:p14="http://schemas.microsoft.com/office/powerpoint/2010/main" val="253606342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фото архів\PIC_5238.JPG"/>
          <p:cNvPicPr>
            <a:picLocks noGrp="1" noChangeAspect="1" noChangeArrowheads="1"/>
          </p:cNvPicPr>
          <p:nvPr>
            <p:ph/>
          </p:nvPr>
        </p:nvPicPr>
        <p:blipFill rotWithShape="1">
          <a:blip r:embed="rId3">
            <a:extLst>
              <a:ext uri="{28A0092B-C50C-407E-A947-70E740481C1C}">
                <a14:useLocalDpi xmlns:a14="http://schemas.microsoft.com/office/drawing/2010/main" val="0"/>
              </a:ext>
            </a:extLst>
          </a:blip>
          <a:srcRect l="8002" t="4396" r="19856"/>
          <a:stretch/>
        </p:blipFill>
        <p:spPr bwMode="auto">
          <a:xfrm>
            <a:off x="323528" y="332656"/>
            <a:ext cx="3240360" cy="61230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3059832" y="3140969"/>
            <a:ext cx="6192688" cy="4093428"/>
          </a:xfrm>
          <a:prstGeom prst="rect">
            <a:avLst/>
          </a:prstGeom>
        </p:spPr>
        <p:txBody>
          <a:bodyPr wrap="square">
            <a:spAutoFit/>
          </a:bodyPr>
          <a:lstStyle/>
          <a:p>
            <a:endParaRPr lang="uk-UA" sz="2000" dirty="0" smtClean="0"/>
          </a:p>
          <a:p>
            <a:endParaRPr lang="uk-UA" sz="2000" dirty="0"/>
          </a:p>
          <a:p>
            <a:r>
              <a:rPr lang="uk-UA" sz="2000" dirty="0" smtClean="0"/>
              <a:t>- Жовтень </a:t>
            </a:r>
            <a:r>
              <a:rPr lang="uk-UA" sz="2000" dirty="0"/>
              <a:t>1932 </a:t>
            </a:r>
            <a:r>
              <a:rPr lang="uk-UA" sz="2000" dirty="0" smtClean="0"/>
              <a:t>року: на </a:t>
            </a:r>
            <a:r>
              <a:rPr lang="uk-UA" sz="2000" dirty="0" err="1"/>
              <a:t>Славутчині</a:t>
            </a:r>
            <a:r>
              <a:rPr lang="uk-UA" sz="2000" dirty="0"/>
              <a:t> розпочався </a:t>
            </a:r>
            <a:r>
              <a:rPr lang="uk-UA" sz="2000" dirty="0" smtClean="0"/>
              <a:t>масовий голод. Голодують </a:t>
            </a:r>
            <a:r>
              <a:rPr lang="uk-UA" sz="2000" dirty="0"/>
              <a:t>села Малий </a:t>
            </a:r>
            <a:r>
              <a:rPr lang="uk-UA" sz="2000" dirty="0" err="1"/>
              <a:t>Скнит</a:t>
            </a:r>
            <a:r>
              <a:rPr lang="uk-UA" sz="2000" dirty="0"/>
              <a:t>, </a:t>
            </a:r>
            <a:r>
              <a:rPr lang="uk-UA" sz="2000" dirty="0" err="1"/>
              <a:t>Нетішин</a:t>
            </a:r>
            <a:r>
              <a:rPr lang="uk-UA" sz="2000" dirty="0"/>
              <a:t>, Клепачі. </a:t>
            </a:r>
            <a:endParaRPr lang="uk-UA" sz="2000" dirty="0" smtClean="0"/>
          </a:p>
          <a:p>
            <a:r>
              <a:rPr lang="uk-UA" sz="2000" dirty="0" smtClean="0"/>
              <a:t>- Зима 1932-1933 року: масова смертність в селах  </a:t>
            </a:r>
            <a:r>
              <a:rPr lang="uk-UA" sz="2000" dirty="0" err="1" smtClean="0"/>
              <a:t>Бачма-</a:t>
            </a:r>
            <a:endParaRPr lang="uk-UA" sz="2000" dirty="0" smtClean="0"/>
          </a:p>
          <a:p>
            <a:r>
              <a:rPr lang="uk-UA" sz="2000" dirty="0" err="1" smtClean="0"/>
              <a:t>нівка</a:t>
            </a:r>
            <a:r>
              <a:rPr lang="uk-UA" sz="2000" dirty="0" smtClean="0"/>
              <a:t>, </a:t>
            </a:r>
            <a:r>
              <a:rPr lang="uk-UA" sz="2000" dirty="0" err="1" smtClean="0"/>
              <a:t>Манятин</a:t>
            </a:r>
            <a:r>
              <a:rPr lang="uk-UA" sz="2000" dirty="0" smtClean="0"/>
              <a:t>, Великий та Малий </a:t>
            </a:r>
            <a:r>
              <a:rPr lang="uk-UA" sz="2000" dirty="0" err="1" smtClean="0"/>
              <a:t>Правутин</a:t>
            </a:r>
            <a:r>
              <a:rPr lang="uk-UA" sz="2000" dirty="0" smtClean="0"/>
              <a:t>.</a:t>
            </a:r>
            <a:endParaRPr lang="uk-UA" sz="2000" dirty="0"/>
          </a:p>
          <a:p>
            <a:r>
              <a:rPr lang="uk-UA" sz="2000" dirty="0" smtClean="0"/>
              <a:t>- Серпень </a:t>
            </a:r>
            <a:r>
              <a:rPr lang="uk-UA" sz="2000" dirty="0"/>
              <a:t>1933 </a:t>
            </a:r>
            <a:r>
              <a:rPr lang="uk-UA" sz="2000" dirty="0" smtClean="0"/>
              <a:t>року: у </a:t>
            </a:r>
            <a:r>
              <a:rPr lang="uk-UA" sz="2000" dirty="0" err="1" smtClean="0"/>
              <a:t>Славутському</a:t>
            </a:r>
            <a:r>
              <a:rPr lang="uk-UA" sz="2000" dirty="0" smtClean="0"/>
              <a:t> районі голодує 8826</a:t>
            </a:r>
          </a:p>
          <a:p>
            <a:r>
              <a:rPr lang="uk-UA" sz="2000" dirty="0" smtClean="0"/>
              <a:t>родин. З них, на межі смерті – 5315 родин,опухло від </a:t>
            </a:r>
            <a:r>
              <a:rPr lang="uk-UA" sz="2000" dirty="0" err="1" smtClean="0"/>
              <a:t>го-</a:t>
            </a:r>
            <a:endParaRPr lang="uk-UA" sz="2000" dirty="0" smtClean="0"/>
          </a:p>
          <a:p>
            <a:r>
              <a:rPr lang="uk-UA" sz="2000" dirty="0" err="1"/>
              <a:t>л</a:t>
            </a:r>
            <a:r>
              <a:rPr lang="uk-UA" sz="2000" dirty="0" err="1" smtClean="0"/>
              <a:t>оду</a:t>
            </a:r>
            <a:r>
              <a:rPr lang="uk-UA" sz="2000" dirty="0" smtClean="0"/>
              <a:t> -  5557 осіб,  померло від голоду – 918 осіб. </a:t>
            </a:r>
          </a:p>
          <a:p>
            <a:r>
              <a:rPr lang="uk-UA" sz="2000" dirty="0" smtClean="0"/>
              <a:t>- Останні спалахи голодуючих і голодних смертей фіксують на </a:t>
            </a:r>
            <a:r>
              <a:rPr lang="uk-UA" sz="2000" dirty="0" err="1" smtClean="0"/>
              <a:t>Славутчині</a:t>
            </a:r>
            <a:r>
              <a:rPr lang="uk-UA" sz="2000" dirty="0" smtClean="0"/>
              <a:t> у 1934 році.</a:t>
            </a:r>
          </a:p>
          <a:p>
            <a:r>
              <a:rPr lang="uk-UA" sz="2000" dirty="0" smtClean="0"/>
              <a:t>- В цілому, голод на </a:t>
            </a:r>
            <a:r>
              <a:rPr lang="uk-UA" sz="2000" dirty="0" err="1" smtClean="0"/>
              <a:t>Славутчині</a:t>
            </a:r>
            <a:r>
              <a:rPr lang="uk-UA" sz="2000" dirty="0" smtClean="0"/>
              <a:t> тривав 43 місяці.</a:t>
            </a:r>
          </a:p>
          <a:p>
            <a:pPr marL="342900" indent="-342900">
              <a:buFontTx/>
              <a:buChar char="-"/>
            </a:pPr>
            <a:endParaRPr lang="en-US" sz="2000" dirty="0"/>
          </a:p>
        </p:txBody>
      </p:sp>
      <p:pic>
        <p:nvPicPr>
          <p:cNvPr id="5" name="Рисунок 4" descr="мапа"/>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268760"/>
            <a:ext cx="5184576" cy="2503338"/>
          </a:xfrm>
          <a:prstGeom prst="rect">
            <a:avLst/>
          </a:prstGeom>
          <a:noFill/>
          <a:ln>
            <a:noFill/>
          </a:ln>
        </p:spPr>
      </p:pic>
      <p:sp>
        <p:nvSpPr>
          <p:cNvPr id="4" name="Прямокутник 3"/>
          <p:cNvSpPr/>
          <p:nvPr/>
        </p:nvSpPr>
        <p:spPr>
          <a:xfrm>
            <a:off x="3563888" y="188640"/>
            <a:ext cx="5472608" cy="923330"/>
          </a:xfrm>
          <a:prstGeom prst="rect">
            <a:avLst/>
          </a:prstGeom>
        </p:spPr>
        <p:txBody>
          <a:bodyPr wrap="square">
            <a:spAutoFit/>
          </a:bodyPr>
          <a:lstStyle/>
          <a:p>
            <a:r>
              <a:rPr lang="uk-UA" dirty="0"/>
              <a:t>На карті місця найбільшої кількості </a:t>
            </a:r>
            <a:r>
              <a:rPr lang="uk-UA" dirty="0" smtClean="0"/>
              <a:t>поховань українців </a:t>
            </a:r>
          </a:p>
          <a:p>
            <a:r>
              <a:rPr lang="uk-UA" dirty="0" smtClean="0"/>
              <a:t>в 1932  - 1933 роках. </a:t>
            </a:r>
            <a:r>
              <a:rPr lang="uk-UA" dirty="0" err="1" smtClean="0"/>
              <a:t>.Голоду</a:t>
            </a:r>
            <a:r>
              <a:rPr lang="uk-UA" dirty="0" smtClean="0"/>
              <a:t> </a:t>
            </a:r>
            <a:r>
              <a:rPr lang="uk-UA" dirty="0"/>
              <a:t>не було тільки </a:t>
            </a:r>
            <a:r>
              <a:rPr lang="uk-UA" dirty="0" smtClean="0"/>
              <a:t>на тих територіях,  </a:t>
            </a:r>
            <a:r>
              <a:rPr lang="uk-UA" dirty="0"/>
              <a:t>які не </a:t>
            </a:r>
            <a:r>
              <a:rPr lang="uk-UA" dirty="0" smtClean="0"/>
              <a:t>належали на той час </a:t>
            </a:r>
            <a:r>
              <a:rPr lang="uk-UA" dirty="0"/>
              <a:t>до України.</a:t>
            </a:r>
            <a:endParaRPr lang="en-US" dirty="0"/>
          </a:p>
        </p:txBody>
      </p:sp>
    </p:spTree>
    <p:extLst>
      <p:ext uri="{BB962C8B-B14F-4D97-AF65-F5344CB8AC3E}">
        <p14:creationId xmlns:p14="http://schemas.microsoft.com/office/powerpoint/2010/main" val="145685847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1" y="404664"/>
            <a:ext cx="2963157" cy="3477875"/>
          </a:xfrm>
          <a:prstGeom prst="rect">
            <a:avLst/>
          </a:prstGeom>
        </p:spPr>
        <p:txBody>
          <a:bodyPr wrap="square">
            <a:spAutoFit/>
          </a:bodyPr>
          <a:lstStyle/>
          <a:p>
            <a:endParaRPr lang="uk-UA" sz="3200" b="1" dirty="0" smtClean="0"/>
          </a:p>
          <a:p>
            <a:endParaRPr lang="uk-UA" sz="3200" b="1" dirty="0" smtClean="0"/>
          </a:p>
          <a:p>
            <a:endParaRPr lang="uk-UA" sz="3200" b="1" dirty="0" smtClean="0"/>
          </a:p>
          <a:p>
            <a:endParaRPr lang="uk-UA" sz="3200" b="1" dirty="0" smtClean="0"/>
          </a:p>
          <a:p>
            <a:endParaRPr lang="uk-UA" sz="3200" b="1" dirty="0" smtClean="0"/>
          </a:p>
          <a:p>
            <a:endParaRPr lang="uk-UA" sz="3200" b="1" dirty="0" smtClean="0"/>
          </a:p>
          <a:p>
            <a:endParaRPr lang="ru-RU" sz="2800" b="1" dirty="0"/>
          </a:p>
        </p:txBody>
      </p:sp>
      <p:pic>
        <p:nvPicPr>
          <p:cNvPr id="4" name="Рисунок 3" descr="H:\фанко\DSCF4488.JPG"/>
          <p:cNvPicPr/>
          <p:nvPr/>
        </p:nvPicPr>
        <p:blipFill>
          <a:blip r:embed="rId3" cstate="print"/>
          <a:srcRect r="45148"/>
          <a:stretch>
            <a:fillRect/>
          </a:stretch>
        </p:blipFill>
        <p:spPr bwMode="auto">
          <a:xfrm>
            <a:off x="160820" y="1180572"/>
            <a:ext cx="4104454" cy="25094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467544" y="214291"/>
            <a:ext cx="8496944" cy="1446550"/>
          </a:xfrm>
          <a:prstGeom prst="rect">
            <a:avLst/>
          </a:prstGeom>
        </p:spPr>
        <p:txBody>
          <a:bodyPr wrap="square">
            <a:spAutoFit/>
          </a:bodyPr>
          <a:lstStyle/>
          <a:p>
            <a:r>
              <a:rPr lang="uk-UA" sz="2800" b="1" dirty="0" smtClean="0"/>
              <a:t>Спогади жителів села Великий </a:t>
            </a:r>
            <a:r>
              <a:rPr lang="uk-UA" sz="2800" b="1" dirty="0" err="1" smtClean="0"/>
              <a:t>Правутин</a:t>
            </a:r>
            <a:r>
              <a:rPr lang="uk-UA" sz="2800" b="1" dirty="0" smtClean="0"/>
              <a:t>, які стали свідками страшного голодомору  1932 – 1933 років</a:t>
            </a:r>
          </a:p>
          <a:p>
            <a:pPr algn="ctr"/>
            <a:endParaRPr lang="ru-RU" sz="3200" b="1"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69820"/>
            <a:ext cx="4320480" cy="2520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Прямокутник 1"/>
          <p:cNvSpPr/>
          <p:nvPr/>
        </p:nvSpPr>
        <p:spPr>
          <a:xfrm>
            <a:off x="4427984" y="2435301"/>
            <a:ext cx="4536504" cy="1384995"/>
          </a:xfrm>
          <a:prstGeom prst="rect">
            <a:avLst/>
          </a:prstGeom>
        </p:spPr>
        <p:txBody>
          <a:bodyPr wrap="square">
            <a:spAutoFit/>
          </a:bodyPr>
          <a:lstStyle/>
          <a:p>
            <a:r>
              <a:rPr lang="uk-UA" sz="2800" dirty="0" err="1"/>
              <a:t>Тимощук</a:t>
            </a:r>
            <a:r>
              <a:rPr lang="uk-UA" sz="2800" dirty="0"/>
              <a:t> Іван </a:t>
            </a:r>
            <a:r>
              <a:rPr lang="uk-UA" sz="2800" dirty="0" err="1"/>
              <a:t>Радіонович</a:t>
            </a:r>
            <a:r>
              <a:rPr lang="uk-UA" sz="2800" dirty="0"/>
              <a:t> 1929 </a:t>
            </a:r>
            <a:r>
              <a:rPr lang="uk-UA" sz="2800" dirty="0" smtClean="0"/>
              <a:t>р. н. та </a:t>
            </a:r>
            <a:r>
              <a:rPr lang="uk-UA" sz="2800" dirty="0" err="1" smtClean="0"/>
              <a:t>Ейсмонт</a:t>
            </a:r>
            <a:r>
              <a:rPr lang="uk-UA" sz="2800" dirty="0" smtClean="0"/>
              <a:t> Валентина </a:t>
            </a:r>
            <a:r>
              <a:rPr lang="uk-UA" sz="2800" dirty="0" err="1" smtClean="0"/>
              <a:t>Гнатіна</a:t>
            </a:r>
            <a:r>
              <a:rPr lang="uk-UA" sz="2800" dirty="0" smtClean="0"/>
              <a:t> 1929 </a:t>
            </a:r>
            <a:r>
              <a:rPr lang="uk-UA" sz="2800" dirty="0" err="1" smtClean="0"/>
              <a:t>р.н</a:t>
            </a:r>
            <a:r>
              <a:rPr lang="uk-UA" sz="2800" dirty="0" smtClean="0"/>
              <a:t>.</a:t>
            </a:r>
            <a:endParaRPr lang="ru-RU" sz="2800" dirty="0"/>
          </a:p>
        </p:txBody>
      </p:sp>
      <p:sp>
        <p:nvSpPr>
          <p:cNvPr id="7" name="Прямокутник 6"/>
          <p:cNvSpPr/>
          <p:nvPr/>
        </p:nvSpPr>
        <p:spPr>
          <a:xfrm>
            <a:off x="251521" y="2708921"/>
            <a:ext cx="3744414" cy="954107"/>
          </a:xfrm>
          <a:prstGeom prst="rect">
            <a:avLst/>
          </a:prstGeom>
        </p:spPr>
        <p:txBody>
          <a:bodyPr wrap="square">
            <a:spAutoFit/>
          </a:bodyPr>
          <a:lstStyle/>
          <a:p>
            <a:r>
              <a:rPr lang="uk-UA" sz="2800" dirty="0" err="1"/>
              <a:t>Палійчук</a:t>
            </a:r>
            <a:r>
              <a:rPr lang="uk-UA" sz="2800" dirty="0"/>
              <a:t> Феофан Тарасович </a:t>
            </a:r>
            <a:r>
              <a:rPr lang="uk-UA" sz="2800" dirty="0" smtClean="0"/>
              <a:t>1928 </a:t>
            </a:r>
            <a:r>
              <a:rPr lang="uk-UA" sz="2800" dirty="0" err="1" smtClean="0"/>
              <a:t>р.н</a:t>
            </a:r>
            <a:r>
              <a:rPr lang="uk-UA" sz="2800" dirty="0" smtClean="0"/>
              <a:t>.</a:t>
            </a:r>
            <a:endParaRPr lang="en-US" sz="2800" dirty="0"/>
          </a:p>
        </p:txBody>
      </p:sp>
      <p:sp>
        <p:nvSpPr>
          <p:cNvPr id="8" name="Прямокутник 7"/>
          <p:cNvSpPr/>
          <p:nvPr/>
        </p:nvSpPr>
        <p:spPr>
          <a:xfrm>
            <a:off x="0" y="3820296"/>
            <a:ext cx="9144000" cy="3416320"/>
          </a:xfrm>
          <a:prstGeom prst="rect">
            <a:avLst/>
          </a:prstGeom>
        </p:spPr>
        <p:txBody>
          <a:bodyPr wrap="square">
            <a:spAutoFit/>
          </a:bodyPr>
          <a:lstStyle/>
          <a:p>
            <a:r>
              <a:rPr lang="uk-UA" dirty="0"/>
              <a:t>От що згадує </a:t>
            </a:r>
            <a:r>
              <a:rPr lang="uk-UA" dirty="0" err="1"/>
              <a:t>Палійчук</a:t>
            </a:r>
            <a:r>
              <a:rPr lang="uk-UA" dirty="0"/>
              <a:t> Ф.Т. «Голодними й </a:t>
            </a:r>
            <a:r>
              <a:rPr lang="uk-UA" dirty="0" smtClean="0"/>
              <a:t>холодними </a:t>
            </a:r>
            <a:r>
              <a:rPr lang="uk-UA" dirty="0"/>
              <a:t>були ті </a:t>
            </a:r>
            <a:r>
              <a:rPr lang="uk-UA" dirty="0" smtClean="0"/>
              <a:t>роки. Страшними. Забирали</a:t>
            </a:r>
          </a:p>
          <a:p>
            <a:r>
              <a:rPr lang="uk-UA" dirty="0" smtClean="0"/>
              <a:t> у людей все. Їстівне шукали зі шпичкою по хатах, нічого не можна було сховати. Всіх гнали в колгосп. Хто не йшов – розкуркулювали й висилали з села. Їсти не було що. Перебивались якоюсь баландою з гнилої картоплі. В мене в сім</a:t>
            </a:r>
            <a:r>
              <a:rPr lang="en-US" dirty="0" smtClean="0"/>
              <a:t>’</a:t>
            </a:r>
            <a:r>
              <a:rPr lang="uk-UA" dirty="0" smtClean="0"/>
              <a:t>ї померло два брати – Петро, </a:t>
            </a:r>
            <a:r>
              <a:rPr lang="uk-UA" dirty="0" err="1" smtClean="0"/>
              <a:t>Федось</a:t>
            </a:r>
            <a:r>
              <a:rPr lang="uk-UA" dirty="0" smtClean="0"/>
              <a:t> і сестра Олена. А я і старша моя сестра Неоніла -  вижили.» Згадує голод </a:t>
            </a:r>
            <a:r>
              <a:rPr lang="uk-UA" dirty="0" err="1" smtClean="0"/>
              <a:t>Тимощук</a:t>
            </a:r>
            <a:r>
              <a:rPr lang="uk-UA" dirty="0" smtClean="0"/>
              <a:t> І.Р. «…Ми малі ще були, але я добре </a:t>
            </a:r>
            <a:r>
              <a:rPr lang="uk-UA" dirty="0" err="1" smtClean="0"/>
              <a:t>пам</a:t>
            </a:r>
            <a:r>
              <a:rPr lang="en-US" dirty="0" smtClean="0"/>
              <a:t>’</a:t>
            </a:r>
            <a:r>
              <a:rPr lang="uk-UA" dirty="0" err="1" smtClean="0"/>
              <a:t>ятаю</a:t>
            </a:r>
            <a:r>
              <a:rPr lang="uk-UA" dirty="0" smtClean="0"/>
              <a:t>, як забирали корову з двору. Я плакав, плакали мої братики та сестрички і просили в дорослих дядьків: «</a:t>
            </a:r>
            <a:r>
              <a:rPr lang="uk-UA" dirty="0" err="1" smtClean="0"/>
              <a:t>Ко-ва</a:t>
            </a:r>
            <a:r>
              <a:rPr lang="uk-UA" dirty="0" smtClean="0"/>
              <a:t>, </a:t>
            </a:r>
            <a:r>
              <a:rPr lang="uk-UA" dirty="0" err="1" smtClean="0"/>
              <a:t>ко-ва</a:t>
            </a:r>
            <a:r>
              <a:rPr lang="uk-UA" dirty="0" smtClean="0"/>
              <a:t>…» Зі спогадів </a:t>
            </a:r>
            <a:r>
              <a:rPr lang="uk-UA" dirty="0" err="1" smtClean="0"/>
              <a:t>Ейсмонт</a:t>
            </a:r>
            <a:r>
              <a:rPr lang="uk-UA" dirty="0" smtClean="0"/>
              <a:t> В.Г.: «Сім</a:t>
            </a:r>
            <a:r>
              <a:rPr lang="en-US" dirty="0" smtClean="0"/>
              <a:t>’</a:t>
            </a:r>
            <a:r>
              <a:rPr lang="uk-UA" dirty="0" smtClean="0"/>
              <a:t>я у нас була велика – дід, баба, мама, тато та ми, шестеро дітей. У нас тоді забрали все – зерно, крупи, картоплю. Навіть корову забрали, хоча всі діти плакали за єдиною годувальницею. Як </a:t>
            </a:r>
            <a:r>
              <a:rPr lang="uk-UA" dirty="0" err="1" smtClean="0"/>
              <a:t>вижива-</a:t>
            </a:r>
            <a:r>
              <a:rPr lang="uk-UA" dirty="0" smtClean="0"/>
              <a:t>  </a:t>
            </a:r>
            <a:r>
              <a:rPr lang="uk-UA" dirty="0" err="1" smtClean="0"/>
              <a:t>ли</a:t>
            </a:r>
            <a:r>
              <a:rPr lang="uk-UA" dirty="0" smtClean="0"/>
              <a:t>? Товкли кору дуба, мама пекла з того місива такі </a:t>
            </a:r>
            <a:r>
              <a:rPr lang="uk-UA" dirty="0" err="1" smtClean="0"/>
              <a:t>гелети</a:t>
            </a:r>
            <a:r>
              <a:rPr lang="uk-UA" dirty="0" smtClean="0"/>
              <a:t>. Страшний то був час. Я весь час хотіла їсти. У нас з голоду  померли тато, сестричка Ніла та брат Іван. А четверо вижило…»</a:t>
            </a:r>
          </a:p>
          <a:p>
            <a:r>
              <a:rPr lang="uk-UA" dirty="0" smtClean="0"/>
              <a:t>                                                     </a:t>
            </a:r>
            <a:endParaRPr lang="en-US" dirty="0"/>
          </a:p>
        </p:txBody>
      </p:sp>
    </p:spTree>
    <p:extLst>
      <p:ext uri="{BB962C8B-B14F-4D97-AF65-F5344CB8AC3E}">
        <p14:creationId xmlns:p14="http://schemas.microsoft.com/office/powerpoint/2010/main" val="162030967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61643"/>
            <a:ext cx="2520280"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Прямоугольник 3"/>
          <p:cNvSpPr/>
          <p:nvPr/>
        </p:nvSpPr>
        <p:spPr>
          <a:xfrm>
            <a:off x="107504" y="3"/>
            <a:ext cx="3672408" cy="954107"/>
          </a:xfrm>
          <a:prstGeom prst="rect">
            <a:avLst/>
          </a:prstGeom>
        </p:spPr>
        <p:txBody>
          <a:bodyPr wrap="square">
            <a:spAutoFit/>
          </a:bodyPr>
          <a:lstStyle/>
          <a:p>
            <a:r>
              <a:rPr lang="uk-UA" sz="2800" b="1" dirty="0" err="1" smtClean="0"/>
              <a:t>Давидюк</a:t>
            </a:r>
            <a:r>
              <a:rPr lang="uk-UA" sz="2800" b="1" dirty="0" smtClean="0"/>
              <a:t> Марія </a:t>
            </a:r>
          </a:p>
          <a:p>
            <a:r>
              <a:rPr lang="uk-UA" sz="2800" b="1" dirty="0" smtClean="0"/>
              <a:t>Захарівна  1928 </a:t>
            </a:r>
            <a:r>
              <a:rPr lang="uk-UA" sz="2800" b="1" dirty="0" err="1" smtClean="0"/>
              <a:t>р.н</a:t>
            </a:r>
            <a:r>
              <a:rPr lang="uk-UA" sz="2800" b="1" dirty="0" smtClean="0"/>
              <a:t>.</a:t>
            </a:r>
            <a:endParaRPr lang="ru-RU" sz="2800" b="1" dirty="0"/>
          </a:p>
        </p:txBody>
      </p:sp>
      <p:pic>
        <p:nvPicPr>
          <p:cNvPr id="5" name="Picture 2"/>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5652121" y="818389"/>
            <a:ext cx="3168352" cy="2466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Прямоугольник 5"/>
          <p:cNvSpPr/>
          <p:nvPr/>
        </p:nvSpPr>
        <p:spPr>
          <a:xfrm>
            <a:off x="5364088" y="-99390"/>
            <a:ext cx="3528392" cy="1040285"/>
          </a:xfrm>
          <a:prstGeom prst="rect">
            <a:avLst/>
          </a:prstGeom>
        </p:spPr>
        <p:txBody>
          <a:bodyPr wrap="square">
            <a:spAutoFit/>
          </a:bodyPr>
          <a:lstStyle/>
          <a:p>
            <a:pPr lvl="0" eaLnBrk="0" fontAlgn="base" hangingPunct="0">
              <a:spcBef>
                <a:spcPct val="20000"/>
              </a:spcBef>
              <a:spcAft>
                <a:spcPct val="0"/>
              </a:spcAft>
              <a:buClr>
                <a:srgbClr val="FFCC00"/>
              </a:buClr>
              <a:buSzPct val="70000"/>
            </a:pPr>
            <a:r>
              <a:rPr lang="uk-UA" sz="2800" b="1" kern="0" dirty="0" err="1" smtClean="0">
                <a:solidFill>
                  <a:srgbClr val="FFFFFF"/>
                </a:solidFill>
                <a:effectLst>
                  <a:outerShdw blurRad="38100" dist="38100" dir="2700000" algn="tl">
                    <a:srgbClr val="000000"/>
                  </a:outerShdw>
                </a:effectLst>
              </a:rPr>
              <a:t>Коломійчук</a:t>
            </a:r>
            <a:r>
              <a:rPr lang="uk-UA" sz="2800" b="1" kern="0" dirty="0" smtClean="0">
                <a:solidFill>
                  <a:srgbClr val="FFFFFF"/>
                </a:solidFill>
                <a:effectLst>
                  <a:outerShdw blurRad="38100" dist="38100" dir="2700000" algn="tl">
                    <a:srgbClr val="000000"/>
                  </a:outerShdw>
                </a:effectLst>
              </a:rPr>
              <a:t> Марія </a:t>
            </a:r>
          </a:p>
          <a:p>
            <a:pPr lvl="0" eaLnBrk="0" fontAlgn="base" hangingPunct="0">
              <a:spcBef>
                <a:spcPct val="20000"/>
              </a:spcBef>
              <a:spcAft>
                <a:spcPct val="0"/>
              </a:spcAft>
              <a:buClr>
                <a:srgbClr val="FFCC00"/>
              </a:buClr>
              <a:buSzPct val="70000"/>
            </a:pPr>
            <a:r>
              <a:rPr lang="uk-UA" sz="2800" b="1" kern="0" dirty="0" smtClean="0">
                <a:solidFill>
                  <a:srgbClr val="FFFFFF"/>
                </a:solidFill>
                <a:effectLst>
                  <a:outerShdw blurRad="38100" dist="38100" dir="2700000" algn="tl">
                    <a:srgbClr val="000000"/>
                  </a:outerShdw>
                </a:effectLst>
              </a:rPr>
              <a:t>Кирилівна 1928 р. н.</a:t>
            </a:r>
            <a:endParaRPr lang="ru-RU" sz="2800" b="1" kern="0" dirty="0">
              <a:solidFill>
                <a:srgbClr val="FFFFFF"/>
              </a:solidFill>
              <a:effectLst>
                <a:outerShdw blurRad="38100" dist="38100" dir="2700000" algn="tl">
                  <a:srgbClr val="000000"/>
                </a:outerShdw>
              </a:effectLst>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697031"/>
            <a:ext cx="2512276" cy="3044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Прямокутник 1"/>
          <p:cNvSpPr/>
          <p:nvPr/>
        </p:nvSpPr>
        <p:spPr>
          <a:xfrm>
            <a:off x="107504" y="3501008"/>
            <a:ext cx="4680520" cy="1557349"/>
          </a:xfrm>
          <a:prstGeom prst="rect">
            <a:avLst/>
          </a:prstGeom>
        </p:spPr>
        <p:txBody>
          <a:bodyPr wrap="square">
            <a:spAutoFit/>
          </a:bodyPr>
          <a:lstStyle/>
          <a:p>
            <a:pPr lvl="0" eaLnBrk="0" fontAlgn="base" hangingPunct="0">
              <a:spcBef>
                <a:spcPct val="20000"/>
              </a:spcBef>
              <a:spcAft>
                <a:spcPct val="0"/>
              </a:spcAft>
              <a:buClr>
                <a:srgbClr val="FFCC00"/>
              </a:buClr>
              <a:buSzPct val="70000"/>
            </a:pPr>
            <a:r>
              <a:rPr lang="uk-UA" sz="2800" b="1" kern="0" dirty="0" err="1">
                <a:solidFill>
                  <a:srgbClr val="FFFFFF"/>
                </a:solidFill>
                <a:effectLst>
                  <a:outerShdw blurRad="38100" dist="38100" dir="2700000" algn="tl">
                    <a:srgbClr val="000000"/>
                  </a:outerShdw>
                </a:effectLst>
              </a:rPr>
              <a:t>КозінчукВіра</a:t>
            </a:r>
            <a:r>
              <a:rPr lang="uk-UA" sz="2800" b="1" kern="0" dirty="0">
                <a:solidFill>
                  <a:srgbClr val="FFFFFF"/>
                </a:solidFill>
                <a:effectLst>
                  <a:outerShdw blurRad="38100" dist="38100" dir="2700000" algn="tl">
                    <a:srgbClr val="000000"/>
                  </a:outerShdw>
                </a:effectLst>
              </a:rPr>
              <a:t> </a:t>
            </a:r>
            <a:endParaRPr lang="uk-UA" sz="2800" b="1" kern="0" dirty="0" smtClean="0">
              <a:solidFill>
                <a:srgbClr val="FFFFFF"/>
              </a:solidFill>
              <a:effectLst>
                <a:outerShdw blurRad="38100" dist="38100" dir="2700000" algn="tl">
                  <a:srgbClr val="000000"/>
                </a:outerShdw>
              </a:effectLst>
            </a:endParaRPr>
          </a:p>
          <a:p>
            <a:pPr lvl="0" eaLnBrk="0" fontAlgn="base" hangingPunct="0">
              <a:spcBef>
                <a:spcPct val="20000"/>
              </a:spcBef>
              <a:spcAft>
                <a:spcPct val="0"/>
              </a:spcAft>
              <a:buClr>
                <a:srgbClr val="FFCC00"/>
              </a:buClr>
              <a:buSzPct val="70000"/>
            </a:pPr>
            <a:r>
              <a:rPr lang="uk-UA" sz="2800" b="1" kern="0" dirty="0" smtClean="0">
                <a:solidFill>
                  <a:srgbClr val="FFFFFF"/>
                </a:solidFill>
                <a:effectLst>
                  <a:outerShdw blurRad="38100" dist="38100" dir="2700000" algn="tl">
                    <a:srgbClr val="000000"/>
                  </a:outerShdw>
                </a:effectLst>
              </a:rPr>
              <a:t>Гаврилівна</a:t>
            </a:r>
            <a:endParaRPr lang="uk-UA" sz="2800" b="1" kern="0" dirty="0">
              <a:solidFill>
                <a:srgbClr val="FFFFFF"/>
              </a:solidFill>
              <a:effectLst>
                <a:outerShdw blurRad="38100" dist="38100" dir="2700000" algn="tl">
                  <a:srgbClr val="000000"/>
                </a:outerShdw>
              </a:effectLst>
            </a:endParaRPr>
          </a:p>
          <a:p>
            <a:pPr lvl="0" eaLnBrk="0" fontAlgn="base" hangingPunct="0">
              <a:spcBef>
                <a:spcPct val="20000"/>
              </a:spcBef>
              <a:spcAft>
                <a:spcPct val="0"/>
              </a:spcAft>
              <a:buClr>
                <a:srgbClr val="FFCC00"/>
              </a:buClr>
              <a:buSzPct val="70000"/>
            </a:pPr>
            <a:r>
              <a:rPr lang="uk-UA" sz="2800" b="1" kern="0" dirty="0">
                <a:solidFill>
                  <a:srgbClr val="FFFFFF"/>
                </a:solidFill>
                <a:effectLst>
                  <a:outerShdw blurRad="38100" dist="38100" dir="2700000" algn="tl">
                    <a:srgbClr val="000000"/>
                  </a:outerShdw>
                </a:effectLst>
              </a:rPr>
              <a:t>1928 </a:t>
            </a:r>
            <a:r>
              <a:rPr lang="uk-UA" sz="2800" b="1" kern="0" dirty="0" err="1">
                <a:solidFill>
                  <a:srgbClr val="FFFFFF"/>
                </a:solidFill>
                <a:effectLst>
                  <a:outerShdw blurRad="38100" dist="38100" dir="2700000" algn="tl">
                    <a:srgbClr val="000000"/>
                  </a:outerShdw>
                </a:effectLst>
              </a:rPr>
              <a:t>р.н</a:t>
            </a:r>
            <a:r>
              <a:rPr lang="uk-UA" sz="2800" b="1" kern="0" dirty="0">
                <a:solidFill>
                  <a:srgbClr val="FFFFFF"/>
                </a:solidFill>
                <a:effectLst>
                  <a:outerShdw blurRad="38100" dist="38100" dir="2700000" algn="tl">
                    <a:srgbClr val="000000"/>
                  </a:outerShdw>
                </a:effectLst>
              </a:rPr>
              <a:t>.</a:t>
            </a:r>
            <a:endParaRPr lang="ru-RU" sz="2800" b="1" kern="0" dirty="0">
              <a:solidFill>
                <a:srgbClr val="FFFFFF"/>
              </a:solidFill>
              <a:effectLst>
                <a:outerShdw blurRad="38100" dist="38100" dir="2700000" algn="tl">
                  <a:srgbClr val="000000"/>
                </a:outerShdw>
              </a:effectLst>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4211429"/>
            <a:ext cx="2843808" cy="25022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9" name="Прямокутник 8"/>
          <p:cNvSpPr/>
          <p:nvPr/>
        </p:nvSpPr>
        <p:spPr>
          <a:xfrm>
            <a:off x="6516216" y="3226285"/>
            <a:ext cx="2627784" cy="1384995"/>
          </a:xfrm>
          <a:prstGeom prst="rect">
            <a:avLst/>
          </a:prstGeom>
        </p:spPr>
        <p:txBody>
          <a:bodyPr wrap="square">
            <a:spAutoFit/>
          </a:bodyPr>
          <a:lstStyle/>
          <a:p>
            <a:pPr algn="ctr"/>
            <a:r>
              <a:rPr lang="uk-UA" sz="2800" b="1" dirty="0" err="1" smtClean="0"/>
              <a:t>Сахнюк</a:t>
            </a:r>
            <a:r>
              <a:rPr lang="uk-UA" sz="2800" b="1" dirty="0" smtClean="0"/>
              <a:t> Віра     Василівна 1928     </a:t>
            </a:r>
          </a:p>
          <a:p>
            <a:pPr algn="ctr"/>
            <a:r>
              <a:rPr lang="uk-UA" sz="2800" b="1" dirty="0" err="1" smtClean="0"/>
              <a:t>р.н</a:t>
            </a:r>
            <a:r>
              <a:rPr lang="uk-UA" sz="2800" b="1" dirty="0" smtClean="0"/>
              <a:t>.</a:t>
            </a:r>
            <a:endParaRPr lang="ru-RU" sz="2800" b="1" dirty="0"/>
          </a:p>
        </p:txBody>
      </p:sp>
      <p:pic>
        <p:nvPicPr>
          <p:cNvPr id="10" name="Рисунок 9" descr="C:\Users\Школа\Desktop\20181128_121633.jpg"/>
          <p:cNvPicPr/>
          <p:nvPr/>
        </p:nvPicPr>
        <p:blipFill>
          <a:blip r:embed="rId7" cstate="print"/>
          <a:srcRect/>
          <a:stretch>
            <a:fillRect/>
          </a:stretch>
        </p:blipFill>
        <p:spPr bwMode="auto">
          <a:xfrm rot="5400000">
            <a:off x="2497461" y="202336"/>
            <a:ext cx="3356989" cy="2952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Прямокутник 10"/>
          <p:cNvSpPr/>
          <p:nvPr/>
        </p:nvSpPr>
        <p:spPr>
          <a:xfrm>
            <a:off x="2987824" y="-387424"/>
            <a:ext cx="2160240" cy="3108543"/>
          </a:xfrm>
          <a:prstGeom prst="rect">
            <a:avLst/>
          </a:prstGeom>
        </p:spPr>
        <p:txBody>
          <a:bodyPr wrap="square">
            <a:spAutoFit/>
          </a:bodyPr>
          <a:lstStyle/>
          <a:p>
            <a:pPr algn="ctr"/>
            <a:endParaRPr lang="uk-UA" sz="2800" b="1" dirty="0"/>
          </a:p>
          <a:p>
            <a:pPr algn="ctr"/>
            <a:r>
              <a:rPr lang="uk-UA" sz="2800" b="1" dirty="0" err="1" smtClean="0"/>
              <a:t>Задворна</a:t>
            </a:r>
            <a:r>
              <a:rPr lang="uk-UA" sz="2800" b="1" dirty="0" smtClean="0"/>
              <a:t>      Мотря Антонівна</a:t>
            </a:r>
          </a:p>
          <a:p>
            <a:pPr algn="ctr"/>
            <a:r>
              <a:rPr lang="uk-UA" sz="2800" b="1" dirty="0" smtClean="0"/>
              <a:t>          </a:t>
            </a:r>
          </a:p>
          <a:p>
            <a:pPr algn="ctr"/>
            <a:endParaRPr lang="uk-UA" sz="2800" b="1" dirty="0"/>
          </a:p>
          <a:p>
            <a:pPr algn="ctr"/>
            <a:r>
              <a:rPr lang="uk-UA" sz="2800" b="1" dirty="0" smtClean="0"/>
              <a:t>1919р.н</a:t>
            </a:r>
            <a:r>
              <a:rPr lang="uk-UA" sz="2800" b="1" dirty="0"/>
              <a:t>.</a:t>
            </a:r>
          </a:p>
        </p:txBody>
      </p:sp>
      <p:sp>
        <p:nvSpPr>
          <p:cNvPr id="12" name="Прямокутник 11"/>
          <p:cNvSpPr/>
          <p:nvPr/>
        </p:nvSpPr>
        <p:spPr>
          <a:xfrm>
            <a:off x="2619780" y="3226285"/>
            <a:ext cx="3896436" cy="3693319"/>
          </a:xfrm>
          <a:prstGeom prst="rect">
            <a:avLst/>
          </a:prstGeom>
        </p:spPr>
        <p:txBody>
          <a:bodyPr wrap="square">
            <a:spAutoFit/>
          </a:bodyPr>
          <a:lstStyle/>
          <a:p>
            <a:pPr algn="just"/>
            <a:r>
              <a:rPr lang="uk-UA" dirty="0"/>
              <a:t>Ось що згадувала </a:t>
            </a:r>
            <a:r>
              <a:rPr lang="uk-UA" dirty="0" err="1" smtClean="0"/>
              <a:t>Задворна</a:t>
            </a:r>
            <a:r>
              <a:rPr lang="uk-UA" dirty="0" smtClean="0"/>
              <a:t> М.А.: «Про голод добре </a:t>
            </a:r>
            <a:r>
              <a:rPr lang="uk-UA" dirty="0" err="1" smtClean="0"/>
              <a:t>пам</a:t>
            </a:r>
            <a:r>
              <a:rPr lang="en-US" dirty="0" smtClean="0"/>
              <a:t>’</a:t>
            </a:r>
            <a:r>
              <a:rPr lang="uk-UA" dirty="0" err="1" smtClean="0"/>
              <a:t>ятаю</a:t>
            </a:r>
            <a:r>
              <a:rPr lang="uk-UA" dirty="0" smtClean="0"/>
              <a:t>. Забрали у нас все: коні, корову, свині, </a:t>
            </a:r>
            <a:r>
              <a:rPr lang="uk-UA" dirty="0" err="1" smtClean="0"/>
              <a:t>упраж</a:t>
            </a:r>
            <a:r>
              <a:rPr lang="uk-UA" dirty="0" smtClean="0"/>
              <a:t>, воза.</a:t>
            </a:r>
          </a:p>
          <a:p>
            <a:pPr algn="just"/>
            <a:r>
              <a:rPr lang="uk-UA" dirty="0" smtClean="0"/>
              <a:t>Знесли клуню і забрали в </a:t>
            </a:r>
            <a:r>
              <a:rPr lang="uk-UA" dirty="0" err="1" smtClean="0"/>
              <a:t>колгосп.Хто</a:t>
            </a:r>
            <a:endParaRPr lang="uk-UA" dirty="0" smtClean="0"/>
          </a:p>
          <a:p>
            <a:pPr algn="just"/>
            <a:r>
              <a:rPr lang="uk-UA" dirty="0"/>
              <a:t>п</a:t>
            </a:r>
            <a:r>
              <a:rPr lang="uk-UA" dirty="0" smtClean="0"/>
              <a:t>ішов у колгосп, тому давали трішки</a:t>
            </a:r>
          </a:p>
          <a:p>
            <a:pPr algn="just"/>
            <a:r>
              <a:rPr lang="uk-UA" dirty="0" err="1" smtClean="0"/>
              <a:t>харчів.Їли</a:t>
            </a:r>
            <a:r>
              <a:rPr lang="uk-UA" dirty="0" smtClean="0"/>
              <a:t> конюшину</a:t>
            </a:r>
            <a:r>
              <a:rPr lang="uk-UA" dirty="0"/>
              <a:t>,</a:t>
            </a:r>
            <a:r>
              <a:rPr lang="uk-UA" dirty="0" smtClean="0"/>
              <a:t> </a:t>
            </a:r>
            <a:r>
              <a:rPr lang="uk-UA" dirty="0"/>
              <a:t>к</a:t>
            </a:r>
            <a:r>
              <a:rPr lang="uk-UA" dirty="0" smtClean="0"/>
              <a:t>ропиву, </a:t>
            </a:r>
            <a:r>
              <a:rPr lang="uk-UA" dirty="0" err="1" smtClean="0"/>
              <a:t>мако-</a:t>
            </a:r>
            <a:endParaRPr lang="uk-UA" dirty="0" smtClean="0"/>
          </a:p>
          <a:p>
            <a:pPr algn="just"/>
            <a:r>
              <a:rPr lang="uk-UA" dirty="0" err="1" smtClean="0"/>
              <a:t>висько</a:t>
            </a:r>
            <a:r>
              <a:rPr lang="uk-UA" dirty="0" smtClean="0"/>
              <a:t>. Що бачили, те й </a:t>
            </a:r>
            <a:r>
              <a:rPr lang="uk-UA" dirty="0" err="1" smtClean="0"/>
              <a:t>їли.Ходили</a:t>
            </a:r>
            <a:r>
              <a:rPr lang="uk-UA" dirty="0" smtClean="0"/>
              <a:t> міняти одяг на харчі. Носила і я в Корець сорочку – виміняла на квашену </a:t>
            </a:r>
            <a:r>
              <a:rPr lang="uk-UA" dirty="0" err="1" smtClean="0"/>
              <a:t>капусту.Мій</a:t>
            </a:r>
            <a:r>
              <a:rPr lang="uk-UA" dirty="0" smtClean="0"/>
              <a:t> батько помер від голоду в </a:t>
            </a:r>
          </a:p>
          <a:p>
            <a:pPr algn="just"/>
            <a:r>
              <a:rPr lang="uk-UA" dirty="0" smtClean="0"/>
              <a:t>1933 році. Вже й пшениця за городами </a:t>
            </a:r>
          </a:p>
          <a:p>
            <a:pPr algn="just"/>
            <a:r>
              <a:rPr lang="uk-UA" dirty="0"/>
              <a:t>б</a:t>
            </a:r>
            <a:r>
              <a:rPr lang="uk-UA" dirty="0" smtClean="0"/>
              <a:t>ула, але поля охоронялись. В нашому </a:t>
            </a:r>
          </a:p>
          <a:p>
            <a:pPr algn="just"/>
            <a:r>
              <a:rPr lang="uk-UA" dirty="0"/>
              <a:t>с</a:t>
            </a:r>
            <a:r>
              <a:rPr lang="uk-UA" dirty="0" smtClean="0"/>
              <a:t>елі випадків людоїдства не було.»</a:t>
            </a:r>
            <a:endParaRPr 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187624" y="0"/>
            <a:ext cx="4896544" cy="45719"/>
          </a:xfrm>
        </p:spPr>
        <p:txBody>
          <a:bodyPr/>
          <a:lstStyle/>
          <a:p>
            <a:pPr algn="l"/>
            <a:endParaRPr lang="en-US" sz="1800" dirty="0"/>
          </a:p>
        </p:txBody>
      </p:sp>
      <p:pic>
        <p:nvPicPr>
          <p:cNvPr id="5" name="Picture 5" descr="0012f60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00192" y="0"/>
            <a:ext cx="2831794" cy="3212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125942979363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212976"/>
            <a:ext cx="2771799" cy="3531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3" name="Прямокутник 2"/>
          <p:cNvSpPr/>
          <p:nvPr/>
        </p:nvSpPr>
        <p:spPr>
          <a:xfrm>
            <a:off x="6228184" y="0"/>
            <a:ext cx="2915816" cy="6001643"/>
          </a:xfrm>
          <a:prstGeom prst="rect">
            <a:avLst/>
          </a:prstGeom>
        </p:spPr>
        <p:txBody>
          <a:bodyPr wrap="square">
            <a:spAutoFit/>
          </a:bodyPr>
          <a:lstStyle/>
          <a:p>
            <a:pPr algn="ctr"/>
            <a:r>
              <a:rPr lang="uk-UA" sz="3200" b="1" dirty="0" smtClean="0">
                <a:solidFill>
                  <a:schemeClr val="bg2"/>
                </a:solidFill>
              </a:rPr>
              <a:t>МОЯ  </a:t>
            </a:r>
            <a:r>
              <a:rPr lang="uk-UA" sz="3200" b="1" dirty="0">
                <a:solidFill>
                  <a:schemeClr val="bg2"/>
                </a:solidFill>
              </a:rPr>
              <a:t>УКРАЇНО! </a:t>
            </a:r>
          </a:p>
          <a:p>
            <a:pPr algn="ctr"/>
            <a:r>
              <a:rPr lang="uk-UA" sz="3200" b="1" dirty="0" smtClean="0">
                <a:solidFill>
                  <a:schemeClr val="bg2"/>
                </a:solidFill>
              </a:rPr>
              <a:t>СТРАЖДЕН-НА  </a:t>
            </a:r>
            <a:r>
              <a:rPr lang="uk-UA" sz="3200" b="1" dirty="0">
                <a:solidFill>
                  <a:schemeClr val="bg2"/>
                </a:solidFill>
              </a:rPr>
              <a:t>ТИ  ЗЕМЛЕ МОЯ!</a:t>
            </a:r>
          </a:p>
          <a:p>
            <a:pPr algn="ctr"/>
            <a:r>
              <a:rPr lang="uk-UA" sz="3200" b="1" dirty="0" smtClean="0">
                <a:solidFill>
                  <a:schemeClr val="bg2"/>
                </a:solidFill>
              </a:rPr>
              <a:t> </a:t>
            </a:r>
          </a:p>
          <a:p>
            <a:pPr algn="ctr"/>
            <a:endParaRPr lang="uk-UA" sz="3200" b="1" dirty="0">
              <a:solidFill>
                <a:schemeClr val="bg2"/>
              </a:solidFill>
            </a:endParaRPr>
          </a:p>
          <a:p>
            <a:pPr algn="ctr"/>
            <a:endParaRPr lang="uk-UA" sz="3200" b="1" dirty="0" smtClean="0">
              <a:solidFill>
                <a:schemeClr val="bg2"/>
              </a:solidFill>
            </a:endParaRPr>
          </a:p>
          <a:p>
            <a:pPr algn="ctr"/>
            <a:r>
              <a:rPr lang="uk-UA" sz="3200" b="1" dirty="0" smtClean="0">
                <a:solidFill>
                  <a:schemeClr val="bg2"/>
                </a:solidFill>
              </a:rPr>
              <a:t>ЧОМУ  </a:t>
            </a:r>
            <a:r>
              <a:rPr lang="uk-UA" sz="3200" b="1" dirty="0">
                <a:solidFill>
                  <a:schemeClr val="bg2"/>
                </a:solidFill>
              </a:rPr>
              <a:t>Ж  </a:t>
            </a:r>
            <a:r>
              <a:rPr lang="uk-UA" sz="3200" b="1" dirty="0" smtClean="0">
                <a:solidFill>
                  <a:schemeClr val="bg2"/>
                </a:solidFill>
              </a:rPr>
              <a:t>    ТВОЯ   ДОЛЯ</a:t>
            </a:r>
            <a:endParaRPr lang="uk-UA" sz="3200" b="1" dirty="0">
              <a:solidFill>
                <a:schemeClr val="bg2"/>
              </a:solidFill>
            </a:endParaRPr>
          </a:p>
          <a:p>
            <a:pPr algn="ctr"/>
            <a:r>
              <a:rPr lang="uk-UA" sz="3200" b="1" dirty="0" smtClean="0">
                <a:solidFill>
                  <a:schemeClr val="bg2"/>
                </a:solidFill>
              </a:rPr>
              <a:t> НАСТІЛЬКИ        ГІРКА?</a:t>
            </a:r>
            <a:endParaRPr lang="uk-UA" sz="2800" b="1" dirty="0">
              <a:solidFill>
                <a:schemeClr val="bg2"/>
              </a:solidFill>
            </a:endParaRPr>
          </a:p>
        </p:txBody>
      </p:sp>
      <p:sp>
        <p:nvSpPr>
          <p:cNvPr id="2" name="Прямокутник 1"/>
          <p:cNvSpPr/>
          <p:nvPr/>
        </p:nvSpPr>
        <p:spPr>
          <a:xfrm>
            <a:off x="0" y="116633"/>
            <a:ext cx="6516216" cy="6740307"/>
          </a:xfrm>
          <a:prstGeom prst="rect">
            <a:avLst/>
          </a:prstGeom>
        </p:spPr>
        <p:txBody>
          <a:bodyPr wrap="square">
            <a:spAutoFit/>
          </a:bodyPr>
          <a:lstStyle/>
          <a:p>
            <a:pPr algn="just"/>
            <a:r>
              <a:rPr lang="uk-UA" dirty="0" smtClean="0"/>
              <a:t> Ось </a:t>
            </a:r>
            <a:r>
              <a:rPr lang="uk-UA" dirty="0"/>
              <a:t>що згадувала </a:t>
            </a:r>
            <a:r>
              <a:rPr lang="uk-UA" dirty="0" err="1"/>
              <a:t>Давидюк</a:t>
            </a:r>
            <a:r>
              <a:rPr lang="uk-UA" dirty="0"/>
              <a:t> М.З.: </a:t>
            </a:r>
            <a:r>
              <a:rPr lang="uk-UA" dirty="0" smtClean="0"/>
              <a:t>«В сім</a:t>
            </a:r>
            <a:r>
              <a:rPr lang="en-US" dirty="0" smtClean="0"/>
              <a:t>’</a:t>
            </a:r>
            <a:r>
              <a:rPr lang="uk-UA" dirty="0" smtClean="0"/>
              <a:t>ї у нас було </a:t>
            </a:r>
            <a:r>
              <a:rPr lang="uk-UA" dirty="0" err="1" smtClean="0"/>
              <a:t>семеро.Жили</a:t>
            </a:r>
            <a:r>
              <a:rPr lang="uk-UA" dirty="0" smtClean="0"/>
              <a:t> тоді як  і всі. Їли що було під рукою. З лободи пекли пампушки, варили борщ. </a:t>
            </a:r>
            <a:r>
              <a:rPr lang="uk-UA" dirty="0" err="1" smtClean="0"/>
              <a:t>Запам</a:t>
            </a:r>
            <a:r>
              <a:rPr lang="en-US" dirty="0" smtClean="0"/>
              <a:t>’</a:t>
            </a:r>
            <a:r>
              <a:rPr lang="uk-UA" dirty="0" err="1" smtClean="0"/>
              <a:t>ятався</a:t>
            </a:r>
            <a:r>
              <a:rPr lang="uk-UA" dirty="0" smtClean="0"/>
              <a:t> мені такий випадок. Мама сховала якось полотно від тодішньої влади, а потім потайки носила в Корець (Рівненська область) і там міняла на хліб. Це було велике свято для  всієї сім</a:t>
            </a:r>
            <a:r>
              <a:rPr lang="en-US" dirty="0" smtClean="0"/>
              <a:t>’</a:t>
            </a:r>
            <a:r>
              <a:rPr lang="uk-UA" dirty="0" smtClean="0"/>
              <a:t>ї. Наша родина вижила.»</a:t>
            </a:r>
          </a:p>
          <a:p>
            <a:pPr algn="just"/>
            <a:r>
              <a:rPr lang="uk-UA" dirty="0" smtClean="0"/>
              <a:t> Зі спогадів </a:t>
            </a:r>
            <a:r>
              <a:rPr lang="uk-UA" dirty="0" err="1" smtClean="0"/>
              <a:t>Козінчук</a:t>
            </a:r>
            <a:r>
              <a:rPr lang="uk-UA" dirty="0" smtClean="0"/>
              <a:t> В.Г.:«В сім</a:t>
            </a:r>
            <a:r>
              <a:rPr lang="en-US" dirty="0" smtClean="0"/>
              <a:t>’</a:t>
            </a:r>
            <a:r>
              <a:rPr lang="uk-UA" dirty="0" smtClean="0"/>
              <a:t>ї нас було семеро. Виживали як могли. Мама приносила харчі з Житомирщини та Рівненщини. По полях збирала гнилу </a:t>
            </a:r>
            <a:r>
              <a:rPr lang="uk-UA" dirty="0" err="1" smtClean="0"/>
              <a:t>картоплю.Одного</a:t>
            </a:r>
            <a:r>
              <a:rPr lang="uk-UA" dirty="0" smtClean="0"/>
              <a:t> разу принесла аж три відра картоплі! Як вона її донесла? Не знаю. Корови не було. Забрали. Дід мій помер від голоду. А всі інші –вижили. На </a:t>
            </a:r>
            <a:r>
              <a:rPr lang="uk-UA" dirty="0" err="1" smtClean="0"/>
              <a:t>слідуючу</a:t>
            </a:r>
            <a:r>
              <a:rPr lang="uk-UA" dirty="0" smtClean="0"/>
              <a:t> осінь дуже вродила картопля. Мама товкла її свиням і </a:t>
            </a:r>
            <a:r>
              <a:rPr lang="uk-UA" dirty="0" err="1" smtClean="0"/>
              <a:t>плакала.Свиням</a:t>
            </a:r>
            <a:r>
              <a:rPr lang="uk-UA" dirty="0" smtClean="0"/>
              <a:t> було що їсти, а рік назад батько помер від голоду.»</a:t>
            </a:r>
          </a:p>
          <a:p>
            <a:pPr algn="just"/>
            <a:r>
              <a:rPr lang="uk-UA" dirty="0"/>
              <a:t> </a:t>
            </a:r>
            <a:r>
              <a:rPr lang="uk-UA" dirty="0" smtClean="0"/>
              <a:t>А </a:t>
            </a:r>
            <a:r>
              <a:rPr lang="uk-UA" dirty="0" err="1" smtClean="0"/>
              <a:t>Сахнюк</a:t>
            </a:r>
            <a:r>
              <a:rPr lang="uk-UA" dirty="0" smtClean="0"/>
              <a:t> В.</a:t>
            </a:r>
            <a:r>
              <a:rPr lang="uk-UA" dirty="0" err="1" smtClean="0"/>
              <a:t>В.ось</a:t>
            </a:r>
            <a:r>
              <a:rPr lang="uk-UA" dirty="0" smtClean="0"/>
              <a:t> що згадує: «Мама наша в той час сушила листя липи, потім його товкли та з нього галети </a:t>
            </a:r>
            <a:r>
              <a:rPr lang="uk-UA" dirty="0" err="1" smtClean="0"/>
              <a:t>пекли.З</a:t>
            </a:r>
            <a:r>
              <a:rPr lang="uk-UA" dirty="0" smtClean="0"/>
              <a:t> </a:t>
            </a:r>
            <a:r>
              <a:rPr lang="uk-UA" dirty="0" err="1" smtClean="0"/>
              <a:t>шелухи</a:t>
            </a:r>
            <a:r>
              <a:rPr lang="uk-UA" dirty="0" smtClean="0"/>
              <a:t> гречки пекли </a:t>
            </a:r>
            <a:r>
              <a:rPr lang="uk-UA" dirty="0" err="1" smtClean="0"/>
              <a:t>пампушки.Їли</a:t>
            </a:r>
            <a:r>
              <a:rPr lang="uk-UA" dirty="0" smtClean="0"/>
              <a:t> конюшину </a:t>
            </a:r>
            <a:r>
              <a:rPr lang="uk-UA" dirty="0" err="1" smtClean="0"/>
              <a:t>білу.А</a:t>
            </a:r>
            <a:r>
              <a:rPr lang="uk-UA" dirty="0" smtClean="0"/>
              <a:t> ще збирали мерзлу картоплю  на </a:t>
            </a:r>
            <a:r>
              <a:rPr lang="uk-UA" dirty="0" err="1" smtClean="0"/>
              <a:t>полях.Але</a:t>
            </a:r>
            <a:r>
              <a:rPr lang="uk-UA" dirty="0" smtClean="0"/>
              <a:t> спасла нас всіх </a:t>
            </a:r>
            <a:r>
              <a:rPr lang="uk-UA" dirty="0" err="1" smtClean="0"/>
              <a:t>корова.У</a:t>
            </a:r>
            <a:r>
              <a:rPr lang="uk-UA" dirty="0" smtClean="0"/>
              <a:t> нас її не забрали. Ми молоком ділилися з сусідами. Вижили всі…»</a:t>
            </a:r>
          </a:p>
          <a:p>
            <a:pPr algn="just"/>
            <a:r>
              <a:rPr lang="uk-UA" dirty="0"/>
              <a:t> </a:t>
            </a:r>
            <a:r>
              <a:rPr lang="uk-UA" dirty="0" smtClean="0"/>
              <a:t>Ділиться своїми спогадами </a:t>
            </a:r>
            <a:r>
              <a:rPr lang="uk-UA" dirty="0" err="1" smtClean="0"/>
              <a:t>Коломійчук</a:t>
            </a:r>
            <a:r>
              <a:rPr lang="uk-UA" dirty="0" smtClean="0"/>
              <a:t> М.К.: «Добре я </a:t>
            </a:r>
            <a:r>
              <a:rPr lang="uk-UA" dirty="0" err="1" smtClean="0"/>
              <a:t>пам</a:t>
            </a:r>
            <a:r>
              <a:rPr lang="en-US" dirty="0" smtClean="0"/>
              <a:t>’</a:t>
            </a:r>
            <a:r>
              <a:rPr lang="uk-UA" dirty="0" err="1" smtClean="0"/>
              <a:t>ятаю</a:t>
            </a:r>
            <a:endParaRPr lang="uk-UA" dirty="0" smtClean="0"/>
          </a:p>
          <a:p>
            <a:pPr algn="just"/>
            <a:r>
              <a:rPr lang="uk-UA" dirty="0"/>
              <a:t>т</a:t>
            </a:r>
            <a:r>
              <a:rPr lang="uk-UA" dirty="0" smtClean="0"/>
              <a:t>і часи. Голод сильний </a:t>
            </a:r>
            <a:r>
              <a:rPr lang="uk-UA" dirty="0" err="1" smtClean="0"/>
              <a:t>був.Спеціально</a:t>
            </a:r>
            <a:r>
              <a:rPr lang="uk-UA" dirty="0" smtClean="0"/>
              <a:t> все забирали, щоб люди мерли. Ходили по хатах зі шпичками, нишпорили скрізь. Раз у нас</a:t>
            </a:r>
          </a:p>
          <a:p>
            <a:pPr algn="just"/>
            <a:r>
              <a:rPr lang="uk-UA" dirty="0"/>
              <a:t>з</a:t>
            </a:r>
            <a:r>
              <a:rPr lang="uk-UA" dirty="0" smtClean="0"/>
              <a:t>молотили просо. Мати викопали під піччю ямку, закидали та </a:t>
            </a:r>
            <a:r>
              <a:rPr lang="uk-UA" dirty="0" err="1" smtClean="0"/>
              <a:t>зма-</a:t>
            </a:r>
            <a:endParaRPr lang="uk-UA" dirty="0" smtClean="0"/>
          </a:p>
          <a:p>
            <a:pPr algn="just"/>
            <a:r>
              <a:rPr lang="uk-UA" dirty="0" err="1" smtClean="0"/>
              <a:t>стили</a:t>
            </a:r>
            <a:r>
              <a:rPr lang="uk-UA" dirty="0" smtClean="0"/>
              <a:t> глиною там. Але </a:t>
            </a:r>
            <a:r>
              <a:rPr lang="uk-UA" dirty="0" err="1" smtClean="0"/>
              <a:t>всеодно</a:t>
            </a:r>
            <a:r>
              <a:rPr lang="uk-UA" dirty="0" smtClean="0"/>
              <a:t> шпичкою знайшли те просо і забрали. Але в нашій сім</a:t>
            </a:r>
            <a:r>
              <a:rPr lang="en-US" dirty="0" smtClean="0"/>
              <a:t>’</a:t>
            </a:r>
            <a:r>
              <a:rPr lang="uk-UA" dirty="0" smtClean="0"/>
              <a:t>ї вижили всі. Мати нас виходила…»</a:t>
            </a:r>
          </a:p>
        </p:txBody>
      </p:sp>
    </p:spTree>
    <p:extLst>
      <p:ext uri="{BB962C8B-B14F-4D97-AF65-F5344CB8AC3E}">
        <p14:creationId xmlns:p14="http://schemas.microsoft.com/office/powerpoint/2010/main" val="81556581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3225</TotalTime>
  <Words>2031</Words>
  <Application>Microsoft Office PowerPoint</Application>
  <PresentationFormat>Екран (4:3)</PresentationFormat>
  <Paragraphs>150</Paragraphs>
  <Slides>15</Slides>
  <Notes>10</Notes>
  <HiddenSlides>0</HiddenSlides>
  <MMClips>0</MMClips>
  <ScaleCrop>false</ScaleCrop>
  <HeadingPairs>
    <vt:vector size="4" baseType="variant">
      <vt:variant>
        <vt:lpstr>Тема</vt:lpstr>
      </vt:variant>
      <vt:variant>
        <vt:i4>2</vt:i4>
      </vt:variant>
      <vt:variant>
        <vt:lpstr>Заголовки слайдів</vt:lpstr>
      </vt:variant>
      <vt:variant>
        <vt:i4>15</vt:i4>
      </vt:variant>
    </vt:vector>
  </HeadingPairs>
  <TitlesOfParts>
    <vt:vector size="17" baseType="lpstr">
      <vt:lpstr>Тема Office</vt:lpstr>
      <vt:lpstr>Течение</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5</dc:creator>
  <cp:lastModifiedBy>abc</cp:lastModifiedBy>
  <cp:revision>278</cp:revision>
  <dcterms:created xsi:type="dcterms:W3CDTF">2015-12-16T11:01:04Z</dcterms:created>
  <dcterms:modified xsi:type="dcterms:W3CDTF">2021-04-25T10:58:33Z</dcterms:modified>
</cp:coreProperties>
</file>