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90" r:id="rId5"/>
    <p:sldId id="264" r:id="rId6"/>
    <p:sldId id="266" r:id="rId7"/>
    <p:sldId id="285" r:id="rId8"/>
    <p:sldId id="287" r:id="rId9"/>
    <p:sldId id="270" r:id="rId10"/>
    <p:sldId id="271" r:id="rId11"/>
    <p:sldId id="274" r:id="rId12"/>
    <p:sldId id="278" r:id="rId13"/>
    <p:sldId id="269" r:id="rId14"/>
    <p:sldId id="291" r:id="rId15"/>
    <p:sldId id="292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715" autoAdjust="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0D892A5D-258C-4CA6-8060-9291D8E789F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732C9A7-B75C-4FC7-B6E1-AB0925A8A37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00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BE02F8-ABB3-4E1E-948D-8D0C07FBC25E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altLang="ru-RU" smtClean="0"/>
              <a:t>.</a:t>
            </a: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9C04C9-0BFD-4DDA-A935-7E2BDFE63F79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6D3580-5AF9-403C-B46B-DE1E280FA432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AEE82C-3EDF-42B5-98F0-FC4F2F0C2494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059D31-1304-4B81-B61A-BCD3A1EE3C09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DC312D-5C4E-45E2-869E-E69E4AB13EF0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7FD58B-3B4B-4610-8D09-1A636C51E0DA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A0D504-13B5-46F6-89BF-92569E305A44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41072F-8706-4A49-A69D-5EAF12A6451B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60428-E09F-4B39-8FB1-E6B615FC3B0C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6AAAA8-C67A-4C1E-A6CA-68AB778E5D54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4DB58A-80E1-42CF-AD32-DB2ABD5E443A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altLang="ru-RU" smtClean="0"/>
              <a:t>.</a:t>
            </a: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672807-6384-454D-A379-152B7EC53B88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DE675D-3B78-403A-B896-AFEEE2951575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2FE0B-FC25-4244-B120-8012C575D8D2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F2D9F-4458-4B9B-9432-8377E653E6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16B6A-A5DE-4453-A1DC-7F7AEAE95CD5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DE5B2-CD76-490D-9544-09FD1BB043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DC83-A6B7-4169-B2EC-25A6FA3227FB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19809-5E16-47C2-A943-97D2FD3F65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6508-6318-4BDD-A613-6F4E6BB2851C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4E91A-F9DC-4261-AF7C-F198BDF381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5895-9530-4F60-8AC0-9F0C99617EC7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4E949-E7C1-452C-83E6-DB76BD92BE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E0C0-1039-4734-88B1-51F83E94992C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26508-643B-462E-A5C1-96AB3B2804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D411-203D-48F2-8E60-FD123C4860F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5907A-AD71-42A7-8D12-DEB84326C1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3E27-4162-43DB-8B06-4DDA574382A7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4E4B5-F1AC-4093-B3C7-FF78A66013A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7D360-A2C6-4DC1-8CD0-D348141EEE04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F48CA-63A5-4067-BE84-B9AFE12B71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AE39-4C6C-44E4-B295-4666E12FF803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6DAD6-E249-4424-ADD2-556C0D89D9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0598-68E9-416E-8D11-7F0FE585C2BA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5E4A1-42D3-47CB-BEFA-54004BF456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6FC11E-BA5A-4B96-8382-25CAFAD16C05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60C6448-FAB2-4F41-9633-44FF6C3DA3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07950" y="1268413"/>
            <a:ext cx="8712200" cy="720725"/>
          </a:xfrm>
        </p:spPr>
        <p:txBody>
          <a:bodyPr/>
          <a:lstStyle/>
          <a:p>
            <a:pPr eaLnBrk="1" hangingPunct="1"/>
            <a:r>
              <a:rPr lang="uk-UA" altLang="ru-RU" sz="3200" b="1" i="1" smtClean="0">
                <a:solidFill>
                  <a:srgbClr val="002060"/>
                </a:solidFill>
              </a:rPr>
              <a:t>ПОЛОВЕЦЬКІ КАМ</a:t>
            </a:r>
            <a:r>
              <a:rPr lang="en-US" altLang="ru-RU" sz="3200" b="1" i="1" smtClean="0">
                <a:solidFill>
                  <a:srgbClr val="002060"/>
                </a:solidFill>
              </a:rPr>
              <a:t>'</a:t>
            </a:r>
            <a:r>
              <a:rPr lang="uk-UA" altLang="ru-RU" sz="3200" b="1" i="1" smtClean="0">
                <a:solidFill>
                  <a:srgbClr val="002060"/>
                </a:solidFill>
              </a:rPr>
              <a:t>ЯНІ СТАТУЇ</a:t>
            </a:r>
            <a:br>
              <a:rPr lang="uk-UA" altLang="ru-RU" sz="3200" b="1" i="1" smtClean="0">
                <a:solidFill>
                  <a:srgbClr val="002060"/>
                </a:solidFill>
              </a:rPr>
            </a:br>
            <a:r>
              <a:rPr lang="uk-UA" altLang="ru-RU" sz="3200" b="1" i="1" smtClean="0">
                <a:solidFill>
                  <a:srgbClr val="002060"/>
                </a:solidFill>
              </a:rPr>
              <a:t> КОЛЕКЦІЇ ЗАПОВІДНИКА «АСКАНІЯ-НОВА» </a:t>
            </a:r>
            <a:r>
              <a:rPr lang="uk-UA" altLang="ru-RU" sz="3200" b="1" smtClean="0">
                <a:solidFill>
                  <a:srgbClr val="002060"/>
                </a:solidFill>
              </a:rPr>
              <a:t/>
            </a:r>
            <a:br>
              <a:rPr lang="uk-UA" altLang="ru-RU" sz="3200" b="1" smtClean="0">
                <a:solidFill>
                  <a:srgbClr val="002060"/>
                </a:solidFill>
              </a:rPr>
            </a:br>
            <a:r>
              <a:rPr lang="uk-UA" altLang="ru-RU" sz="3200" b="1" smtClean="0">
                <a:solidFill>
                  <a:srgbClr val="002060"/>
                </a:solidFill>
              </a:rPr>
              <a:t>(Екскурсійно-туристичний маршрут)</a:t>
            </a:r>
            <a:r>
              <a:rPr lang="ru-RU" altLang="ru-RU" sz="3600" b="1" i="1" smtClean="0">
                <a:solidFill>
                  <a:srgbClr val="002060"/>
                </a:solidFill>
              </a:rPr>
              <a:t/>
            </a:r>
            <a:br>
              <a:rPr lang="ru-RU" altLang="ru-RU" sz="3600" b="1" i="1" smtClean="0">
                <a:solidFill>
                  <a:srgbClr val="002060"/>
                </a:solidFill>
              </a:rPr>
            </a:br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0825" y="5110163"/>
            <a:ext cx="8890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uk-UA" altLang="ru-RU" sz="2400" b="1">
                <a:solidFill>
                  <a:srgbClr val="002060"/>
                </a:solidFill>
              </a:rPr>
              <a:t>Автори: </a:t>
            </a:r>
            <a:r>
              <a:rPr lang="uk-UA" altLang="ru-RU" sz="2400" b="1">
                <a:solidFill>
                  <a:srgbClr val="002060"/>
                </a:solidFill>
                <a:latin typeface="Arial" charset="0"/>
              </a:rPr>
              <a:t> Огороднікова  Софія, Ташкевич Ангеліна, </a:t>
            </a:r>
          </a:p>
          <a:p>
            <a:pPr algn="ctr" eaLnBrk="1" hangingPunct="1"/>
            <a:r>
              <a:rPr lang="uk-UA" altLang="ru-RU" sz="2400" b="1">
                <a:solidFill>
                  <a:srgbClr val="002060"/>
                </a:solidFill>
                <a:latin typeface="Arial" charset="0"/>
              </a:rPr>
              <a:t>вихованки гуртка «Юні екскурсоводи» КЗ ЦТКТУМ ХОР, </a:t>
            </a:r>
          </a:p>
          <a:p>
            <a:pPr algn="ctr" eaLnBrk="1" hangingPunct="1"/>
            <a:r>
              <a:rPr lang="uk-UA" altLang="ru-RU" sz="2400" b="1">
                <a:solidFill>
                  <a:srgbClr val="002060"/>
                </a:solidFill>
              </a:rPr>
              <a:t> учениці </a:t>
            </a: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altLang="ru-RU" sz="2400" b="1">
                <a:solidFill>
                  <a:srgbClr val="002060"/>
                </a:solidFill>
                <a:latin typeface="Arial" charset="0"/>
              </a:rPr>
              <a:t>10</a:t>
            </a:r>
            <a:r>
              <a:rPr lang="ru-RU" altLang="ru-RU" sz="2400" b="1">
                <a:solidFill>
                  <a:srgbClr val="002060"/>
                </a:solidFill>
              </a:rPr>
              <a:t> </a:t>
            </a:r>
            <a:r>
              <a:rPr lang="uk-UA" altLang="ru-RU" sz="2400" b="1">
                <a:solidFill>
                  <a:srgbClr val="002060"/>
                </a:solidFill>
              </a:rPr>
              <a:t>класу  НВК Асканія-Нова – гімназія</a:t>
            </a:r>
          </a:p>
          <a:p>
            <a:pPr algn="ctr" eaLnBrk="1" hangingPunct="1"/>
            <a:r>
              <a:rPr lang="uk-UA" altLang="ru-RU" sz="2400" b="1">
                <a:solidFill>
                  <a:srgbClr val="002060"/>
                </a:solidFill>
              </a:rPr>
              <a:t>Херсонської області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9036050" cy="1503362"/>
          </a:xfrm>
        </p:spPr>
        <p:txBody>
          <a:bodyPr/>
          <a:lstStyle/>
          <a:p>
            <a:pPr eaLnBrk="1" hangingPunct="1"/>
            <a:r>
              <a:rPr lang="uk-UA" altLang="ru-RU" sz="2400" b="1" u="sng" smtClean="0">
                <a:solidFill>
                  <a:srgbClr val="C00000"/>
                </a:solidFill>
                <a:latin typeface="Arial" charset="0"/>
              </a:rPr>
              <a:t>Чоловіча</a:t>
            </a:r>
            <a:r>
              <a:rPr lang="uk-UA" altLang="ru-RU" sz="2400" b="1" smtClean="0">
                <a:latin typeface="Arial" charset="0"/>
              </a:rPr>
              <a:t>, </a:t>
            </a:r>
            <a:r>
              <a:rPr lang="uk-UA" altLang="ru-RU" sz="2400" b="1" i="1" smtClean="0">
                <a:latin typeface="Arial" charset="0"/>
              </a:rPr>
              <a:t>ракушняк, висота – 1, 45м,</a:t>
            </a:r>
            <a:br>
              <a:rPr lang="uk-UA" altLang="ru-RU" sz="2400" b="1" i="1" smtClean="0">
                <a:latin typeface="Arial" charset="0"/>
              </a:rPr>
            </a:br>
            <a:r>
              <a:rPr lang="uk-UA" altLang="ru-RU" sz="2400" b="1" i="1" smtClean="0">
                <a:latin typeface="Arial" charset="0"/>
              </a:rPr>
              <a:t> </a:t>
            </a:r>
            <a:r>
              <a:rPr lang="uk-UA" altLang="ru-RU" sz="2400" b="1" smtClean="0">
                <a:latin typeface="Arial" charset="0"/>
              </a:rPr>
              <a:t>шолом, коса, сліди ременів та нагрудних блях, </a:t>
            </a:r>
            <a:br>
              <a:rPr lang="uk-UA" altLang="ru-RU" sz="2400" b="1" smtClean="0">
                <a:latin typeface="Arial" charset="0"/>
              </a:rPr>
            </a:br>
            <a:r>
              <a:rPr lang="uk-UA" altLang="ru-RU" sz="2400" b="1" smtClean="0">
                <a:latin typeface="Arial" charset="0"/>
              </a:rPr>
              <a:t>поділ  каптану -  цільний з оторочкою,</a:t>
            </a:r>
            <a:br>
              <a:rPr lang="uk-UA" altLang="ru-RU" sz="2400" b="1" smtClean="0">
                <a:latin typeface="Arial" charset="0"/>
              </a:rPr>
            </a:br>
            <a:r>
              <a:rPr lang="uk-UA" altLang="ru-RU" sz="2400" b="1" smtClean="0">
                <a:latin typeface="Arial" charset="0"/>
              </a:rPr>
              <a:t>на шоломі – лага (жолоб)</a:t>
            </a:r>
            <a:br>
              <a:rPr lang="uk-UA" altLang="ru-RU" sz="2400" b="1" smtClean="0">
                <a:latin typeface="Arial" charset="0"/>
              </a:rPr>
            </a:br>
            <a:r>
              <a:rPr lang="uk-UA" altLang="ru-RU" sz="1800" smtClean="0">
                <a:latin typeface="Arial" charset="0"/>
              </a:rPr>
              <a:t/>
            </a:r>
            <a:br>
              <a:rPr lang="uk-UA" altLang="ru-RU" sz="1800" smtClean="0">
                <a:latin typeface="Arial" charset="0"/>
              </a:rPr>
            </a:br>
            <a:endParaRPr lang="uk-UA" altLang="ru-RU" sz="1800" smtClean="0">
              <a:latin typeface="Arial" charset="0"/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2060575"/>
            <a:ext cx="4319588" cy="42481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6450" y="1916113"/>
            <a:ext cx="2259013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1908175"/>
            <a:ext cx="2016125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8947150" cy="1417638"/>
          </a:xfrm>
        </p:spPr>
        <p:txBody>
          <a:bodyPr/>
          <a:lstStyle/>
          <a:p>
            <a:pPr eaLnBrk="1" hangingPunct="1"/>
            <a:r>
              <a:rPr lang="uk-UA" altLang="ru-RU" sz="2000" b="1" u="sng" smtClean="0">
                <a:solidFill>
                  <a:srgbClr val="C00000"/>
                </a:solidFill>
                <a:latin typeface="Arial" charset="0"/>
              </a:rPr>
              <a:t>Жіноча</a:t>
            </a:r>
            <a:r>
              <a:rPr lang="uk-UA" altLang="ru-RU" sz="2000" b="1" smtClean="0">
                <a:latin typeface="Arial" charset="0"/>
              </a:rPr>
              <a:t>, </a:t>
            </a:r>
            <a:r>
              <a:rPr lang="uk-UA" altLang="ru-RU" sz="2000" b="1" i="1" smtClean="0">
                <a:latin typeface="Arial" charset="0"/>
              </a:rPr>
              <a:t>сірий піщаник</a:t>
            </a:r>
            <a:r>
              <a:rPr lang="uk-UA" altLang="ru-RU" sz="2000" b="1" smtClean="0">
                <a:latin typeface="Arial" charset="0"/>
              </a:rPr>
              <a:t>, висота – 1м, шляпа-тулія, “роги”, дві гривни,</a:t>
            </a:r>
            <a:br>
              <a:rPr lang="uk-UA" altLang="ru-RU" sz="2000" b="1" smtClean="0">
                <a:latin typeface="Arial" charset="0"/>
              </a:rPr>
            </a:br>
            <a:r>
              <a:rPr lang="uk-UA" altLang="ru-RU" sz="2000" b="1" smtClean="0">
                <a:latin typeface="Arial" charset="0"/>
              </a:rPr>
              <a:t>вишивка на рукавах, обшлаги на запясті, на спині - лопасть, коса, дві застіжки, на поясі – гребінець, зліва - дзеркало</a:t>
            </a:r>
          </a:p>
        </p:txBody>
      </p:sp>
      <p:pic>
        <p:nvPicPr>
          <p:cNvPr id="22531" name="Picture 3" descr="C:\Users\Илья\Desktop\Асканийские каменные бабы\Каменные бабы сканирование\IMG_0002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63838" y="2565400"/>
            <a:ext cx="4143375" cy="26638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700213"/>
            <a:ext cx="248443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 descr="C:\Users\Илья\Desktop\Асканийские каменные бабы\Бабы в зоопарке\IMG_8423.JPG"/>
          <p:cNvPicPr>
            <a:picLocks noChangeAspect="1" noChangeArrowheads="1"/>
          </p:cNvPicPr>
          <p:nvPr/>
        </p:nvPicPr>
        <p:blipFill rotWithShape="1">
          <a:blip r:embed="rId5"/>
          <a:srcRect l="9269" r="14346"/>
          <a:stretch/>
        </p:blipFill>
        <p:spPr bwMode="auto">
          <a:xfrm>
            <a:off x="7042150" y="1700213"/>
            <a:ext cx="1981200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1417638"/>
          </a:xfrm>
        </p:spPr>
        <p:txBody>
          <a:bodyPr/>
          <a:lstStyle/>
          <a:p>
            <a:pPr eaLnBrk="1" hangingPunct="1"/>
            <a:r>
              <a:rPr lang="uk-UA" altLang="ru-RU" sz="2000" b="1" u="sng" smtClean="0">
                <a:solidFill>
                  <a:srgbClr val="C00000"/>
                </a:solidFill>
                <a:latin typeface="Arial" charset="0"/>
              </a:rPr>
              <a:t>Жіноча</a:t>
            </a:r>
            <a:r>
              <a:rPr lang="uk-UA" altLang="ru-RU" sz="2000" b="1" smtClean="0">
                <a:latin typeface="Arial" charset="0"/>
              </a:rPr>
              <a:t>, </a:t>
            </a:r>
            <a:r>
              <a:rPr lang="uk-UA" altLang="ru-RU" sz="2000" b="1" i="1" smtClean="0">
                <a:latin typeface="Arial" charset="0"/>
              </a:rPr>
              <a:t>ракушняк</a:t>
            </a:r>
            <a:r>
              <a:rPr lang="uk-UA" altLang="ru-RU" sz="2000" b="1" smtClean="0">
                <a:latin typeface="Arial" charset="0"/>
              </a:rPr>
              <a:t>, висота – 1,5м, </a:t>
            </a:r>
            <a:br>
              <a:rPr lang="uk-UA" altLang="ru-RU" sz="2000" b="1" smtClean="0">
                <a:latin typeface="Arial" charset="0"/>
              </a:rPr>
            </a:br>
            <a:r>
              <a:rPr lang="uk-UA" altLang="ru-RU" sz="2000" b="1" smtClean="0">
                <a:latin typeface="Arial" charset="0"/>
              </a:rPr>
              <a:t>шляпа -тулія, гладка гривна, вишивка на рукавах, подол цільний, </a:t>
            </a:r>
            <a:br>
              <a:rPr lang="uk-UA" altLang="ru-RU" sz="2000" b="1" smtClean="0">
                <a:latin typeface="Arial" charset="0"/>
              </a:rPr>
            </a:br>
            <a:r>
              <a:rPr lang="uk-UA" altLang="ru-RU" sz="2000" b="1" smtClean="0">
                <a:latin typeface="Arial" charset="0"/>
              </a:rPr>
              <a:t>на спині – дві  квадратні застіжки, подвійна лопасть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67150" y="1366838"/>
            <a:ext cx="5232400" cy="33131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Илья\Desktop\Асканийские каменные бабы\Бабы в зоопарке\IMG_8412.JPG"/>
          <p:cNvPicPr>
            <a:picLocks noChangeAspect="1" noChangeArrowheads="1"/>
          </p:cNvPicPr>
          <p:nvPr/>
        </p:nvPicPr>
        <p:blipFill rotWithShape="1">
          <a:blip r:embed="rId4"/>
          <a:srcRect l="23693" r="23807"/>
          <a:stretch/>
        </p:blipFill>
        <p:spPr bwMode="auto">
          <a:xfrm>
            <a:off x="61913" y="1484313"/>
            <a:ext cx="2103437" cy="5335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Илья\Desktop\Асканийские каменные бабы\Бабы в зоопарке\IMG_8416.JPG"/>
          <p:cNvPicPr>
            <a:picLocks noChangeAspect="1" noChangeArrowheads="1"/>
          </p:cNvPicPr>
          <p:nvPr/>
        </p:nvPicPr>
        <p:blipFill rotWithShape="1">
          <a:blip r:embed="rId5"/>
          <a:srcRect l="14895" r="6174"/>
          <a:stretch/>
        </p:blipFill>
        <p:spPr bwMode="auto">
          <a:xfrm>
            <a:off x="5435600" y="3892550"/>
            <a:ext cx="1724025" cy="2909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8350" y="1484313"/>
            <a:ext cx="1908175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Users\Илья\Desktop\Асканийские каменные бабы\Мифологический сюжет на половецкой статуе в Аскании-Нова_files\bsh-3-l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8800" y="4889500"/>
            <a:ext cx="1952625" cy="19367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858250" cy="1300163"/>
          </a:xfrm>
        </p:spPr>
        <p:txBody>
          <a:bodyPr/>
          <a:lstStyle/>
          <a:p>
            <a:pPr eaLnBrk="1" hangingPunct="1"/>
            <a:r>
              <a:rPr lang="uk-UA" altLang="ru-RU" sz="3200" b="1" smtClean="0">
                <a:solidFill>
                  <a:srgbClr val="C00000"/>
                </a:solidFill>
              </a:rPr>
              <a:t>МІФОЛОГІЧНИЙ СЮЖЕТ</a:t>
            </a:r>
            <a:br>
              <a:rPr lang="uk-UA" altLang="ru-RU" sz="3200" b="1" smtClean="0">
                <a:solidFill>
                  <a:srgbClr val="C00000"/>
                </a:solidFill>
              </a:rPr>
            </a:br>
            <a:r>
              <a:rPr lang="uk-UA" altLang="ru-RU" sz="3200" b="1" smtClean="0">
                <a:solidFill>
                  <a:srgbClr val="C00000"/>
                </a:solidFill>
              </a:rPr>
              <a:t> НА ПОЛОВЕЦЬКІЙ СКУЛЬПТУРІ</a:t>
            </a:r>
            <a:endParaRPr lang="ru-RU" altLang="ru-RU" sz="3200" b="1" smtClean="0">
              <a:solidFill>
                <a:srgbClr val="C00000"/>
              </a:solidFill>
            </a:endParaRPr>
          </a:p>
        </p:txBody>
      </p:sp>
      <p:pic>
        <p:nvPicPr>
          <p:cNvPr id="26628" name="Picture 3" descr="C:\Users\Илья\Desktop\Асканийские каменные бабы\DSCN62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9550" y="1300163"/>
            <a:ext cx="375920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6583363" y="4468813"/>
            <a:ext cx="89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 b="1"/>
              <a:t>2021 р.</a:t>
            </a:r>
            <a:endParaRPr lang="ru-RU" altLang="ru-RU"/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6" cstate="print"/>
          <a:srcRect l="3737" t="2872" r="2963" b="4527"/>
          <a:stretch>
            <a:fillRect/>
          </a:stretch>
        </p:blipFill>
        <p:spPr bwMode="auto">
          <a:xfrm>
            <a:off x="179388" y="1300163"/>
            <a:ext cx="27114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5" name="Прямоугольник 7"/>
          <p:cNvSpPr>
            <a:spLocks noChangeArrowheads="1"/>
          </p:cNvSpPr>
          <p:nvPr/>
        </p:nvSpPr>
        <p:spPr bwMode="auto">
          <a:xfrm>
            <a:off x="1331913" y="4394200"/>
            <a:ext cx="89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 b="1"/>
              <a:t>1982 р.</a:t>
            </a:r>
            <a:endParaRPr lang="ru-RU" altLang="ru-RU"/>
          </a:p>
        </p:txBody>
      </p:sp>
      <p:pic>
        <p:nvPicPr>
          <p:cNvPr id="27656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9613" y="1300163"/>
            <a:ext cx="199548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49613" y="3960813"/>
            <a:ext cx="2060575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4838700"/>
            <a:ext cx="1992312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E:\Старый комп\Илья ФТ\ШКОЛЬНОЕ\2011-2012\Надежда Глебова МАН\Надин колос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755650" y="1484313"/>
            <a:ext cx="8229600" cy="5373687"/>
          </a:xfrm>
        </p:spPr>
        <p:txBody>
          <a:bodyPr/>
          <a:lstStyle/>
          <a:p>
            <a:pPr marL="3175" lvl="1" indent="357188" algn="just">
              <a:buFont typeface="Wingdings" pitchFamily="2" charset="2"/>
              <a:buChar char="q"/>
            </a:pPr>
            <a:r>
              <a:rPr lang="uk-UA" altLang="ru-RU" sz="2000" b="1" i="1" smtClean="0"/>
              <a:t>статуї – унікальні  археологічні документальні  джерела з історії  половців (каманів, куманів, кипчаків);</a:t>
            </a:r>
            <a:endParaRPr lang="ru-RU" altLang="ru-RU" sz="2000" b="1" i="1" smtClean="0"/>
          </a:p>
          <a:p>
            <a:pPr marL="3175" lvl="1" indent="357188" algn="just">
              <a:buFont typeface="Wingdings" pitchFamily="2" charset="2"/>
              <a:buChar char="q"/>
            </a:pPr>
            <a:r>
              <a:rPr lang="uk-UA" altLang="ru-RU" sz="2000" b="1" i="1" smtClean="0"/>
              <a:t>к</a:t>
            </a:r>
            <a:r>
              <a:rPr lang="ru-RU" altLang="ru-RU" sz="2000" b="1" i="1" smtClean="0"/>
              <a:t>олекція унікальна і заслуговує на подальше вивчення;</a:t>
            </a:r>
          </a:p>
          <a:p>
            <a:pPr marL="3175" lvl="1" indent="357188" algn="just">
              <a:buFont typeface="Wingdings" pitchFamily="2" charset="2"/>
              <a:buChar char="q"/>
            </a:pPr>
            <a:r>
              <a:rPr lang="uk-UA" altLang="ru-RU" sz="2000" b="1" i="1" smtClean="0"/>
              <a:t>в</a:t>
            </a:r>
            <a:r>
              <a:rPr lang="ru-RU" altLang="ru-RU" sz="2000" b="1" i="1" smtClean="0"/>
              <a:t>ідтвор</a:t>
            </a:r>
            <a:r>
              <a:rPr lang="uk-UA" altLang="ru-RU" sz="2000" b="1" i="1" smtClean="0"/>
              <a:t>ення</a:t>
            </a:r>
            <a:r>
              <a:rPr lang="ru-RU" altLang="ru-RU" sz="2000" b="1" i="1" smtClean="0"/>
              <a:t>  скульптур неможлив</a:t>
            </a:r>
            <a:r>
              <a:rPr lang="uk-UA" altLang="ru-RU" sz="2000" b="1" i="1" smtClean="0"/>
              <a:t>е;</a:t>
            </a:r>
            <a:r>
              <a:rPr lang="ru-RU" altLang="ru-RU" sz="2000" b="1" i="1" smtClean="0"/>
              <a:t> </a:t>
            </a:r>
          </a:p>
          <a:p>
            <a:pPr marL="3175" lvl="1" indent="357188" algn="just">
              <a:buFont typeface="Wingdings" pitchFamily="2" charset="2"/>
              <a:buChar char="q"/>
            </a:pPr>
            <a:r>
              <a:rPr lang="uk-UA" altLang="ru-RU" sz="2000" b="1" i="1" smtClean="0"/>
              <a:t>в</a:t>
            </a:r>
            <a:r>
              <a:rPr lang="ru-RU" altLang="ru-RU" sz="2000" b="1" i="1" smtClean="0"/>
              <a:t>итвір половецьких майстрів – демонстрація високого рівня розвитку скульптурного мистецтва ХІ-ХІІ ст.;</a:t>
            </a:r>
          </a:p>
          <a:p>
            <a:pPr marL="3175" lvl="1" indent="357188" algn="just">
              <a:buFont typeface="Wingdings" pitchFamily="2" charset="2"/>
              <a:buChar char="q"/>
            </a:pPr>
            <a:r>
              <a:rPr lang="uk-UA" altLang="ru-RU" sz="2000" b="1" i="1" smtClean="0"/>
              <a:t>з</a:t>
            </a:r>
            <a:r>
              <a:rPr lang="ru-RU" altLang="ru-RU" sz="2000" b="1" i="1" smtClean="0"/>
              <a:t>ображення прикрас, деталей одягу, зброї, предметів культу -  історико-культурна, матеріально-побутова спадщина зниклого етносу середньовіччя;</a:t>
            </a:r>
          </a:p>
          <a:p>
            <a:pPr marL="3175" lvl="1" indent="357188" algn="just">
              <a:buFont typeface="Wingdings" pitchFamily="2" charset="2"/>
              <a:buChar char="q"/>
            </a:pPr>
            <a:r>
              <a:rPr lang="uk-UA" altLang="ru-RU" sz="2000" b="1" i="1" smtClean="0"/>
              <a:t>д</a:t>
            </a:r>
            <a:r>
              <a:rPr lang="ru-RU" altLang="ru-RU" sz="2000" b="1" i="1" smtClean="0"/>
              <a:t>еталі зображень – особливості матеріальної культури половців, які не мали писемності;</a:t>
            </a:r>
          </a:p>
          <a:p>
            <a:pPr marL="3175" lvl="1" indent="357188" algn="just">
              <a:buFont typeface="Wingdings" pitchFamily="2" charset="2"/>
              <a:buChar char="q"/>
            </a:pPr>
            <a:r>
              <a:rPr lang="uk-UA" altLang="ru-RU" sz="2000" b="1" i="1" smtClean="0"/>
              <a:t>п</a:t>
            </a:r>
            <a:r>
              <a:rPr lang="ru-RU" altLang="ru-RU" sz="2000" b="1" i="1" smtClean="0"/>
              <a:t>оловецькі монументальні пам’ятки – самобутнє явище  старовинної середньовічної культури;</a:t>
            </a:r>
          </a:p>
          <a:p>
            <a:endParaRPr lang="ru-RU" altLang="ru-RU" sz="240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b="1" smtClean="0">
                <a:solidFill>
                  <a:srgbClr val="C00000"/>
                </a:solidFill>
              </a:rPr>
              <a:t>ЕТАПИ ТУРИСТИЧНОГО МАРШРУТУ </a:t>
            </a:r>
            <a:endParaRPr lang="ru-RU" altLang="ru-RU" sz="4000" b="1" smtClean="0">
              <a:solidFill>
                <a:srgbClr val="C00000"/>
              </a:solidFill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107950" y="1196975"/>
            <a:ext cx="8856663" cy="5472113"/>
          </a:xfrm>
        </p:spPr>
        <p:txBody>
          <a:bodyPr/>
          <a:lstStyle/>
          <a:p>
            <a:r>
              <a:rPr lang="uk-UA" altLang="ru-RU" sz="2000" smtClean="0"/>
              <a:t>Початок маршруту: вхід до зоопарку, огляд першої статуї.</a:t>
            </a:r>
          </a:p>
          <a:p>
            <a:r>
              <a:rPr lang="uk-UA" altLang="ru-RU" sz="2000" smtClean="0"/>
              <a:t>Друга зупинка: огляд шести статуй на роздоріжжі орнітосекції зоопарку.</a:t>
            </a:r>
          </a:p>
          <a:p>
            <a:r>
              <a:rPr lang="uk-UA" altLang="ru-RU" sz="2000" smtClean="0"/>
              <a:t>Третя зупинка: огляд статуї на кургані біля зовнішнього ставка.</a:t>
            </a:r>
          </a:p>
          <a:p>
            <a:r>
              <a:rPr lang="uk-UA" altLang="ru-RU" sz="2000" smtClean="0"/>
              <a:t>Четверта зупинка: огляд статуї на кургані під умовною назвою «Зміїна гірка».</a:t>
            </a:r>
          </a:p>
          <a:p>
            <a:r>
              <a:rPr lang="uk-UA" altLang="ru-RU" sz="2000" smtClean="0"/>
              <a:t>Перерва на обід та відпочинок. Продовження туристичного маршруту. Перехід на територію дендропарку. </a:t>
            </a:r>
          </a:p>
          <a:p>
            <a:r>
              <a:rPr lang="uk-UA" altLang="ru-RU" sz="2000" smtClean="0"/>
              <a:t>П'ята зупинка: огляд  статуї з міфологічним сюжетом. </a:t>
            </a:r>
          </a:p>
          <a:p>
            <a:r>
              <a:rPr lang="uk-UA" altLang="ru-RU" sz="2000" smtClean="0"/>
              <a:t>Шоста зупинка: курган біля ставка під умовною назвою «Курдючка»</a:t>
            </a:r>
          </a:p>
          <a:p>
            <a:r>
              <a:rPr lang="uk-UA" altLang="ru-RU" sz="2000" smtClean="0"/>
              <a:t>Сьома запинка: огляд статуї на найвищому  кургані дендропарку. </a:t>
            </a:r>
          </a:p>
          <a:p>
            <a:r>
              <a:rPr lang="uk-UA" altLang="ru-RU" sz="2000" smtClean="0"/>
              <a:t>Відпочинок.  Обмін думками. Враження від туристичного маршруту. Проведення вікторини на уважність. Фото на згадку про пішохідну мандрівку рідним краєм.  Всього до огляду – 12 скульптур. Інші – на закритих ділянках  степу – природному ядрі заповідника (вхід заборонено).</a:t>
            </a:r>
          </a:p>
          <a:p>
            <a:r>
              <a:rPr lang="uk-UA" altLang="ru-RU" sz="2400" smtClean="0"/>
              <a:t>Реквізити: зручне взуття, запас питної води, перекус.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57594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АКТУАЛЬНІСТЬ І  МЕТА: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3068638"/>
            <a:ext cx="8243887" cy="3486150"/>
          </a:xfrm>
        </p:spPr>
        <p:txBody>
          <a:bodyPr rtlCol="0">
            <a:normAutofit fontScale="92500" lnSpcReduction="20000"/>
          </a:bodyPr>
          <a:lstStyle/>
          <a:p>
            <a:pPr marL="0" indent="447675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Зацікавленість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історією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рідного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краю;</a:t>
            </a:r>
          </a:p>
          <a:p>
            <a:pPr marL="0" indent="447675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Дослідження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специфіки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зображень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на статуях -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залишках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культурної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спадщини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половців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marL="0" indent="447675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b="1" dirty="0"/>
              <a:t>Дослідити колекцію  половецьких </a:t>
            </a:r>
            <a:r>
              <a:rPr lang="uk-UA" altLang="ru-RU" b="1" dirty="0" err="1"/>
              <a:t>статуй</a:t>
            </a:r>
            <a:r>
              <a:rPr lang="uk-UA" altLang="ru-RU" b="1" dirty="0"/>
              <a:t> Асканії-Нова з позицій археологічної науки, що вивчає історичне минуле людського суспільства на основі речових пам’яток.</a:t>
            </a:r>
            <a:endParaRPr lang="ru-RU" altLang="ru-RU" b="1" dirty="0"/>
          </a:p>
          <a:p>
            <a:pPr marL="0" indent="447675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5124" name="Picture 4" descr="E:\Старый комп\Илья ФТ\ШКОЛЬНОЕ\2011-2012\Надежда Глебова МАН\Надин колос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C:\Users\Илья\Desktop\Асканийские каменные бабы\Фото разных авторов\4 Баба-Гус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127125"/>
            <a:ext cx="2762250" cy="1741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Илья\Desktop\Асканийские каменные бабы\Фото разных авторов\орел_на баб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7875" y="217488"/>
            <a:ext cx="1836738" cy="275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2924175"/>
            <a:ext cx="7993062" cy="3744913"/>
          </a:xfrm>
        </p:spPr>
        <p:txBody>
          <a:bodyPr rtlCol="0">
            <a:normAutofit fontScale="92500"/>
          </a:bodyPr>
          <a:lstStyle/>
          <a:p>
            <a:pPr marL="0" indent="360363" algn="just">
              <a:buFont typeface="Arial" charset="0"/>
              <a:buNone/>
              <a:defRPr/>
            </a:pPr>
            <a:r>
              <a:rPr lang="ru-RU" b="1" i="1" dirty="0" err="1">
                <a:solidFill>
                  <a:srgbClr val="C00000"/>
                </a:solidFill>
              </a:rPr>
              <a:t>Об’єкт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дослідження</a:t>
            </a:r>
            <a:r>
              <a:rPr lang="ru-RU" b="1" i="1" dirty="0">
                <a:solidFill>
                  <a:srgbClr val="C00000"/>
                </a:solidFill>
              </a:rPr>
              <a:t>: </a:t>
            </a:r>
            <a:r>
              <a:rPr lang="ru-RU" i="1" dirty="0" err="1" smtClean="0"/>
              <a:t>дослідити</a:t>
            </a:r>
            <a:r>
              <a:rPr lang="ru-RU" i="1" dirty="0" smtClean="0"/>
              <a:t> </a:t>
            </a:r>
            <a:r>
              <a:rPr lang="ru-RU" i="1" dirty="0" err="1"/>
              <a:t>особливості</a:t>
            </a:r>
            <a:r>
              <a:rPr lang="ru-RU" i="1" dirty="0"/>
              <a:t>   прикрас та </a:t>
            </a:r>
            <a:r>
              <a:rPr lang="ru-RU" i="1" dirty="0" err="1"/>
              <a:t>зображень</a:t>
            </a:r>
            <a:r>
              <a:rPr lang="ru-RU" i="1" dirty="0"/>
              <a:t> </a:t>
            </a:r>
            <a:r>
              <a:rPr lang="ru-RU" i="1" dirty="0" err="1"/>
              <a:t>зброї</a:t>
            </a:r>
            <a:r>
              <a:rPr lang="ru-RU" i="1" dirty="0"/>
              <a:t>, деталей </a:t>
            </a:r>
            <a:r>
              <a:rPr lang="ru-RU" i="1" dirty="0" err="1"/>
              <a:t>одягу</a:t>
            </a:r>
            <a:r>
              <a:rPr lang="ru-RU" i="1" dirty="0"/>
              <a:t>  на  </a:t>
            </a:r>
            <a:r>
              <a:rPr lang="ru-RU" i="1" dirty="0" err="1"/>
              <a:t>половецьких</a:t>
            </a:r>
            <a:r>
              <a:rPr lang="ru-RU" i="1" dirty="0"/>
              <a:t> </a:t>
            </a:r>
            <a:r>
              <a:rPr lang="ru-RU" i="1" dirty="0" smtClean="0"/>
              <a:t>скульптурах;</a:t>
            </a:r>
            <a:endParaRPr lang="ru-RU" i="1" dirty="0"/>
          </a:p>
          <a:p>
            <a:pPr marL="0" indent="360363" algn="just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Предмет </a:t>
            </a:r>
            <a:r>
              <a:rPr lang="ru-RU" b="1" i="1" dirty="0" err="1">
                <a:solidFill>
                  <a:srgbClr val="C00000"/>
                </a:solidFill>
              </a:rPr>
              <a:t>дослідження</a:t>
            </a:r>
            <a:r>
              <a:rPr lang="ru-RU" b="1" i="1" dirty="0">
                <a:solidFill>
                  <a:srgbClr val="C00000"/>
                </a:solidFill>
              </a:rPr>
              <a:t>: </a:t>
            </a:r>
            <a:r>
              <a:rPr lang="ru-RU" i="1" dirty="0" err="1"/>
              <a:t>колекція</a:t>
            </a:r>
            <a:r>
              <a:rPr lang="ru-RU" i="1" dirty="0"/>
              <a:t> </a:t>
            </a:r>
            <a:r>
              <a:rPr lang="ru-RU" i="1" dirty="0" err="1"/>
              <a:t>кам’яних</a:t>
            </a:r>
            <a:r>
              <a:rPr lang="ru-RU" i="1" dirty="0"/>
              <a:t> </a:t>
            </a:r>
            <a:r>
              <a:rPr lang="ru-RU" i="1" dirty="0" err="1"/>
              <a:t>половецьких</a:t>
            </a:r>
            <a:r>
              <a:rPr lang="ru-RU" i="1" dirty="0"/>
              <a:t> скульптур ХІ-ХІІІ </a:t>
            </a:r>
            <a:r>
              <a:rPr lang="ru-RU" i="1" dirty="0" err="1" smtClean="0"/>
              <a:t>століть</a:t>
            </a:r>
            <a:r>
              <a:rPr lang="ru-RU" i="1" dirty="0" smtClean="0"/>
              <a:t>; </a:t>
            </a:r>
            <a:endParaRPr lang="ru-RU" i="1" dirty="0"/>
          </a:p>
          <a:p>
            <a:pPr marL="0" indent="360363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 smtClean="0">
                <a:solidFill>
                  <a:srgbClr val="C00000"/>
                </a:solidFill>
              </a:rPr>
              <a:t>Географічні рамки дослідження: </a:t>
            </a:r>
            <a:r>
              <a:rPr lang="uk-UA" i="1" dirty="0" smtClean="0">
                <a:solidFill>
                  <a:schemeClr val="bg2">
                    <a:lumMod val="10000"/>
                  </a:schemeClr>
                </a:solidFill>
              </a:rPr>
              <a:t>територія заповідника «Асканія-Нова»;</a:t>
            </a:r>
            <a:endParaRPr lang="ru-RU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7171" name="Picture 4" descr="E:\Старый комп\Илья ФТ\ШКОЛЬНОЕ\2011-2012\Надежда Глебова МАН\Надин колос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C:\Users\Илья\Desktop\Асканийские каменные бабы\Каменные бабы сканирование\Баба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15888"/>
            <a:ext cx="1179513" cy="288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C:\Users\Илья\Desktop\Асканийские каменные бабы\Каменные бабы сканирование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41288"/>
            <a:ext cx="969963" cy="2855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C:\Users\Илья\Desktop\Асканийские каменные бабы\Каменные бабы сканирование\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152400"/>
            <a:ext cx="1444625" cy="290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Илья\Desktop\Асканийские каменные бабы\Каменные бабы сканирование\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9050" y="819150"/>
            <a:ext cx="1389063" cy="1916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Илья\Desktop\Асканийские каменные бабы\Каменные бабы сканирование\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0" y="819150"/>
            <a:ext cx="1443038" cy="1916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smtClean="0">
                <a:solidFill>
                  <a:srgbClr val="C00000"/>
                </a:solidFill>
              </a:rPr>
              <a:t>ДЖЕРЕЛЬНА БАЗА:</a:t>
            </a:r>
            <a:endParaRPr lang="ru-RU" altLang="ru-RU" b="1" smtClean="0">
              <a:solidFill>
                <a:srgbClr val="C00000"/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909638" y="2320925"/>
            <a:ext cx="5356225" cy="3844925"/>
          </a:xfrm>
        </p:spPr>
        <p:txBody>
          <a:bodyPr/>
          <a:lstStyle/>
          <a:p>
            <a:r>
              <a:rPr lang="ru-RU" altLang="ru-RU" sz="2400" b="1" i="1" smtClean="0"/>
              <a:t>17  половецьких  скульптур</a:t>
            </a:r>
            <a:r>
              <a:rPr lang="ru-RU" altLang="ru-RU" sz="2400" i="1" smtClean="0"/>
              <a:t> як археологічне джерело; </a:t>
            </a:r>
          </a:p>
          <a:p>
            <a:r>
              <a:rPr lang="ru-RU" altLang="ru-RU" sz="2400" i="1" smtClean="0"/>
              <a:t> </a:t>
            </a:r>
            <a:r>
              <a:rPr lang="ru-RU" altLang="ru-RU" sz="2400" b="1" i="1" smtClean="0"/>
              <a:t>Плетньова С.О.  </a:t>
            </a:r>
            <a:r>
              <a:rPr lang="ru-RU" altLang="ru-RU" sz="2400" i="1" smtClean="0"/>
              <a:t>«Половецкие каменные изваяния» (1974)</a:t>
            </a:r>
          </a:p>
          <a:p>
            <a:r>
              <a:rPr lang="ru-RU" altLang="ru-RU" sz="2400" i="1" smtClean="0"/>
              <a:t> </a:t>
            </a:r>
            <a:r>
              <a:rPr lang="ru-RU" altLang="ru-RU" sz="2400" b="1" i="1" smtClean="0"/>
              <a:t>Дашкевич Я.Р., Трыярски Э. </a:t>
            </a:r>
            <a:r>
              <a:rPr lang="ru-RU" altLang="ru-RU" sz="2400" i="1" smtClean="0"/>
              <a:t>«Каменные бабы Причерноморских степей» (1978)</a:t>
            </a:r>
          </a:p>
          <a:p>
            <a:r>
              <a:rPr lang="ru-RU" altLang="ru-RU" sz="2400" i="1" smtClean="0"/>
              <a:t>Монографія  </a:t>
            </a:r>
            <a:r>
              <a:rPr lang="ru-RU" altLang="ru-RU" sz="2400" b="1" i="1" smtClean="0"/>
              <a:t>Бушакова В.А. </a:t>
            </a:r>
            <a:r>
              <a:rPr lang="ru-RU" altLang="ru-RU" sz="2400" i="1" smtClean="0"/>
              <a:t>«Міфологічний сюжет на половецькій статуї в Асканії-Нова» (2000)</a:t>
            </a:r>
          </a:p>
          <a:p>
            <a:endParaRPr lang="ru-RU" altLang="ru-RU" smtClean="0"/>
          </a:p>
        </p:txBody>
      </p:sp>
      <p:pic>
        <p:nvPicPr>
          <p:cNvPr id="9220" name="Picture 4" descr="E:\Старый комп\Илья ФТ\ШКОЛЬНОЕ\2011-2012\Надежда Глебова МАН\Надин колос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 descr="C:\Users\Илья\Desktop\Обложка к Дашкевич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4113" y="2743200"/>
            <a:ext cx="2909887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3" descr="C:\Users\Илья\Desktop\Polovchanka_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8"/>
            <a:ext cx="212407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C:\Users\Илья\Desktop\Половецкий воин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2613" y="41275"/>
            <a:ext cx="2211387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4032250" cy="792162"/>
          </a:xfrm>
        </p:spPr>
        <p:txBody>
          <a:bodyPr/>
          <a:lstStyle/>
          <a:p>
            <a:pPr eaLnBrk="1" hangingPunct="1"/>
            <a:r>
              <a:rPr lang="uk-UA" altLang="ru-RU" sz="2400" b="1" i="1" smtClean="0">
                <a:solidFill>
                  <a:srgbClr val="002060"/>
                </a:solidFill>
              </a:rPr>
              <a:t>Розташування скульптур </a:t>
            </a:r>
            <a:br>
              <a:rPr lang="uk-UA" altLang="ru-RU" sz="2400" b="1" i="1" smtClean="0">
                <a:solidFill>
                  <a:srgbClr val="002060"/>
                </a:solidFill>
              </a:rPr>
            </a:br>
            <a:r>
              <a:rPr lang="uk-UA" altLang="ru-RU" sz="2400" b="1" i="1" smtClean="0">
                <a:solidFill>
                  <a:srgbClr val="002060"/>
                </a:solidFill>
              </a:rPr>
              <a:t>в дендропарку Асканії-Нова</a:t>
            </a:r>
            <a:endParaRPr lang="ru-RU" altLang="ru-RU" sz="2400" b="1" i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6308725"/>
            <a:ext cx="5183187" cy="649288"/>
          </a:xfrm>
        </p:spPr>
        <p:txBody>
          <a:bodyPr/>
          <a:lstStyle/>
          <a:p>
            <a:pPr eaLnBrk="1" hangingPunct="1"/>
            <a:r>
              <a:rPr lang="uk-UA" altLang="ru-RU" sz="2000" b="1" smtClean="0">
                <a:solidFill>
                  <a:srgbClr val="C00000"/>
                </a:solidFill>
              </a:rPr>
              <a:t>Кам’яні скульптури на території зоопарку</a:t>
            </a:r>
            <a:endParaRPr lang="ru-RU" altLang="ru-RU" sz="20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930400"/>
          </a:xfrm>
        </p:spPr>
        <p:txBody>
          <a:bodyPr/>
          <a:lstStyle/>
          <a:p>
            <a:r>
              <a:rPr lang="uk-UA" altLang="ru-RU" sz="3600" b="1" smtClean="0">
                <a:solidFill>
                  <a:srgbClr val="C00000"/>
                </a:solidFill>
              </a:rPr>
              <a:t>ТИПОЛОГІЯ ЗОБРАЖЕНЬ НА ЧОЛОВІЧИХ  І ЖІНОЧИХ ФІГУРАХ </a:t>
            </a:r>
          </a:p>
        </p:txBody>
      </p:sp>
      <p:pic>
        <p:nvPicPr>
          <p:cNvPr id="15365" name="Picture 5" descr="C:\Users\Илья\Desktop\Асканийские каменные бабы\Каменные бабы сканирование\Детали мужского костю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16113"/>
            <a:ext cx="3870325" cy="4284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E:\Старый комп\Илья ФТ\ШКОЛЬНОЕ\2011-2012\Надежда Глебова МАН\Надин колос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Илья\Desktop\Асканийские каменные бабы\Каменные бабы сканирование\Детали женского костюм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2627313"/>
            <a:ext cx="4549775" cy="419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</p:spPr>
        <p:txBody>
          <a:bodyPr/>
          <a:lstStyle/>
          <a:p>
            <a:r>
              <a:rPr lang="uk-UA" altLang="ru-RU" sz="3200" b="1" smtClean="0">
                <a:solidFill>
                  <a:srgbClr val="C00000"/>
                </a:solidFill>
              </a:rPr>
              <a:t>РИТУАЛЬНА ЧАША  ТА  МАТЕРІАЛ </a:t>
            </a:r>
          </a:p>
        </p:txBody>
      </p:sp>
      <p:sp>
        <p:nvSpPr>
          <p:cNvPr id="17411" name="Rectangle 3"/>
          <p:cNvSpPr>
            <a:spLocks noGrp="1"/>
          </p:cNvSpPr>
          <p:nvPr>
            <p:ph sz="half" idx="1"/>
          </p:nvPr>
        </p:nvSpPr>
        <p:spPr>
          <a:xfrm>
            <a:off x="900113" y="2492375"/>
            <a:ext cx="4319587" cy="4032250"/>
          </a:xfrm>
        </p:spPr>
        <p:txBody>
          <a:bodyPr/>
          <a:lstStyle/>
          <a:p>
            <a:r>
              <a:rPr lang="uk-UA" altLang="ru-RU" sz="1800" b="1" smtClean="0">
                <a:latin typeface="Arial" charset="0"/>
              </a:rPr>
              <a:t>символ жертвоприношення – напій безсмертя;  </a:t>
            </a:r>
          </a:p>
          <a:p>
            <a:r>
              <a:rPr lang="uk-UA" altLang="ru-RU" sz="1800" b="1" smtClean="0">
                <a:latin typeface="Arial" charset="0"/>
              </a:rPr>
              <a:t>місце для дарів на честь померлих;</a:t>
            </a:r>
          </a:p>
          <a:p>
            <a:r>
              <a:rPr lang="uk-UA" altLang="ru-RU" sz="1800" b="1" smtClean="0">
                <a:latin typeface="Arial" charset="0"/>
              </a:rPr>
              <a:t>урна з золою загиблого хана, жінки, воїна; </a:t>
            </a:r>
          </a:p>
          <a:p>
            <a:r>
              <a:rPr lang="uk-UA" altLang="ru-RU" sz="1800" b="1" smtClean="0">
                <a:latin typeface="Arial" charset="0"/>
              </a:rPr>
              <a:t>чаша з напоєм учасника тризни (поминки);</a:t>
            </a:r>
          </a:p>
          <a:p>
            <a:r>
              <a:rPr lang="uk-UA" altLang="ru-RU" sz="1800" b="1" smtClean="0">
                <a:latin typeface="Arial" charset="0"/>
              </a:rPr>
              <a:t>поза благоговійної молитви; </a:t>
            </a:r>
          </a:p>
          <a:p>
            <a:r>
              <a:rPr lang="uk-UA" altLang="ru-RU" sz="1800" b="1" smtClean="0">
                <a:latin typeface="Arial" charset="0"/>
              </a:rPr>
              <a:t>сакральний глечик для свячених степових трав; </a:t>
            </a:r>
          </a:p>
          <a:p>
            <a:r>
              <a:rPr lang="uk-UA" altLang="ru-RU" sz="1800" b="1" smtClean="0">
                <a:latin typeface="Arial" charset="0"/>
              </a:rPr>
              <a:t>ритона – свячений сосуд для вина.</a:t>
            </a:r>
          </a:p>
          <a:p>
            <a:pPr>
              <a:buFont typeface="Arial" charset="0"/>
              <a:buNone/>
            </a:pPr>
            <a:endParaRPr lang="uk-UA" altLang="ru-RU" sz="3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uk-UA" altLang="ru-RU" sz="2400" smtClean="0">
                <a:latin typeface="Arial" charset="0"/>
              </a:rPr>
              <a:t> </a:t>
            </a:r>
            <a:endParaRPr lang="uk-UA" altLang="ru-RU" sz="2000" smtClean="0">
              <a:latin typeface="Arial" charset="0"/>
            </a:endParaRPr>
          </a:p>
        </p:txBody>
      </p:sp>
      <p:sp>
        <p:nvSpPr>
          <p:cNvPr id="17412" name="Объект 1"/>
          <p:cNvSpPr>
            <a:spLocks noGrp="1"/>
          </p:cNvSpPr>
          <p:nvPr>
            <p:ph sz="half" idx="2"/>
          </p:nvPr>
        </p:nvSpPr>
        <p:spPr>
          <a:xfrm>
            <a:off x="5087938" y="1989138"/>
            <a:ext cx="3876675" cy="4679950"/>
          </a:xfrm>
        </p:spPr>
        <p:txBody>
          <a:bodyPr/>
          <a:lstStyle/>
          <a:p>
            <a:r>
              <a:rPr lang="uk-UA" altLang="ru-RU" sz="1800" b="1" smtClean="0"/>
              <a:t>Піщаник</a:t>
            </a:r>
            <a:r>
              <a:rPr lang="uk-UA" altLang="ru-RU" sz="1800" smtClean="0"/>
              <a:t> – 8, граніт – 1, ракушняк – 2 (</a:t>
            </a:r>
            <a:r>
              <a:rPr lang="uk-UA" altLang="ru-RU" sz="1800" b="1" smtClean="0"/>
              <a:t>Плетньова</a:t>
            </a:r>
            <a:r>
              <a:rPr lang="uk-UA" altLang="ru-RU" sz="1800" smtClean="0"/>
              <a:t> С.О., 1960)</a:t>
            </a:r>
          </a:p>
          <a:p>
            <a:r>
              <a:rPr lang="uk-UA" altLang="ru-RU" sz="1800" b="1" smtClean="0"/>
              <a:t>Мергель</a:t>
            </a:r>
            <a:r>
              <a:rPr lang="uk-UA" altLang="ru-RU" sz="1800" smtClean="0"/>
              <a:t> -12, граніт – 2, вапняк – 2, латерит – 1, (</a:t>
            </a:r>
            <a:r>
              <a:rPr lang="uk-UA" altLang="ru-RU" sz="1800" b="1" smtClean="0"/>
              <a:t>Дашкевич</a:t>
            </a:r>
            <a:r>
              <a:rPr lang="uk-UA" altLang="ru-RU" sz="1800" smtClean="0"/>
              <a:t> Я., 1974-1978)</a:t>
            </a:r>
          </a:p>
          <a:p>
            <a:r>
              <a:rPr lang="uk-UA" altLang="ru-RU" sz="1800" b="1" smtClean="0"/>
              <a:t>Мергель</a:t>
            </a:r>
            <a:r>
              <a:rPr lang="uk-UA" altLang="ru-RU" sz="1800" smtClean="0"/>
              <a:t> - 10,  піщаний мергель - 1; глинистий мергель - 1; </a:t>
            </a:r>
          </a:p>
          <a:p>
            <a:r>
              <a:rPr lang="uk-UA" altLang="ru-RU" sz="1800" b="1" smtClean="0"/>
              <a:t>Граніт</a:t>
            </a:r>
            <a:r>
              <a:rPr lang="uk-UA" altLang="ru-RU" sz="1800" smtClean="0"/>
              <a:t> – 2, Вапняк – 2, Латеріт - 1 </a:t>
            </a:r>
            <a:r>
              <a:rPr lang="uk-UA" altLang="ru-RU" sz="1800" b="1" smtClean="0"/>
              <a:t>(Дрогобич</a:t>
            </a:r>
            <a:r>
              <a:rPr lang="uk-UA" altLang="ru-RU" sz="1800" smtClean="0"/>
              <a:t> Н.Ю., 2001)</a:t>
            </a:r>
          </a:p>
          <a:p>
            <a:endParaRPr lang="ru-RU" altLang="ru-RU" smtClean="0"/>
          </a:p>
        </p:txBody>
      </p:sp>
      <p:pic>
        <p:nvPicPr>
          <p:cNvPr id="17413" name="Picture 4" descr="E:\Старый комп\Илья ФТ\ШКОЛЬНОЕ\2011-2012\Надежда Глебова МАН\Надин колос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gvozdem.ru/spravochnik/images/m/merg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8425" y="4854575"/>
            <a:ext cx="1090613" cy="963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stroymart.com.ua/img/forall/Image/q236976_215928_gran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1113" y="5327650"/>
            <a:ext cx="1282700" cy="963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upload.wikimedia.org/wikipedia/commons/d/d4/Millet-Seed_Sandstone_Mac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9850" y="5749925"/>
            <a:ext cx="1284288" cy="963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1198563"/>
            <a:ext cx="1760538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eaLnBrk="1" hangingPunct="1"/>
            <a:r>
              <a:rPr lang="uk-UA" altLang="ru-RU" sz="2400" b="1" u="sng" smtClean="0">
                <a:solidFill>
                  <a:srgbClr val="C00000"/>
                </a:solidFill>
                <a:latin typeface="Arial" charset="0"/>
              </a:rPr>
              <a:t>Чоловіча</a:t>
            </a:r>
            <a:r>
              <a:rPr lang="uk-UA" altLang="ru-RU" sz="2400" b="1" smtClean="0">
                <a:latin typeface="Arial" charset="0"/>
              </a:rPr>
              <a:t>, </a:t>
            </a:r>
            <a:r>
              <a:rPr lang="uk-UA" altLang="ru-RU" sz="2400" b="1" i="1" smtClean="0">
                <a:latin typeface="Arial" charset="0"/>
              </a:rPr>
              <a:t>сірий піщаник</a:t>
            </a:r>
            <a:r>
              <a:rPr lang="uk-UA" altLang="ru-RU" sz="2400" b="1" smtClean="0">
                <a:latin typeface="Arial" charset="0"/>
              </a:rPr>
              <a:t>, найвища (2,1м),</a:t>
            </a:r>
            <a:br>
              <a:rPr lang="uk-UA" altLang="ru-RU" sz="2400" b="1" smtClean="0">
                <a:latin typeface="Arial" charset="0"/>
              </a:rPr>
            </a:br>
            <a:r>
              <a:rPr lang="uk-UA" altLang="ru-RU" sz="2400" b="1" smtClean="0">
                <a:latin typeface="Arial" charset="0"/>
              </a:rPr>
              <a:t> шолом, три коси, сліди ременів та нагрудних блях, </a:t>
            </a:r>
            <a:br>
              <a:rPr lang="uk-UA" altLang="ru-RU" sz="2400" b="1" smtClean="0">
                <a:latin typeface="Arial" charset="0"/>
              </a:rPr>
            </a:br>
            <a:r>
              <a:rPr lang="uk-UA" altLang="ru-RU" sz="2400" b="1" smtClean="0">
                <a:latin typeface="Arial" charset="0"/>
              </a:rPr>
              <a:t>поділ каптана оторочений, ноги на підніжці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875" y="1557338"/>
            <a:ext cx="2339975" cy="27035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6463" y="1573213"/>
            <a:ext cx="1878012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4225" y="1557338"/>
            <a:ext cx="132715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3700" y="1573213"/>
            <a:ext cx="1597025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3465513"/>
            <a:ext cx="25193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75" y="4260850"/>
            <a:ext cx="1654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613</Words>
  <Application>Microsoft Office PowerPoint</Application>
  <PresentationFormat>Экран (4:3)</PresentationFormat>
  <Paragraphs>76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Wingdings</vt:lpstr>
      <vt:lpstr>Тема Office</vt:lpstr>
      <vt:lpstr>ПОЛОВЕЦЬКІ КАМ'ЯНІ СТАТУЇ  КОЛЕКЦІЇ ЗАПОВІДНИКА «АСКАНІЯ-НОВА»  (Екскурсійно-туристичний маршрут)  </vt:lpstr>
      <vt:lpstr>АКТУАЛЬНІСТЬ І  МЕТА:  </vt:lpstr>
      <vt:lpstr>Слайд 3</vt:lpstr>
      <vt:lpstr>ДЖЕРЕЛЬНА БАЗА:</vt:lpstr>
      <vt:lpstr>Розташування скульптур  в дендропарку Асканії-Нова</vt:lpstr>
      <vt:lpstr>Кам’яні скульптури на території зоопарку</vt:lpstr>
      <vt:lpstr>ТИПОЛОГІЯ ЗОБРАЖЕНЬ НА ЧОЛОВІЧИХ  І ЖІНОЧИХ ФІГУРАХ </vt:lpstr>
      <vt:lpstr>РИТУАЛЬНА ЧАША  ТА  МАТЕРІАЛ </vt:lpstr>
      <vt:lpstr>Чоловіча, сірий піщаник, найвища (2,1м),  шолом, три коси, сліди ременів та нагрудних блях,  поділ каптана оторочений, ноги на підніжці</vt:lpstr>
      <vt:lpstr>Чоловіча, ракушняк, висота – 1, 45м,  шолом, коса, сліди ременів та нагрудних блях,  поділ  каптану -  цільний з оторочкою, на шоломі – лага (жолоб)  </vt:lpstr>
      <vt:lpstr>Жіноча, сірий піщаник, висота – 1м, шляпа-тулія, “роги”, дві гривни, вишивка на рукавах, обшлаги на запясті, на спині - лопасть, коса, дві застіжки, на поясі – гребінець, зліва - дзеркало</vt:lpstr>
      <vt:lpstr>Жіноча, ракушняк, висота – 1,5м,  шляпа -тулія, гладка гривна, вишивка на рукавах, подол цільний,  на спині – дві  квадратні застіжки, подвійна лопасть</vt:lpstr>
      <vt:lpstr>МІФОЛОГІЧНИЙ СЮЖЕТ  НА ПОЛОВЕЦЬКІЙ СКУЛЬПТУРІ</vt:lpstr>
      <vt:lpstr>ВИСНОВКИ</vt:lpstr>
      <vt:lpstr>ЕТАПИ ТУРИСТИЧНОГО МАРШРУТУ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КАМ'ЯНІ СТАТУЇ ХІ-ХІІ ст. КОЛЕКЦІЇ АСКАНІЇ-НОВА – УНІКАЛЬНА АРХЕОЛОГІЧНА ПАМ'ЯТКА СЕРЕДНЬОВІЧЧЯ НА ХЕРСОНЩИНІ</dc:title>
  <dc:creator>Илья</dc:creator>
  <cp:lastModifiedBy>ИРА</cp:lastModifiedBy>
  <cp:revision>90</cp:revision>
  <dcterms:created xsi:type="dcterms:W3CDTF">2013-01-07T19:50:18Z</dcterms:created>
  <dcterms:modified xsi:type="dcterms:W3CDTF">2021-04-16T02:07:19Z</dcterms:modified>
</cp:coreProperties>
</file>