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18288000" cy="10287000"/>
  <p:notesSz cx="6858000" cy="9144000"/>
  <p:embeddedFontLst>
    <p:embeddedFont>
      <p:font typeface="Calibri" panose="020F0502020204030204" pitchFamily="34" charset="0"/>
      <p:regular r:id="rId17"/>
      <p:bold r:id="rId18"/>
      <p:italic r:id="rId19"/>
      <p:boldItalic r:id="rId20"/>
    </p:embeddedFont>
    <p:embeddedFont>
      <p:font typeface="Open Sans" panose="020B0604020202020204" charset="0"/>
      <p:regular r:id="rId21"/>
    </p:embeddedFont>
    <p:embeddedFont>
      <p:font typeface="Open Sans Bold" panose="020B0604020202020204" charset="0"/>
      <p:regular r:id="rId22"/>
    </p:embeddedFont>
    <p:embeddedFont>
      <p:font typeface="Tex Gyre Adventor" panose="020B0604020202020204" charset="-52"/>
      <p:regular r:id="rId23"/>
    </p:embeddedFont>
    <p:embeddedFont>
      <p:font typeface="Tex Gyre Adventor Bold" panose="020B0604020202020204" charset="-52"/>
      <p:regular r:id="rId24"/>
    </p:embeddedFont>
    <p:embeddedFont>
      <p:font typeface="Tex Gyre Adventor Italics" panose="020B0604020202020204" charset="-52"/>
      <p:regular r:id="rId2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43" d="100"/>
          <a:sy n="43" d="100"/>
        </p:scale>
        <p:origin x="740"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4.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4/13/2021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4/13/2021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4/13/2021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4/13/2021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4/13/2021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4/13/2021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C2143"/>
        </a:solidFill>
        <a:effectLst/>
      </p:bgPr>
    </p:bg>
    <p:spTree>
      <p:nvGrpSpPr>
        <p:cNvPr id="1" name=""/>
        <p:cNvGrpSpPr/>
        <p:nvPr/>
      </p:nvGrpSpPr>
      <p:grpSpPr>
        <a:xfrm>
          <a:off x="0" y="0"/>
          <a:ext cx="0" cy="0"/>
          <a:chOff x="0" y="0"/>
          <a:chExt cx="0" cy="0"/>
        </a:xfrm>
      </p:grpSpPr>
      <p:grpSp>
        <p:nvGrpSpPr>
          <p:cNvPr id="2" name="Group 2"/>
          <p:cNvGrpSpPr/>
          <p:nvPr/>
        </p:nvGrpSpPr>
        <p:grpSpPr>
          <a:xfrm>
            <a:off x="8648700" y="2508605"/>
            <a:ext cx="8997915" cy="7958969"/>
            <a:chOff x="0" y="0"/>
            <a:chExt cx="11997220" cy="10611959"/>
          </a:xfrm>
        </p:grpSpPr>
        <p:sp>
          <p:nvSpPr>
            <p:cNvPr id="3" name="TextBox 3"/>
            <p:cNvSpPr txBox="1"/>
            <p:nvPr/>
          </p:nvSpPr>
          <p:spPr>
            <a:xfrm>
              <a:off x="0" y="-209550"/>
              <a:ext cx="11997220" cy="5493535"/>
            </a:xfrm>
            <a:prstGeom prst="rect">
              <a:avLst/>
            </a:prstGeom>
          </p:spPr>
          <p:txBody>
            <a:bodyPr lIns="0" tIns="0" rIns="0" bIns="0" rtlCol="0" anchor="t">
              <a:spAutoFit/>
            </a:bodyPr>
            <a:lstStyle/>
            <a:p>
              <a:pPr algn="ctr">
                <a:lnSpc>
                  <a:spcPts val="8182"/>
                </a:lnSpc>
              </a:pPr>
              <a:r>
                <a:rPr lang="en-US" sz="4989" spc="498" dirty="0">
                  <a:solidFill>
                    <a:srgbClr val="F3CD74"/>
                  </a:solidFill>
                  <a:latin typeface="Tex Gyre Adventor Bold"/>
                </a:rPr>
                <a:t>ШКОЛИ ЗАПОРІЖЖЯ </a:t>
              </a:r>
            </a:p>
            <a:p>
              <a:pPr algn="ctr">
                <a:lnSpc>
                  <a:spcPts val="8182"/>
                </a:lnSpc>
              </a:pPr>
              <a:r>
                <a:rPr lang="en-US" sz="4989" spc="498" dirty="0">
                  <a:solidFill>
                    <a:srgbClr val="F3CD74"/>
                  </a:solidFill>
                  <a:latin typeface="Tex Gyre Adventor Bold"/>
                </a:rPr>
                <a:t>ЯК ВІДДЗЕРКАЛЕННЯ ЕПОХИ ТА ТЕОРІЇ ПОКОЛІНЬ</a:t>
              </a:r>
            </a:p>
          </p:txBody>
        </p:sp>
        <p:sp>
          <p:nvSpPr>
            <p:cNvPr id="4" name="TextBox 4"/>
            <p:cNvSpPr txBox="1"/>
            <p:nvPr/>
          </p:nvSpPr>
          <p:spPr>
            <a:xfrm>
              <a:off x="0" y="9992378"/>
              <a:ext cx="11997220" cy="619581"/>
            </a:xfrm>
            <a:prstGeom prst="rect">
              <a:avLst/>
            </a:prstGeom>
          </p:spPr>
          <p:txBody>
            <a:bodyPr lIns="0" tIns="0" rIns="0" bIns="0" rtlCol="0" anchor="t">
              <a:spAutoFit/>
            </a:bodyPr>
            <a:lstStyle/>
            <a:p>
              <a:pPr algn="r">
                <a:lnSpc>
                  <a:spcPts val="3741"/>
                </a:lnSpc>
              </a:pPr>
              <a:endParaRPr/>
            </a:p>
          </p:txBody>
        </p:sp>
      </p:grpSp>
      <p:pic>
        <p:nvPicPr>
          <p:cNvPr id="5" name="Picture 5"/>
          <p:cNvPicPr>
            <a:picLocks noChangeAspect="1"/>
          </p:cNvPicPr>
          <p:nvPr/>
        </p:nvPicPr>
        <p:blipFill>
          <a:blip r:embed="rId2"/>
          <a:srcRect/>
          <a:stretch>
            <a:fillRect/>
          </a:stretch>
        </p:blipFill>
        <p:spPr>
          <a:xfrm>
            <a:off x="372343" y="2305965"/>
            <a:ext cx="7626812" cy="4932825"/>
          </a:xfrm>
          <a:prstGeom prst="rect">
            <a:avLst/>
          </a:prstGeom>
        </p:spPr>
      </p:pic>
      <p:sp>
        <p:nvSpPr>
          <p:cNvPr id="6" name="TextBox 6"/>
          <p:cNvSpPr txBox="1"/>
          <p:nvPr/>
        </p:nvSpPr>
        <p:spPr>
          <a:xfrm>
            <a:off x="7715123" y="295048"/>
            <a:ext cx="9442493" cy="933748"/>
          </a:xfrm>
          <a:prstGeom prst="rect">
            <a:avLst/>
          </a:prstGeom>
        </p:spPr>
        <p:txBody>
          <a:bodyPr lIns="0" tIns="0" rIns="0" bIns="0" rtlCol="0" anchor="t">
            <a:spAutoFit/>
          </a:bodyPr>
          <a:lstStyle/>
          <a:p>
            <a:pPr algn="ctr">
              <a:lnSpc>
                <a:spcPts val="7621"/>
              </a:lnSpc>
            </a:pPr>
            <a:r>
              <a:rPr lang="en-US" sz="5443">
                <a:solidFill>
                  <a:srgbClr val="F3CD74"/>
                </a:solidFill>
                <a:latin typeface="Open Sans"/>
              </a:rPr>
              <a:t>Віртуальна екскурсія містом</a:t>
            </a:r>
          </a:p>
        </p:txBody>
      </p:sp>
      <p:sp>
        <p:nvSpPr>
          <p:cNvPr id="7" name="TextBox 7"/>
          <p:cNvSpPr txBox="1"/>
          <p:nvPr/>
        </p:nvSpPr>
        <p:spPr>
          <a:xfrm>
            <a:off x="1189448" y="8090535"/>
            <a:ext cx="15909103" cy="1607185"/>
          </a:xfrm>
          <a:prstGeom prst="rect">
            <a:avLst/>
          </a:prstGeom>
        </p:spPr>
        <p:txBody>
          <a:bodyPr lIns="0" tIns="0" rIns="0" bIns="0" rtlCol="0" anchor="t">
            <a:spAutoFit/>
          </a:bodyPr>
          <a:lstStyle/>
          <a:p>
            <a:pPr algn="ctr">
              <a:lnSpc>
                <a:spcPts val="4339"/>
              </a:lnSpc>
            </a:pPr>
            <a:r>
              <a:rPr lang="en-US" sz="3099" dirty="0">
                <a:solidFill>
                  <a:srgbClr val="F3CD74"/>
                </a:solidFill>
                <a:latin typeface="Open Sans"/>
              </a:rPr>
              <a:t>В</a:t>
            </a:r>
            <a:r>
              <a:rPr lang="uk-UA" sz="3099" dirty="0">
                <a:solidFill>
                  <a:srgbClr val="F3CD74"/>
                </a:solidFill>
                <a:latin typeface="Open Sans"/>
              </a:rPr>
              <a:t>и</a:t>
            </a:r>
            <a:r>
              <a:rPr lang="en-US" sz="3099" dirty="0" err="1">
                <a:solidFill>
                  <a:srgbClr val="F3CD74"/>
                </a:solidFill>
                <a:latin typeface="Open Sans"/>
              </a:rPr>
              <a:t>конав</a:t>
            </a:r>
            <a:r>
              <a:rPr lang="en-US" sz="3099" dirty="0">
                <a:solidFill>
                  <a:srgbClr val="F3CD74"/>
                </a:solidFill>
                <a:latin typeface="Open Sans"/>
              </a:rPr>
              <a:t>: Нікулін Нікіта Віталійович, учень 8-А класу Запорізькії гімназії №71 </a:t>
            </a:r>
          </a:p>
          <a:p>
            <a:pPr algn="ctr">
              <a:lnSpc>
                <a:spcPts val="4339"/>
              </a:lnSpc>
            </a:pPr>
            <a:r>
              <a:rPr lang="en-US" sz="3099" dirty="0">
                <a:solidFill>
                  <a:srgbClr val="F3CD74"/>
                </a:solidFill>
                <a:latin typeface="Open Sans"/>
              </a:rPr>
              <a:t> Керівник </a:t>
            </a:r>
            <a:r>
              <a:rPr lang="en-US" sz="3099" dirty="0" err="1">
                <a:solidFill>
                  <a:srgbClr val="F3CD74"/>
                </a:solidFill>
                <a:latin typeface="Open Sans"/>
              </a:rPr>
              <a:t>про</a:t>
            </a:r>
            <a:r>
              <a:rPr lang="uk-UA" sz="3099" dirty="0">
                <a:solidFill>
                  <a:srgbClr val="F3CD74"/>
                </a:solidFill>
                <a:latin typeface="Open Sans"/>
              </a:rPr>
              <a:t>є</a:t>
            </a:r>
            <a:r>
              <a:rPr lang="en-US" sz="3099" dirty="0" err="1">
                <a:solidFill>
                  <a:srgbClr val="F3CD74"/>
                </a:solidFill>
                <a:latin typeface="Open Sans"/>
              </a:rPr>
              <a:t>кту</a:t>
            </a:r>
            <a:r>
              <a:rPr lang="en-US" sz="3099" dirty="0">
                <a:solidFill>
                  <a:srgbClr val="F3CD74"/>
                </a:solidFill>
                <a:latin typeface="Open Sans"/>
              </a:rPr>
              <a:t>: Решєтнікова Олена Павлівна, вчитель історії Запорізькії гімназії №71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1C2143"/>
        </a:solidFill>
        <a:effectLst/>
      </p:bgPr>
    </p:bg>
    <p:spTree>
      <p:nvGrpSpPr>
        <p:cNvPr id="1" name=""/>
        <p:cNvGrpSpPr/>
        <p:nvPr/>
      </p:nvGrpSpPr>
      <p:grpSpPr>
        <a:xfrm>
          <a:off x="0" y="0"/>
          <a:ext cx="0" cy="0"/>
          <a:chOff x="0" y="0"/>
          <a:chExt cx="0" cy="0"/>
        </a:xfrm>
      </p:grpSpPr>
      <p:sp>
        <p:nvSpPr>
          <p:cNvPr id="2" name="TextBox 2"/>
          <p:cNvSpPr txBox="1"/>
          <p:nvPr/>
        </p:nvSpPr>
        <p:spPr>
          <a:xfrm>
            <a:off x="1905000" y="495300"/>
            <a:ext cx="13428170" cy="11215827"/>
          </a:xfrm>
          <a:prstGeom prst="rect">
            <a:avLst/>
          </a:prstGeom>
        </p:spPr>
        <p:txBody>
          <a:bodyPr lIns="0" tIns="0" rIns="0" bIns="0" rtlCol="0" anchor="t">
            <a:spAutoFit/>
          </a:bodyPr>
          <a:lstStyle/>
          <a:p>
            <a:pPr algn="just">
              <a:lnSpc>
                <a:spcPts val="3289"/>
              </a:lnSpc>
            </a:pPr>
            <a:r>
              <a:rPr lang="uk-UA" sz="2192" dirty="0">
                <a:solidFill>
                  <a:srgbClr val="5DCAD1"/>
                </a:solidFill>
                <a:latin typeface="Tex Gyre Adventor"/>
              </a:rPr>
              <a:t>     Після Другої світової війни почалася активна відбудова зруйнованих шкіл та забудова новими - за типовим проектом, якій і по сей день уособлює собою "зразок радянської школи". </a:t>
            </a:r>
          </a:p>
          <a:p>
            <a:pPr algn="just">
              <a:lnSpc>
                <a:spcPts val="3289"/>
              </a:lnSpc>
            </a:pPr>
            <a:r>
              <a:rPr lang="uk-UA" sz="2192" dirty="0">
                <a:solidFill>
                  <a:srgbClr val="5DCAD1"/>
                </a:solidFill>
                <a:latin typeface="Tex Gyre Adventor"/>
              </a:rPr>
              <a:t>    У СРСР відбулося кілька шкільних реформ: отримання середньої освіти стало обов'язковим, а  навчання - 10-річним. У 1984 році почався поступовий перехід на 11-</a:t>
            </a:r>
            <a:r>
              <a:rPr lang="uk-UA" sz="2192" dirty="0" err="1">
                <a:solidFill>
                  <a:srgbClr val="5DCAD1"/>
                </a:solidFill>
                <a:latin typeface="Tex Gyre Adventor"/>
              </a:rPr>
              <a:t>дцяти</a:t>
            </a:r>
            <a:r>
              <a:rPr lang="uk-UA" sz="2192" dirty="0">
                <a:solidFill>
                  <a:srgbClr val="5DCAD1"/>
                </a:solidFill>
                <a:latin typeface="Tex Gyre Adventor"/>
              </a:rPr>
              <a:t> річне навчання . Була введена система заохочення у вигляді медалей.</a:t>
            </a:r>
          </a:p>
          <a:p>
            <a:pPr algn="just">
              <a:lnSpc>
                <a:spcPts val="3289"/>
              </a:lnSpc>
            </a:pPr>
            <a:r>
              <a:rPr lang="uk-UA" sz="2192" dirty="0">
                <a:solidFill>
                  <a:srgbClr val="5DCAD1"/>
                </a:solidFill>
                <a:latin typeface="Tex Gyre Adventor"/>
              </a:rPr>
              <a:t>   Після розпаду СРСР та становлення нової української держави загальні середньо освітні школи стали перетворюватися на гімназії різних напрямків. Спеціалізаціями могли бути фізика або математика, екологія або поглиблене вивчення іноземних мов. </a:t>
            </a:r>
          </a:p>
          <a:p>
            <a:pPr algn="just">
              <a:lnSpc>
                <a:spcPts val="3437"/>
              </a:lnSpc>
            </a:pPr>
            <a:r>
              <a:rPr lang="en-US" sz="2291" dirty="0">
                <a:solidFill>
                  <a:srgbClr val="5DCAD1"/>
                </a:solidFill>
                <a:latin typeface="Tex Gyre Adventor"/>
              </a:rPr>
              <a:t>   </a:t>
            </a:r>
            <a:r>
              <a:rPr lang="uk-UA" sz="2291" dirty="0">
                <a:solidFill>
                  <a:srgbClr val="5DCAD1"/>
                </a:solidFill>
                <a:latin typeface="Tex Gyre Adventor"/>
              </a:rPr>
              <a:t>Згідно з Теорією поколінь народжених з 1945-1960 називають бєби бумери (завдяки спалаху народжуваності після Другої Світової) Вони дорослішали, коли підкорявся космос, розквітав СРСР, і все відновлювалося після війни. Вони жили у відносно стабільний час та були об'єднані ідеєю світлого майбутнього й наддержави. Основні риси бебі-бумерів: командний дух, ощадливість, оптимізм, патріотизм, "золоті руки", прихильність до сім'ї, віра в щасливе майбутнє та трудоголізм.</a:t>
            </a:r>
          </a:p>
          <a:p>
            <a:pPr algn="just">
              <a:lnSpc>
                <a:spcPts val="3585"/>
              </a:lnSpc>
            </a:pPr>
            <a:r>
              <a:rPr lang="en-US" sz="2291" dirty="0">
                <a:solidFill>
                  <a:srgbClr val="5DCAD1"/>
                </a:solidFill>
                <a:latin typeface="Tex Gyre Adventor"/>
              </a:rPr>
              <a:t>    </a:t>
            </a:r>
            <a:r>
              <a:rPr lang="uk-UA" sz="2390" dirty="0">
                <a:solidFill>
                  <a:srgbClr val="5DCAD1"/>
                </a:solidFill>
                <a:latin typeface="Tex Gyre Adventor"/>
              </a:rPr>
              <a:t>Наступне покоління Х цінностями для яких стали родина, будинок, машина та стабільна робота, вони багато і сумлінно працюють та не чекають від життя всього та одразу. Вони зростали в епоху змін: «холодна війна», крах комунізму, перебудова, демократія, СНІД, наркотики. Люди гнучкі, індивідуалісти-одинаки, самостійні, здебільшого трудоголіки. </a:t>
            </a:r>
          </a:p>
          <a:p>
            <a:pPr algn="just">
              <a:lnSpc>
                <a:spcPts val="3585"/>
              </a:lnSpc>
            </a:pPr>
            <a:r>
              <a:rPr lang="uk-UA" sz="2390" dirty="0">
                <a:solidFill>
                  <a:srgbClr val="5DCAD1"/>
                </a:solidFill>
                <a:latin typeface="Tex Gyre Adventor"/>
              </a:rPr>
              <a:t>  </a:t>
            </a:r>
            <a:r>
              <a:rPr lang="en-US" sz="2488" dirty="0">
                <a:solidFill>
                  <a:srgbClr val="5DCAD1"/>
                </a:solidFill>
                <a:latin typeface="Tex Gyre Adventor"/>
              </a:rPr>
              <a:t>  </a:t>
            </a:r>
          </a:p>
          <a:p>
            <a:pPr algn="just">
              <a:lnSpc>
                <a:spcPts val="3733"/>
              </a:lnSpc>
            </a:pPr>
            <a:endParaRPr lang="en-US" sz="2488" dirty="0">
              <a:solidFill>
                <a:srgbClr val="5DCAD1"/>
              </a:solidFill>
              <a:latin typeface="Tex Gyre Adventor"/>
            </a:endParaRPr>
          </a:p>
          <a:p>
            <a:pPr algn="just">
              <a:lnSpc>
                <a:spcPts val="3733"/>
              </a:lnSpc>
            </a:pPr>
            <a:r>
              <a:rPr lang="en-US" sz="2488" dirty="0">
                <a:solidFill>
                  <a:srgbClr val="5DCAD1"/>
                </a:solidFill>
                <a:latin typeface="Tex Gyre Adventor"/>
              </a:rPr>
              <a:t>  </a:t>
            </a:r>
          </a:p>
          <a:p>
            <a:pPr algn="just">
              <a:lnSpc>
                <a:spcPts val="3733"/>
              </a:lnSpc>
            </a:pPr>
            <a:endParaRPr lang="en-US" sz="2488" dirty="0">
              <a:solidFill>
                <a:srgbClr val="5DCAD1"/>
              </a:solidFill>
              <a:latin typeface="Tex Gyre Adventor"/>
            </a:endParaRPr>
          </a:p>
          <a:p>
            <a:pPr algn="just">
              <a:lnSpc>
                <a:spcPts val="4177"/>
              </a:lnSpc>
            </a:pPr>
            <a:endParaRPr lang="en-US" sz="2488" dirty="0">
              <a:solidFill>
                <a:srgbClr val="5DCAD1"/>
              </a:solidFill>
              <a:latin typeface="Tex Gyre Adventor"/>
            </a:endParaRPr>
          </a:p>
          <a:p>
            <a:pPr algn="just">
              <a:lnSpc>
                <a:spcPts val="4177"/>
              </a:lnSpc>
            </a:pPr>
            <a:endParaRPr lang="en-US" sz="2488" dirty="0">
              <a:solidFill>
                <a:srgbClr val="5DCAD1"/>
              </a:solidFill>
              <a:latin typeface="Tex Gyre Adventor"/>
            </a:endParaRPr>
          </a:p>
        </p:txBody>
      </p:sp>
      <p:sp>
        <p:nvSpPr>
          <p:cNvPr id="13" name="TextBox 13"/>
          <p:cNvSpPr txBox="1"/>
          <p:nvPr/>
        </p:nvSpPr>
        <p:spPr>
          <a:xfrm rot="5400000">
            <a:off x="14095070" y="3659530"/>
            <a:ext cx="6318936" cy="1057275"/>
          </a:xfrm>
          <a:prstGeom prst="rect">
            <a:avLst/>
          </a:prstGeom>
        </p:spPr>
        <p:txBody>
          <a:bodyPr lIns="0" tIns="0" rIns="0" bIns="0" rtlCol="0" anchor="t">
            <a:spAutoFit/>
          </a:bodyPr>
          <a:lstStyle/>
          <a:p>
            <a:pPr>
              <a:lnSpc>
                <a:spcPts val="4079"/>
              </a:lnSpc>
            </a:pPr>
            <a:r>
              <a:rPr lang="uk-UA" sz="3399" spc="339" dirty="0">
                <a:solidFill>
                  <a:srgbClr val="F3CD74"/>
                </a:solidFill>
                <a:latin typeface="Tex Gyre Adventor Bold"/>
              </a:rPr>
              <a:t>ПІСЛЯВОЄННІ</a:t>
            </a:r>
            <a:r>
              <a:rPr lang="en-US" sz="3399" spc="339" dirty="0">
                <a:solidFill>
                  <a:srgbClr val="F3CD74"/>
                </a:solidFill>
                <a:latin typeface="Tex Gyre Adventor Bold"/>
              </a:rPr>
              <a:t> </a:t>
            </a:r>
            <a:r>
              <a:rPr lang="uk-UA" sz="3399" spc="339" dirty="0">
                <a:solidFill>
                  <a:srgbClr val="F3CD74"/>
                </a:solidFill>
                <a:latin typeface="Tex Gyre Adventor Bold"/>
              </a:rPr>
              <a:t>ШКОЛИ</a:t>
            </a:r>
            <a:r>
              <a:rPr lang="en-US" sz="3399" spc="339" dirty="0">
                <a:solidFill>
                  <a:srgbClr val="F3CD74"/>
                </a:solidFill>
                <a:latin typeface="Tex Gyre Adventor Bold"/>
              </a:rPr>
              <a:t> ТА </a:t>
            </a:r>
            <a:r>
              <a:rPr lang="uk-UA" sz="3399" spc="339" dirty="0">
                <a:solidFill>
                  <a:srgbClr val="F3CD74"/>
                </a:solidFill>
                <a:latin typeface="Tex Gyre Adventor Bold"/>
              </a:rPr>
              <a:t>СПЕЦІАЛІЗОВАНІ</a:t>
            </a:r>
            <a:r>
              <a:rPr lang="en-US" sz="3399" spc="339" dirty="0">
                <a:solidFill>
                  <a:srgbClr val="F3CD74"/>
                </a:solidFill>
                <a:latin typeface="Tex Gyre Adventor Bold"/>
              </a:rPr>
              <a:t> </a:t>
            </a:r>
            <a:r>
              <a:rPr lang="uk-UA" sz="3399" spc="339" dirty="0">
                <a:solidFill>
                  <a:srgbClr val="F3CD74"/>
                </a:solidFill>
                <a:latin typeface="Tex Gyre Adventor Bold"/>
              </a:rPr>
              <a:t>ШКОЛИ</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1C2143"/>
        </a:solidFill>
        <a:effectLst/>
      </p:bgPr>
    </p:bg>
    <p:spTree>
      <p:nvGrpSpPr>
        <p:cNvPr id="1" name=""/>
        <p:cNvGrpSpPr/>
        <p:nvPr/>
      </p:nvGrpSpPr>
      <p:grpSpPr>
        <a:xfrm>
          <a:off x="0" y="0"/>
          <a:ext cx="0" cy="0"/>
          <a:chOff x="0" y="0"/>
          <a:chExt cx="0" cy="0"/>
        </a:xfrm>
      </p:grpSpPr>
      <p:grpSp>
        <p:nvGrpSpPr>
          <p:cNvPr id="4" name="Group 4"/>
          <p:cNvGrpSpPr/>
          <p:nvPr/>
        </p:nvGrpSpPr>
        <p:grpSpPr>
          <a:xfrm>
            <a:off x="7222447" y="712497"/>
            <a:ext cx="10379754" cy="10563694"/>
            <a:chOff x="0" y="-43273"/>
            <a:chExt cx="13839672" cy="14084925"/>
          </a:xfrm>
        </p:grpSpPr>
        <p:sp>
          <p:nvSpPr>
            <p:cNvPr id="5" name="TextBox 5"/>
            <p:cNvSpPr txBox="1"/>
            <p:nvPr/>
          </p:nvSpPr>
          <p:spPr>
            <a:xfrm>
              <a:off x="0" y="2207131"/>
              <a:ext cx="13839672" cy="11834521"/>
            </a:xfrm>
            <a:prstGeom prst="rect">
              <a:avLst/>
            </a:prstGeom>
          </p:spPr>
          <p:txBody>
            <a:bodyPr wrap="square" lIns="0" tIns="0" rIns="0" bIns="0" rtlCol="0" anchor="t">
              <a:spAutoFit/>
            </a:bodyPr>
            <a:lstStyle/>
            <a:p>
              <a:pPr algn="just">
                <a:lnSpc>
                  <a:spcPts val="3778"/>
                </a:lnSpc>
              </a:pPr>
              <a:r>
                <a:rPr lang="en-US" sz="2300" dirty="0">
                  <a:solidFill>
                    <a:srgbClr val="5DCAD1"/>
                  </a:solidFill>
                  <a:latin typeface="Tex Gyre Adventor"/>
                </a:rPr>
                <a:t> </a:t>
              </a:r>
              <a:r>
                <a:rPr lang="uk-UA" sz="2300" dirty="0">
                  <a:solidFill>
                    <a:srgbClr val="5DCAD1"/>
                  </a:solidFill>
                  <a:latin typeface="Tex Gyre Adventor"/>
                </a:rPr>
                <a:t>Школа заснована в 1954 році. Завдяки вдалому розташуванню та високопрофесійному учительскому складу швидко зайняла лідируючи позиції серед учбових закладів міста. </a:t>
              </a:r>
            </a:p>
            <a:p>
              <a:pPr algn="just">
                <a:lnSpc>
                  <a:spcPts val="3450"/>
                </a:lnSpc>
              </a:pPr>
              <a:r>
                <a:rPr lang="en-US" sz="2519" dirty="0">
                  <a:solidFill>
                    <a:srgbClr val="5DCAD1"/>
                  </a:solidFill>
                  <a:latin typeface="Tex Gyre Adventor"/>
                </a:rPr>
                <a:t>  </a:t>
              </a:r>
              <a:r>
                <a:rPr lang="uk-UA" sz="2300" dirty="0">
                  <a:solidFill>
                    <a:srgbClr val="5DCAD1"/>
                  </a:solidFill>
                  <a:latin typeface="Tex Gyre Adventor"/>
                </a:rPr>
                <a:t>У 1991 році школу реорганізовано в гімназію гуманітарного профілю з поглибленим вивченням англійської мови. Наразі 100% випускників вступають до вищих навчальних закладів України, Європи та США. </a:t>
              </a:r>
            </a:p>
            <a:p>
              <a:pPr algn="just">
                <a:lnSpc>
                  <a:spcPts val="3600"/>
                </a:lnSpc>
              </a:pPr>
              <a:r>
                <a:rPr lang="uk-UA" sz="2400" dirty="0">
                  <a:solidFill>
                    <a:srgbClr val="5DCAD1"/>
                  </a:solidFill>
                  <a:latin typeface="Tex Gyre Adventor"/>
                </a:rPr>
                <a:t> Навчання в гімназії ведеться за передовими технологіями та методиками. Гімназія тісно співпрацює з Запорізьким національним університетом, Запорізьким інститутом інформаційних технологій, Запорізьким національним технічним університетом, Корпусом Миру. Учні активно приймають участь у міжнародних конкурсах FLEX та Goethe Institute, презентують свої проекти в МАН та лабораторіях бізнесу</a:t>
              </a:r>
            </a:p>
            <a:p>
              <a:pPr algn="just">
                <a:lnSpc>
                  <a:spcPts val="3600"/>
                </a:lnSpc>
              </a:pPr>
              <a:r>
                <a:rPr lang="uk-UA" sz="2400" dirty="0">
                  <a:solidFill>
                    <a:srgbClr val="5DCAD1"/>
                  </a:solidFill>
                  <a:latin typeface="Tex Gyre Adventor"/>
                </a:rPr>
                <a:t>В гімназії створений власний сайт, виходить газета та працює радіоточка, якими опікуються самі школярі, вдосконалюючи навички з медіаграмотності.</a:t>
              </a:r>
            </a:p>
            <a:p>
              <a:pPr algn="just">
                <a:lnSpc>
                  <a:spcPts val="3928"/>
                </a:lnSpc>
              </a:pPr>
              <a:endParaRPr lang="en-US" sz="2400" dirty="0">
                <a:solidFill>
                  <a:srgbClr val="5DCAD1"/>
                </a:solidFill>
                <a:latin typeface="Tex Gyre Adventor"/>
              </a:endParaRPr>
            </a:p>
            <a:p>
              <a:pPr algn="just">
                <a:lnSpc>
                  <a:spcPts val="3928"/>
                </a:lnSpc>
              </a:pPr>
              <a:endParaRPr lang="en-US" sz="2400" dirty="0">
                <a:solidFill>
                  <a:srgbClr val="5DCAD1"/>
                </a:solidFill>
                <a:latin typeface="Tex Gyre Adventor"/>
              </a:endParaRPr>
            </a:p>
            <a:p>
              <a:pPr algn="just">
                <a:lnSpc>
                  <a:spcPts val="3928"/>
                </a:lnSpc>
              </a:pPr>
              <a:endParaRPr lang="en-US" sz="2400" dirty="0">
                <a:solidFill>
                  <a:srgbClr val="5DCAD1"/>
                </a:solidFill>
                <a:latin typeface="Tex Gyre Adventor"/>
              </a:endParaRPr>
            </a:p>
          </p:txBody>
        </p:sp>
        <p:sp>
          <p:nvSpPr>
            <p:cNvPr id="6" name="TextBox 6"/>
            <p:cNvSpPr txBox="1"/>
            <p:nvPr/>
          </p:nvSpPr>
          <p:spPr>
            <a:xfrm>
              <a:off x="194" y="-43273"/>
              <a:ext cx="13534677" cy="2041525"/>
            </a:xfrm>
            <a:prstGeom prst="rect">
              <a:avLst/>
            </a:prstGeom>
          </p:spPr>
          <p:txBody>
            <a:bodyPr lIns="0" tIns="0" rIns="0" bIns="0" rtlCol="0" anchor="t">
              <a:spAutoFit/>
            </a:bodyPr>
            <a:lstStyle/>
            <a:p>
              <a:pPr algn="ctr">
                <a:lnSpc>
                  <a:spcPts val="3912"/>
                </a:lnSpc>
              </a:pPr>
              <a:r>
                <a:rPr lang="uk-UA" sz="3260" spc="326" dirty="0">
                  <a:solidFill>
                    <a:srgbClr val="F3CD74"/>
                  </a:solidFill>
                  <a:latin typeface="Tex Gyre Adventor Bold"/>
                </a:rPr>
                <a:t>ЗАПОРІЗЬКА</a:t>
              </a:r>
              <a:r>
                <a:rPr lang="en-US" sz="3260" spc="326" dirty="0">
                  <a:solidFill>
                    <a:srgbClr val="F3CD74"/>
                  </a:solidFill>
                  <a:latin typeface="Tex Gyre Adventor Bold"/>
                </a:rPr>
                <a:t> </a:t>
              </a:r>
              <a:r>
                <a:rPr lang="uk-UA" sz="3260" spc="326" dirty="0">
                  <a:solidFill>
                    <a:srgbClr val="F3CD74"/>
                  </a:solidFill>
                  <a:latin typeface="Tex Gyre Adventor Bold"/>
                </a:rPr>
                <a:t>ГІМНАЗІЯ</a:t>
              </a:r>
              <a:r>
                <a:rPr lang="en-US" sz="3260" spc="326" dirty="0">
                  <a:solidFill>
                    <a:srgbClr val="F3CD74"/>
                  </a:solidFill>
                  <a:latin typeface="Tex Gyre Adventor Bold"/>
                </a:rPr>
                <a:t> №71 З </a:t>
              </a:r>
              <a:r>
                <a:rPr lang="uk-UA" sz="3260" spc="326" dirty="0">
                  <a:solidFill>
                    <a:srgbClr val="F3CD74"/>
                  </a:solidFill>
                  <a:latin typeface="Tex Gyre Adventor Bold"/>
                </a:rPr>
                <a:t>ПОГЛИБЛЕНИМ</a:t>
              </a:r>
              <a:r>
                <a:rPr lang="en-US" sz="3260" spc="326" dirty="0">
                  <a:solidFill>
                    <a:srgbClr val="F3CD74"/>
                  </a:solidFill>
                  <a:latin typeface="Tex Gyre Adventor Bold"/>
                </a:rPr>
                <a:t> </a:t>
              </a:r>
              <a:r>
                <a:rPr lang="uk-UA" sz="3260" spc="326" dirty="0">
                  <a:solidFill>
                    <a:srgbClr val="F3CD74"/>
                  </a:solidFill>
                  <a:latin typeface="Tex Gyre Adventor Bold"/>
                </a:rPr>
                <a:t>ВИВЧЕННЯМ</a:t>
              </a:r>
              <a:r>
                <a:rPr lang="en-US" sz="3260" spc="326" dirty="0">
                  <a:solidFill>
                    <a:srgbClr val="F3CD74"/>
                  </a:solidFill>
                  <a:latin typeface="Tex Gyre Adventor Bold"/>
                </a:rPr>
                <a:t> </a:t>
              </a:r>
              <a:r>
                <a:rPr lang="uk-UA" sz="3260" spc="326" dirty="0">
                  <a:solidFill>
                    <a:srgbClr val="F3CD74"/>
                  </a:solidFill>
                  <a:latin typeface="Tex Gyre Adventor Bold"/>
                </a:rPr>
                <a:t>ІНОЗЕМНОЇ</a:t>
              </a:r>
              <a:r>
                <a:rPr lang="en-US" sz="3260" spc="326" dirty="0">
                  <a:solidFill>
                    <a:srgbClr val="F3CD74"/>
                  </a:solidFill>
                  <a:latin typeface="Tex Gyre Adventor Bold"/>
                </a:rPr>
                <a:t> </a:t>
              </a:r>
              <a:r>
                <a:rPr lang="uk-UA" sz="3260" spc="326" dirty="0">
                  <a:solidFill>
                    <a:srgbClr val="F3CD74"/>
                  </a:solidFill>
                  <a:latin typeface="Tex Gyre Adventor Bold"/>
                </a:rPr>
                <a:t>МОВИ</a:t>
              </a:r>
            </a:p>
          </p:txBody>
        </p:sp>
      </p:grpSp>
      <p:pic>
        <p:nvPicPr>
          <p:cNvPr id="1026" name="Picture 2" descr="Нелипа Наталия Захаровна, Богдан Мария Григорьевна, Маттэ Алла Ивановна  и  многие другие учителя…">
            <a:extLst>
              <a:ext uri="{FF2B5EF4-FFF2-40B4-BE49-F238E27FC236}">
                <a16:creationId xmlns:a16="http://schemas.microsoft.com/office/drawing/2014/main" id="{38D3E87B-99A5-4515-9C2B-A25B61C2FDF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4054" y="5829300"/>
            <a:ext cx="5138487" cy="3810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Гимназия №71 - 1 tip">
            <a:extLst>
              <a:ext uri="{FF2B5EF4-FFF2-40B4-BE49-F238E27FC236}">
                <a16:creationId xmlns:a16="http://schemas.microsoft.com/office/drawing/2014/main" id="{5D392497-2D9C-4903-90EB-76962F3F33D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799" y="781826"/>
            <a:ext cx="4996742" cy="449580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1C2143"/>
        </a:solidFill>
        <a:effectLst/>
      </p:bgPr>
    </p:bg>
    <p:spTree>
      <p:nvGrpSpPr>
        <p:cNvPr id="1" name=""/>
        <p:cNvGrpSpPr/>
        <p:nvPr/>
      </p:nvGrpSpPr>
      <p:grpSpPr>
        <a:xfrm>
          <a:off x="0" y="0"/>
          <a:ext cx="0" cy="0"/>
          <a:chOff x="0" y="0"/>
          <a:chExt cx="0" cy="0"/>
        </a:xfrm>
      </p:grpSpPr>
      <p:sp>
        <p:nvSpPr>
          <p:cNvPr id="2" name="TextBox 2"/>
          <p:cNvSpPr txBox="1"/>
          <p:nvPr/>
        </p:nvSpPr>
        <p:spPr>
          <a:xfrm rot="5400000">
            <a:off x="14095069" y="4459631"/>
            <a:ext cx="6318936" cy="523875"/>
          </a:xfrm>
          <a:prstGeom prst="rect">
            <a:avLst/>
          </a:prstGeom>
        </p:spPr>
        <p:txBody>
          <a:bodyPr lIns="0" tIns="0" rIns="0" bIns="0" rtlCol="0" anchor="t">
            <a:spAutoFit/>
          </a:bodyPr>
          <a:lstStyle/>
          <a:p>
            <a:pPr>
              <a:lnSpc>
                <a:spcPts val="4079"/>
              </a:lnSpc>
            </a:pPr>
            <a:r>
              <a:rPr lang="en-US" sz="3399" spc="339" dirty="0" err="1">
                <a:solidFill>
                  <a:srgbClr val="F3CD74"/>
                </a:solidFill>
                <a:latin typeface="Tex Gyre Adventor Bold"/>
              </a:rPr>
              <a:t>АЛЬТЕРНАТИВНІ</a:t>
            </a:r>
            <a:r>
              <a:rPr lang="en-US" sz="3399" spc="339" dirty="0">
                <a:solidFill>
                  <a:srgbClr val="F3CD74"/>
                </a:solidFill>
                <a:latin typeface="Tex Gyre Adventor Bold"/>
              </a:rPr>
              <a:t> ШКОЛИ</a:t>
            </a:r>
          </a:p>
        </p:txBody>
      </p:sp>
      <p:sp>
        <p:nvSpPr>
          <p:cNvPr id="3" name="TextBox 3"/>
          <p:cNvSpPr txBox="1"/>
          <p:nvPr/>
        </p:nvSpPr>
        <p:spPr>
          <a:xfrm>
            <a:off x="1981200" y="965241"/>
            <a:ext cx="13739016" cy="8356518"/>
          </a:xfrm>
          <a:prstGeom prst="rect">
            <a:avLst/>
          </a:prstGeom>
        </p:spPr>
        <p:txBody>
          <a:bodyPr wrap="square" lIns="0" tIns="0" rIns="0" bIns="0" rtlCol="0" anchor="t">
            <a:spAutoFit/>
          </a:bodyPr>
          <a:lstStyle/>
          <a:p>
            <a:pPr algn="just">
              <a:lnSpc>
                <a:spcPts val="4067"/>
              </a:lnSpc>
            </a:pPr>
            <a:r>
              <a:rPr lang="en-US" sz="2400" dirty="0">
                <a:solidFill>
                  <a:srgbClr val="5DCAD1"/>
                </a:solidFill>
                <a:latin typeface="Tex Gyre Adventor"/>
              </a:rPr>
              <a:t>     </a:t>
            </a:r>
            <a:r>
              <a:rPr lang="uk-UA" sz="2400" dirty="0">
                <a:solidFill>
                  <a:srgbClr val="5DCAD1"/>
                </a:solidFill>
                <a:latin typeface="Tex Gyre Adventor"/>
              </a:rPr>
              <a:t> Основні риси покоління Y або "міленіалів": інфантилізм, саморозвиток, прагнення бути не таким як усі, любов до свободи,  висока самооцінка та ідеалізм. Вони зросли в епоху цифрових технологій і соцмереж, для них у світі взагалі немає нічого неможливого .Generation Z називають всіх народжених після 1995-1997 року.</a:t>
            </a:r>
          </a:p>
          <a:p>
            <a:pPr algn="just">
              <a:lnSpc>
                <a:spcPts val="4067"/>
              </a:lnSpc>
            </a:pPr>
            <a:r>
              <a:rPr lang="uk-UA" sz="2400" dirty="0">
                <a:solidFill>
                  <a:srgbClr val="5DCAD1"/>
                </a:solidFill>
                <a:latin typeface="Tex Gyre Adventor"/>
              </a:rPr>
              <a:t>Часто цих дітей називають ще "цифрові люди", тому що вони не уявляють своє життя без інтернету, планшетів та смартфонів та інформаційних технологій. </a:t>
            </a:r>
          </a:p>
          <a:p>
            <a:pPr algn="just">
              <a:lnSpc>
                <a:spcPts val="4067"/>
              </a:lnSpc>
            </a:pPr>
            <a:r>
              <a:rPr lang="en-US" sz="2400" dirty="0">
                <a:solidFill>
                  <a:srgbClr val="5DCAD1"/>
                </a:solidFill>
                <a:latin typeface="Tex Gyre Adventor"/>
              </a:rPr>
              <a:t>    </a:t>
            </a:r>
            <a:r>
              <a:rPr lang="uk-UA" sz="2400" dirty="0">
                <a:solidFill>
                  <a:srgbClr val="5DCAD1"/>
                </a:solidFill>
                <a:latin typeface="Tex Gyre Adventor"/>
              </a:rPr>
              <a:t>Це покоління, яке активно цікавиться нанотехнологіями, робототехнікою та мистецтвом. Вони віддають перевагу престижним місцям роботи, де не потрібна фізична праця, але є попит на високий рівень підготовки з різних спеціальностей, вища освіта та знання кількох іноземних мов. Підлітки цього покоління не повинні копіювати дії дорослих або виконувати команди. Вони повинні мати розвинені аналітичні здібності та вміти знайти незвичайний шлях розв'язання проблеми або погляду на неї, вміти започаткувати власну справу (стартап) або запропонувати новаторську ідею. </a:t>
            </a:r>
          </a:p>
          <a:p>
            <a:pPr algn="just">
              <a:lnSpc>
                <a:spcPts val="4067"/>
              </a:lnSpc>
            </a:pPr>
            <a:r>
              <a:rPr lang="en-US" sz="2400" dirty="0">
                <a:solidFill>
                  <a:srgbClr val="5DCAD1"/>
                </a:solidFill>
                <a:latin typeface="Tex Gyre Adventor"/>
              </a:rPr>
              <a:t>    </a:t>
            </a:r>
            <a:r>
              <a:rPr lang="uk-UA" sz="2400" dirty="0">
                <a:solidFill>
                  <a:srgbClr val="5DCAD1"/>
                </a:solidFill>
                <a:latin typeface="Tex Gyre Adventor"/>
              </a:rPr>
              <a:t>Звісно, що старі методи навчання та класичні школи не задовольняли потреб нового покоління, тому все частіше почали створюватися альтернативні школи. Одним з прикладів таких шкіл стала альтернативна школа Evverest (м.Запоріжжя)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1C2143"/>
        </a:solidFill>
        <a:effectLst/>
      </p:bgPr>
    </p:bg>
    <p:spTree>
      <p:nvGrpSpPr>
        <p:cNvPr id="1" name=""/>
        <p:cNvGrpSpPr/>
        <p:nvPr/>
      </p:nvGrpSpPr>
      <p:grpSpPr>
        <a:xfrm>
          <a:off x="0" y="0"/>
          <a:ext cx="0" cy="0"/>
          <a:chOff x="0" y="0"/>
          <a:chExt cx="0" cy="0"/>
        </a:xfrm>
      </p:grpSpPr>
      <p:grpSp>
        <p:nvGrpSpPr>
          <p:cNvPr id="4" name="Group 4"/>
          <p:cNvGrpSpPr/>
          <p:nvPr/>
        </p:nvGrpSpPr>
        <p:grpSpPr>
          <a:xfrm>
            <a:off x="5979158" y="679022"/>
            <a:ext cx="11763904" cy="8100837"/>
            <a:chOff x="0" y="0"/>
            <a:chExt cx="15685206" cy="10801116"/>
          </a:xfrm>
        </p:grpSpPr>
        <p:sp>
          <p:nvSpPr>
            <p:cNvPr id="5" name="TextBox 5"/>
            <p:cNvSpPr txBox="1"/>
            <p:nvPr/>
          </p:nvSpPr>
          <p:spPr>
            <a:xfrm>
              <a:off x="0" y="1437225"/>
              <a:ext cx="15685206" cy="9598367"/>
            </a:xfrm>
            <a:prstGeom prst="rect">
              <a:avLst/>
            </a:prstGeom>
          </p:spPr>
          <p:txBody>
            <a:bodyPr lIns="0" tIns="0" rIns="0" bIns="0" rtlCol="0" anchor="t">
              <a:spAutoFit/>
            </a:bodyPr>
            <a:lstStyle/>
            <a:p>
              <a:pPr algn="just">
                <a:lnSpc>
                  <a:spcPts val="3833"/>
                </a:lnSpc>
              </a:pPr>
              <a:r>
                <a:rPr lang="en-US" sz="2555" dirty="0">
                  <a:solidFill>
                    <a:srgbClr val="5DCAD1"/>
                  </a:solidFill>
                  <a:latin typeface="Tex Gyre Adventor"/>
                </a:rPr>
                <a:t>    </a:t>
              </a:r>
              <a:r>
                <a:rPr lang="uk-UA" sz="2555" dirty="0">
                  <a:solidFill>
                    <a:srgbClr val="5DCAD1"/>
                  </a:solidFill>
                  <a:latin typeface="Tex Gyre Adventor"/>
                </a:rPr>
                <a:t>Школа відчинила свої двері у 2016 році, позиціонує себе як простір "вільних дітлахів". Школа відрізняється ставленням до дітей (як до дорослих, незалежно від віку), організацією простору, вуличними, парковими, музейними уроками, МЕТА-п'ятницями. Цей підхід передбачає розвиток у дітей навички самостійно шукати необхідну інформацію і знання</a:t>
              </a:r>
              <a:r>
                <a:rPr lang="en-US" sz="2555" dirty="0">
                  <a:solidFill>
                    <a:srgbClr val="5DCAD1"/>
                  </a:solidFill>
                  <a:latin typeface="Tex Gyre Adventor"/>
                </a:rPr>
                <a:t>.</a:t>
              </a:r>
            </a:p>
            <a:p>
              <a:pPr algn="just">
                <a:lnSpc>
                  <a:spcPts val="3833"/>
                </a:lnSpc>
              </a:pPr>
              <a:r>
                <a:rPr lang="en-US" sz="2555" dirty="0">
                  <a:solidFill>
                    <a:srgbClr val="5DCAD1"/>
                  </a:solidFill>
                  <a:latin typeface="Tex Gyre Adventor"/>
                </a:rPr>
                <a:t>    </a:t>
              </a:r>
              <a:r>
                <a:rPr lang="uk-UA" sz="2555" dirty="0">
                  <a:solidFill>
                    <a:srgbClr val="5DCAD1"/>
                  </a:solidFill>
                  <a:latin typeface="Tex Gyre Adventor"/>
                </a:rPr>
                <a:t>Головний метод навчання в </a:t>
              </a:r>
              <a:r>
                <a:rPr lang="uk-UA" sz="2555" dirty="0" err="1">
                  <a:solidFill>
                    <a:srgbClr val="5DCAD1"/>
                  </a:solidFill>
                  <a:latin typeface="Tex Gyre Adventor"/>
                </a:rPr>
                <a:t>EveRRestschool</a:t>
              </a:r>
              <a:r>
                <a:rPr lang="uk-UA" sz="2555" dirty="0">
                  <a:solidFill>
                    <a:srgbClr val="5DCAD1"/>
                  </a:solidFill>
                  <a:latin typeface="Tex Gyre Adventor"/>
                </a:rPr>
                <a:t> - евристична бесіда. учні дуже люблять говорити, аналізувати, сперечатися. Саме так народжується істина і нові знання.</a:t>
              </a:r>
            </a:p>
            <a:p>
              <a:pPr algn="just">
                <a:lnSpc>
                  <a:spcPts val="3833"/>
                </a:lnSpc>
              </a:pPr>
              <a:r>
                <a:rPr lang="uk-UA" sz="2555" dirty="0">
                  <a:solidFill>
                    <a:srgbClr val="5DCAD1"/>
                  </a:solidFill>
                  <a:latin typeface="Tex Gyre Adventor"/>
                </a:rPr>
                <a:t>    В школі створене </a:t>
              </a:r>
              <a:r>
                <a:rPr lang="uk-UA" sz="2555" dirty="0" err="1">
                  <a:solidFill>
                    <a:srgbClr val="5DCAD1"/>
                  </a:solidFill>
                  <a:latin typeface="Tex Gyre Adventor"/>
                </a:rPr>
                <a:t>ART</a:t>
              </a:r>
              <a:r>
                <a:rPr lang="uk-UA" sz="2555" dirty="0">
                  <a:solidFill>
                    <a:srgbClr val="5DCAD1"/>
                  </a:solidFill>
                  <a:latin typeface="Tex Gyre Adventor"/>
                </a:rPr>
                <a:t>-кафе, яке пов'язане</a:t>
              </a:r>
              <a:r>
                <a:rPr lang="en-US" sz="2555" dirty="0">
                  <a:solidFill>
                    <a:srgbClr val="5DCAD1"/>
                  </a:solidFill>
                  <a:latin typeface="Tex Gyre Adventor"/>
                </a:rPr>
                <a:t> з Soft Skills - </a:t>
              </a:r>
              <a:r>
                <a:rPr lang="uk-UA" sz="2555" dirty="0">
                  <a:solidFill>
                    <a:srgbClr val="5DCAD1"/>
                  </a:solidFill>
                  <a:latin typeface="Tex Gyre Adventor"/>
                </a:rPr>
                <a:t>це і фінансова грамотність, і планування і кооперація, і валютна калькуляція. Є товари і послуги за гривні, за </a:t>
              </a:r>
              <a:r>
                <a:rPr lang="uk-UA" sz="2555" dirty="0" err="1">
                  <a:solidFill>
                    <a:srgbClr val="5DCAD1"/>
                  </a:solidFill>
                  <a:latin typeface="Tex Gyre Adventor"/>
                </a:rPr>
                <a:t>еврики</a:t>
              </a:r>
              <a:r>
                <a:rPr lang="uk-UA" sz="2555" dirty="0">
                  <a:solidFill>
                    <a:srgbClr val="5DCAD1"/>
                  </a:solidFill>
                  <a:latin typeface="Tex Gyre Adventor"/>
                </a:rPr>
                <a:t> (внутрішня валюта школи). В школі виховується одне з найважливіших якостей сучасної людини - можливість не тільки витрачати, а й заробляти</a:t>
              </a:r>
            </a:p>
            <a:p>
              <a:pPr algn="just">
                <a:lnSpc>
                  <a:spcPts val="3833"/>
                </a:lnSpc>
              </a:pPr>
              <a:endParaRPr lang="en-US" sz="2555" dirty="0">
                <a:solidFill>
                  <a:srgbClr val="5DCAD1"/>
                </a:solidFill>
                <a:latin typeface="Tex Gyre Adventor"/>
              </a:endParaRPr>
            </a:p>
          </p:txBody>
        </p:sp>
        <p:sp>
          <p:nvSpPr>
            <p:cNvPr id="6" name="TextBox 6"/>
            <p:cNvSpPr txBox="1"/>
            <p:nvPr/>
          </p:nvSpPr>
          <p:spPr>
            <a:xfrm>
              <a:off x="225" y="-30207"/>
              <a:ext cx="15684981" cy="1447800"/>
            </a:xfrm>
            <a:prstGeom prst="rect">
              <a:avLst/>
            </a:prstGeom>
          </p:spPr>
          <p:txBody>
            <a:bodyPr lIns="0" tIns="0" rIns="0" bIns="0" rtlCol="0" anchor="t">
              <a:spAutoFit/>
            </a:bodyPr>
            <a:lstStyle/>
            <a:p>
              <a:pPr algn="ctr">
                <a:lnSpc>
                  <a:spcPts val="4232"/>
                </a:lnSpc>
              </a:pPr>
              <a:r>
                <a:rPr lang="en-US" sz="3527" spc="352">
                  <a:solidFill>
                    <a:srgbClr val="F3CD74"/>
                  </a:solidFill>
                  <a:latin typeface="Tex Gyre Adventor Bold"/>
                </a:rPr>
                <a:t>АЛЬТЕРНАТИВНА ШКОЛА "EVVEREST"</a:t>
              </a:r>
            </a:p>
            <a:p>
              <a:pPr algn="ctr">
                <a:lnSpc>
                  <a:spcPts val="4232"/>
                </a:lnSpc>
              </a:pPr>
              <a:endParaRPr lang="en-US" sz="3527" spc="352">
                <a:solidFill>
                  <a:srgbClr val="F3CD74"/>
                </a:solidFill>
                <a:latin typeface="Tex Gyre Adventor Bold"/>
              </a:endParaRPr>
            </a:p>
          </p:txBody>
        </p:sp>
      </p:grpSp>
      <p:pic>
        <p:nvPicPr>
          <p:cNvPr id="8" name="Рисунок 7">
            <a:extLst>
              <a:ext uri="{FF2B5EF4-FFF2-40B4-BE49-F238E27FC236}">
                <a16:creationId xmlns:a16="http://schemas.microsoft.com/office/drawing/2014/main" id="{2F7E6873-7466-4EA2-AAF3-7A92CAB6A4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6174" y="675321"/>
            <a:ext cx="4695373" cy="4695373"/>
          </a:xfrm>
          <a:prstGeom prst="rect">
            <a:avLst/>
          </a:prstGeom>
        </p:spPr>
      </p:pic>
      <p:pic>
        <p:nvPicPr>
          <p:cNvPr id="10" name="Рисунок 9">
            <a:extLst>
              <a:ext uri="{FF2B5EF4-FFF2-40B4-BE49-F238E27FC236}">
                <a16:creationId xmlns:a16="http://schemas.microsoft.com/office/drawing/2014/main" id="{22D5BD6E-D1D4-4909-87E2-26337ECEBE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3586" y="5753100"/>
            <a:ext cx="4787961" cy="2938461"/>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1C2143"/>
        </a:solidFill>
        <a:effectLst/>
      </p:bgPr>
    </p:bg>
    <p:spTree>
      <p:nvGrpSpPr>
        <p:cNvPr id="1" name=""/>
        <p:cNvGrpSpPr/>
        <p:nvPr/>
      </p:nvGrpSpPr>
      <p:grpSpPr>
        <a:xfrm>
          <a:off x="0" y="0"/>
          <a:ext cx="0" cy="0"/>
          <a:chOff x="0" y="0"/>
          <a:chExt cx="0" cy="0"/>
        </a:xfrm>
      </p:grpSpPr>
      <p:sp>
        <p:nvSpPr>
          <p:cNvPr id="2" name="TextBox 2"/>
          <p:cNvSpPr txBox="1"/>
          <p:nvPr/>
        </p:nvSpPr>
        <p:spPr>
          <a:xfrm>
            <a:off x="1981795" y="2171700"/>
            <a:ext cx="14588144" cy="6891182"/>
          </a:xfrm>
          <a:prstGeom prst="rect">
            <a:avLst/>
          </a:prstGeom>
        </p:spPr>
        <p:txBody>
          <a:bodyPr lIns="0" tIns="0" rIns="0" bIns="0" rtlCol="0" anchor="t">
            <a:spAutoFit/>
          </a:bodyPr>
          <a:lstStyle/>
          <a:p>
            <a:pPr algn="just">
              <a:lnSpc>
                <a:spcPts val="3600"/>
              </a:lnSpc>
            </a:pPr>
            <a:r>
              <a:rPr lang="en-US" sz="2400" dirty="0">
                <a:solidFill>
                  <a:srgbClr val="5DCAD1"/>
                </a:solidFill>
                <a:latin typeface="Tex Gyre Adventor"/>
              </a:rPr>
              <a:t>  </a:t>
            </a:r>
            <a:r>
              <a:rPr lang="uk-UA" sz="2600" dirty="0">
                <a:solidFill>
                  <a:srgbClr val="5DCAD1"/>
                </a:solidFill>
                <a:latin typeface="Tex Gyre Adventor"/>
              </a:rPr>
              <a:t>Було зроблено:</a:t>
            </a:r>
          </a:p>
          <a:p>
            <a:pPr marL="518160" lvl="1" indent="-259080" algn="just">
              <a:lnSpc>
                <a:spcPts val="3600"/>
              </a:lnSpc>
              <a:buFont typeface="Arial"/>
              <a:buChar char="•"/>
            </a:pPr>
            <a:r>
              <a:rPr lang="uk-UA" sz="2600" dirty="0">
                <a:solidFill>
                  <a:srgbClr val="5DCAD1"/>
                </a:solidFill>
                <a:latin typeface="Tex Gyre Adventor"/>
              </a:rPr>
              <a:t>вивчено основні поняття та складові системи освіти 1800-2020 років;</a:t>
            </a:r>
          </a:p>
          <a:p>
            <a:pPr marL="518160" lvl="1" indent="-259080" algn="just">
              <a:lnSpc>
                <a:spcPts val="3600"/>
              </a:lnSpc>
              <a:buFont typeface="Arial"/>
              <a:buChar char="•"/>
            </a:pPr>
            <a:r>
              <a:rPr lang="uk-UA" sz="2600" dirty="0">
                <a:solidFill>
                  <a:srgbClr val="5DCAD1"/>
                </a:solidFill>
                <a:latin typeface="Tex Gyre Adventor"/>
              </a:rPr>
              <a:t>вивчена та проаналізована Теорія поколінь;</a:t>
            </a:r>
          </a:p>
          <a:p>
            <a:pPr marL="518160" lvl="1" indent="-259080" algn="just">
              <a:lnSpc>
                <a:spcPts val="3600"/>
              </a:lnSpc>
              <a:buFont typeface="Arial"/>
              <a:buChar char="•"/>
            </a:pPr>
            <a:r>
              <a:rPr lang="uk-UA" sz="2600" dirty="0">
                <a:solidFill>
                  <a:srgbClr val="5DCAD1"/>
                </a:solidFill>
                <a:latin typeface="Tex Gyre Adventor"/>
              </a:rPr>
              <a:t>вибрані школі, час роботи яких відповідав часам змін поколінь та зібрані факти щодо їх відкриття та розвитку; </a:t>
            </a:r>
          </a:p>
          <a:p>
            <a:pPr marL="518160" lvl="1" indent="-259080" algn="just">
              <a:lnSpc>
                <a:spcPts val="3600"/>
              </a:lnSpc>
              <a:buFont typeface="Arial"/>
              <a:buChar char="•"/>
            </a:pPr>
            <a:r>
              <a:rPr lang="uk-UA" sz="2600" dirty="0">
                <a:solidFill>
                  <a:srgbClr val="5DCAD1"/>
                </a:solidFill>
                <a:latin typeface="Tex Gyre Adventor"/>
              </a:rPr>
              <a:t>проведено консультування в Департаменті культури та туризму Запорізької міської ради та з гідами-краєзнавцями;</a:t>
            </a:r>
          </a:p>
          <a:p>
            <a:pPr marL="518160" lvl="1" indent="-259080" algn="just">
              <a:lnSpc>
                <a:spcPts val="3600"/>
              </a:lnSpc>
              <a:buFont typeface="Arial"/>
              <a:buChar char="•"/>
            </a:pPr>
            <a:r>
              <a:rPr lang="uk-UA" sz="2600" dirty="0">
                <a:solidFill>
                  <a:srgbClr val="5DCAD1"/>
                </a:solidFill>
                <a:latin typeface="Tex Gyre Adventor"/>
              </a:rPr>
              <a:t>складена хронологічна лінія розвитку шкіл;</a:t>
            </a:r>
          </a:p>
          <a:p>
            <a:pPr marL="518160" lvl="1" indent="-259080" algn="just">
              <a:lnSpc>
                <a:spcPts val="3600"/>
              </a:lnSpc>
              <a:buFont typeface="Arial"/>
              <a:buChar char="•"/>
            </a:pPr>
            <a:r>
              <a:rPr lang="uk-UA" sz="2600" dirty="0">
                <a:solidFill>
                  <a:srgbClr val="5DCAD1"/>
                </a:solidFill>
                <a:latin typeface="Tex Gyre Adventor"/>
              </a:rPr>
              <a:t>виявлені основні відповідності в життєвих цінностях поколінь та системи шкільної освіти.</a:t>
            </a:r>
          </a:p>
          <a:p>
            <a:pPr algn="just">
              <a:lnSpc>
                <a:spcPts val="3600"/>
              </a:lnSpc>
            </a:pPr>
            <a:r>
              <a:rPr lang="uk-UA" sz="2600" dirty="0">
                <a:solidFill>
                  <a:srgbClr val="5DCAD1"/>
                </a:solidFill>
                <a:latin typeface="Tex Gyre Adventor"/>
              </a:rPr>
              <a:t>      Було дуже корисно поєднати Теорію поколінь з процесом змінення системи освіти та побачити, як час та події впливають на школи та виховання підростаючих поколінь.</a:t>
            </a:r>
          </a:p>
          <a:p>
            <a:pPr algn="just">
              <a:lnSpc>
                <a:spcPts val="3600"/>
              </a:lnSpc>
            </a:pPr>
            <a:r>
              <a:rPr lang="uk-UA" sz="2600" dirty="0">
                <a:solidFill>
                  <a:srgbClr val="5DCAD1"/>
                </a:solidFill>
                <a:latin typeface="Tex Gyre Adventor"/>
              </a:rPr>
              <a:t>   Виявлено, що дійсно, Теорія поколінь відображає зміни в суспільстві та показує, які події впливають на формування цінностей цілих поколінь. Крім того, я дійшов висновку, що дуже важливо, коли система освіти співпадає з цінностями та запитами існуючого покоління, та змінюється з його розвитком. </a:t>
            </a:r>
          </a:p>
        </p:txBody>
      </p:sp>
      <p:grpSp>
        <p:nvGrpSpPr>
          <p:cNvPr id="3" name="Group 3"/>
          <p:cNvGrpSpPr/>
          <p:nvPr/>
        </p:nvGrpSpPr>
        <p:grpSpPr>
          <a:xfrm>
            <a:off x="15773400" y="7640201"/>
            <a:ext cx="4496396" cy="4013481"/>
            <a:chOff x="0" y="0"/>
            <a:chExt cx="5995194" cy="5351308"/>
          </a:xfrm>
        </p:grpSpPr>
        <p:grpSp>
          <p:nvGrpSpPr>
            <p:cNvPr id="4" name="Group 4"/>
            <p:cNvGrpSpPr>
              <a:grpSpLocks noChangeAspect="1"/>
            </p:cNvGrpSpPr>
            <p:nvPr/>
          </p:nvGrpSpPr>
          <p:grpSpPr>
            <a:xfrm rot="-2700000">
              <a:off x="1427567" y="783681"/>
              <a:ext cx="3783946" cy="3783946"/>
              <a:chOff x="0" y="0"/>
              <a:chExt cx="2653030" cy="2653030"/>
            </a:xfrm>
          </p:grpSpPr>
          <p:sp>
            <p:nvSpPr>
              <p:cNvPr id="5" name="Freeform 5"/>
              <p:cNvSpPr/>
              <p:nvPr/>
            </p:nvSpPr>
            <p:spPr>
              <a:xfrm>
                <a:off x="0" y="0"/>
                <a:ext cx="2653030" cy="2654300"/>
              </a:xfrm>
              <a:custGeom>
                <a:avLst/>
                <a:gdLst/>
                <a:ahLst/>
                <a:cxnLst/>
                <a:rect l="l" t="t" r="r" b="b"/>
                <a:pathLst>
                  <a:path w="2653030" h="2654300">
                    <a:moveTo>
                      <a:pt x="0" y="1535430"/>
                    </a:moveTo>
                    <a:lnTo>
                      <a:pt x="0" y="1463040"/>
                    </a:lnTo>
                    <a:lnTo>
                      <a:pt x="1463040" y="0"/>
                    </a:lnTo>
                    <a:lnTo>
                      <a:pt x="1535430" y="0"/>
                    </a:lnTo>
                    <a:lnTo>
                      <a:pt x="0" y="1535430"/>
                    </a:lnTo>
                    <a:close/>
                    <a:moveTo>
                      <a:pt x="1681480" y="0"/>
                    </a:moveTo>
                    <a:lnTo>
                      <a:pt x="1609090" y="0"/>
                    </a:lnTo>
                    <a:lnTo>
                      <a:pt x="0" y="1607820"/>
                    </a:lnTo>
                    <a:lnTo>
                      <a:pt x="0" y="1680210"/>
                    </a:lnTo>
                    <a:lnTo>
                      <a:pt x="1681480" y="0"/>
                    </a:lnTo>
                    <a:close/>
                    <a:moveTo>
                      <a:pt x="1390650" y="0"/>
                    </a:moveTo>
                    <a:lnTo>
                      <a:pt x="1318260" y="0"/>
                    </a:lnTo>
                    <a:lnTo>
                      <a:pt x="0" y="1318260"/>
                    </a:lnTo>
                    <a:lnTo>
                      <a:pt x="0" y="1390650"/>
                    </a:lnTo>
                    <a:lnTo>
                      <a:pt x="1390650" y="0"/>
                    </a:lnTo>
                    <a:close/>
                    <a:moveTo>
                      <a:pt x="1245870" y="0"/>
                    </a:moveTo>
                    <a:lnTo>
                      <a:pt x="1173480" y="0"/>
                    </a:lnTo>
                    <a:lnTo>
                      <a:pt x="0" y="1173480"/>
                    </a:lnTo>
                    <a:lnTo>
                      <a:pt x="0" y="1245870"/>
                    </a:lnTo>
                    <a:lnTo>
                      <a:pt x="1245870" y="0"/>
                    </a:lnTo>
                    <a:close/>
                    <a:moveTo>
                      <a:pt x="1826260" y="0"/>
                    </a:moveTo>
                    <a:lnTo>
                      <a:pt x="1753870" y="0"/>
                    </a:lnTo>
                    <a:lnTo>
                      <a:pt x="0" y="1753870"/>
                    </a:lnTo>
                    <a:lnTo>
                      <a:pt x="0" y="1826260"/>
                    </a:lnTo>
                    <a:lnTo>
                      <a:pt x="1826260" y="0"/>
                    </a:lnTo>
                    <a:close/>
                    <a:moveTo>
                      <a:pt x="2260600" y="0"/>
                    </a:moveTo>
                    <a:lnTo>
                      <a:pt x="2188210" y="0"/>
                    </a:lnTo>
                    <a:lnTo>
                      <a:pt x="0" y="2188210"/>
                    </a:lnTo>
                    <a:lnTo>
                      <a:pt x="0" y="2260600"/>
                    </a:lnTo>
                    <a:lnTo>
                      <a:pt x="2260600" y="0"/>
                    </a:lnTo>
                    <a:close/>
                    <a:moveTo>
                      <a:pt x="2551430" y="0"/>
                    </a:moveTo>
                    <a:lnTo>
                      <a:pt x="2479040" y="0"/>
                    </a:lnTo>
                    <a:lnTo>
                      <a:pt x="0" y="2479040"/>
                    </a:lnTo>
                    <a:lnTo>
                      <a:pt x="0" y="2551430"/>
                    </a:lnTo>
                    <a:lnTo>
                      <a:pt x="2551430" y="0"/>
                    </a:lnTo>
                    <a:close/>
                    <a:moveTo>
                      <a:pt x="2405380" y="0"/>
                    </a:moveTo>
                    <a:lnTo>
                      <a:pt x="2332990" y="0"/>
                    </a:lnTo>
                    <a:lnTo>
                      <a:pt x="0" y="2332990"/>
                    </a:lnTo>
                    <a:lnTo>
                      <a:pt x="0" y="2405380"/>
                    </a:lnTo>
                    <a:lnTo>
                      <a:pt x="2405380" y="0"/>
                    </a:lnTo>
                    <a:close/>
                    <a:moveTo>
                      <a:pt x="2115820" y="0"/>
                    </a:moveTo>
                    <a:lnTo>
                      <a:pt x="2043430" y="0"/>
                    </a:lnTo>
                    <a:lnTo>
                      <a:pt x="0" y="2043430"/>
                    </a:lnTo>
                    <a:lnTo>
                      <a:pt x="0" y="2115820"/>
                    </a:lnTo>
                    <a:lnTo>
                      <a:pt x="2115820" y="0"/>
                    </a:lnTo>
                    <a:close/>
                    <a:moveTo>
                      <a:pt x="375920" y="0"/>
                    </a:moveTo>
                    <a:lnTo>
                      <a:pt x="303530" y="0"/>
                    </a:lnTo>
                    <a:lnTo>
                      <a:pt x="0" y="303530"/>
                    </a:lnTo>
                    <a:lnTo>
                      <a:pt x="0" y="375920"/>
                    </a:lnTo>
                    <a:lnTo>
                      <a:pt x="375920" y="0"/>
                    </a:lnTo>
                    <a:close/>
                    <a:moveTo>
                      <a:pt x="1101090" y="0"/>
                    </a:moveTo>
                    <a:lnTo>
                      <a:pt x="1028700" y="0"/>
                    </a:lnTo>
                    <a:lnTo>
                      <a:pt x="0" y="1028700"/>
                    </a:lnTo>
                    <a:lnTo>
                      <a:pt x="0" y="1101090"/>
                    </a:lnTo>
                    <a:lnTo>
                      <a:pt x="1101090" y="0"/>
                    </a:lnTo>
                    <a:close/>
                    <a:moveTo>
                      <a:pt x="2653030" y="0"/>
                    </a:moveTo>
                    <a:lnTo>
                      <a:pt x="2623820" y="0"/>
                    </a:lnTo>
                    <a:lnTo>
                      <a:pt x="0" y="2623820"/>
                    </a:lnTo>
                    <a:lnTo>
                      <a:pt x="0" y="2653030"/>
                    </a:lnTo>
                    <a:lnTo>
                      <a:pt x="43180" y="2653030"/>
                    </a:lnTo>
                    <a:lnTo>
                      <a:pt x="2653030" y="43180"/>
                    </a:lnTo>
                    <a:lnTo>
                      <a:pt x="2653030" y="0"/>
                    </a:lnTo>
                    <a:close/>
                    <a:moveTo>
                      <a:pt x="520700" y="0"/>
                    </a:moveTo>
                    <a:lnTo>
                      <a:pt x="448310" y="0"/>
                    </a:lnTo>
                    <a:lnTo>
                      <a:pt x="0" y="448310"/>
                    </a:lnTo>
                    <a:lnTo>
                      <a:pt x="0" y="520700"/>
                    </a:lnTo>
                    <a:lnTo>
                      <a:pt x="520700" y="0"/>
                    </a:lnTo>
                    <a:close/>
                    <a:moveTo>
                      <a:pt x="85090" y="0"/>
                    </a:moveTo>
                    <a:lnTo>
                      <a:pt x="12700" y="0"/>
                    </a:lnTo>
                    <a:lnTo>
                      <a:pt x="0" y="12700"/>
                    </a:lnTo>
                    <a:lnTo>
                      <a:pt x="0" y="85090"/>
                    </a:lnTo>
                    <a:lnTo>
                      <a:pt x="85090" y="0"/>
                    </a:lnTo>
                    <a:close/>
                    <a:moveTo>
                      <a:pt x="231140" y="0"/>
                    </a:moveTo>
                    <a:lnTo>
                      <a:pt x="158750" y="0"/>
                    </a:lnTo>
                    <a:lnTo>
                      <a:pt x="0" y="157480"/>
                    </a:lnTo>
                    <a:lnTo>
                      <a:pt x="0" y="229870"/>
                    </a:lnTo>
                    <a:lnTo>
                      <a:pt x="231140" y="0"/>
                    </a:lnTo>
                    <a:close/>
                    <a:moveTo>
                      <a:pt x="0" y="956310"/>
                    </a:moveTo>
                    <a:lnTo>
                      <a:pt x="956310" y="0"/>
                    </a:lnTo>
                    <a:lnTo>
                      <a:pt x="883920" y="0"/>
                    </a:lnTo>
                    <a:lnTo>
                      <a:pt x="0" y="882650"/>
                    </a:lnTo>
                    <a:lnTo>
                      <a:pt x="0" y="956310"/>
                    </a:lnTo>
                    <a:close/>
                    <a:moveTo>
                      <a:pt x="665480" y="0"/>
                    </a:moveTo>
                    <a:lnTo>
                      <a:pt x="593090" y="0"/>
                    </a:lnTo>
                    <a:lnTo>
                      <a:pt x="0" y="593090"/>
                    </a:lnTo>
                    <a:lnTo>
                      <a:pt x="0" y="665480"/>
                    </a:lnTo>
                    <a:lnTo>
                      <a:pt x="665480" y="0"/>
                    </a:lnTo>
                    <a:close/>
                    <a:moveTo>
                      <a:pt x="810260" y="0"/>
                    </a:moveTo>
                    <a:lnTo>
                      <a:pt x="737870" y="0"/>
                    </a:lnTo>
                    <a:lnTo>
                      <a:pt x="0" y="737870"/>
                    </a:lnTo>
                    <a:lnTo>
                      <a:pt x="0" y="810260"/>
                    </a:lnTo>
                    <a:lnTo>
                      <a:pt x="810260" y="0"/>
                    </a:lnTo>
                    <a:close/>
                    <a:moveTo>
                      <a:pt x="1971040" y="0"/>
                    </a:moveTo>
                    <a:lnTo>
                      <a:pt x="1898650" y="0"/>
                    </a:lnTo>
                    <a:lnTo>
                      <a:pt x="0" y="1898650"/>
                    </a:lnTo>
                    <a:lnTo>
                      <a:pt x="0" y="1971040"/>
                    </a:lnTo>
                    <a:lnTo>
                      <a:pt x="1971040" y="0"/>
                    </a:lnTo>
                    <a:close/>
                    <a:moveTo>
                      <a:pt x="2653030" y="1783080"/>
                    </a:moveTo>
                    <a:lnTo>
                      <a:pt x="2653030" y="1710690"/>
                    </a:lnTo>
                    <a:lnTo>
                      <a:pt x="1710690" y="2653030"/>
                    </a:lnTo>
                    <a:lnTo>
                      <a:pt x="1783080" y="2653030"/>
                    </a:lnTo>
                    <a:lnTo>
                      <a:pt x="2653030" y="1783080"/>
                    </a:lnTo>
                    <a:close/>
                    <a:moveTo>
                      <a:pt x="2653030" y="1927860"/>
                    </a:moveTo>
                    <a:lnTo>
                      <a:pt x="2653030" y="1855470"/>
                    </a:lnTo>
                    <a:lnTo>
                      <a:pt x="1855470" y="2653030"/>
                    </a:lnTo>
                    <a:lnTo>
                      <a:pt x="1927860" y="2653030"/>
                    </a:lnTo>
                    <a:lnTo>
                      <a:pt x="2653030" y="1927860"/>
                    </a:lnTo>
                    <a:close/>
                    <a:moveTo>
                      <a:pt x="2653030" y="2072640"/>
                    </a:moveTo>
                    <a:lnTo>
                      <a:pt x="2653030" y="2000250"/>
                    </a:lnTo>
                    <a:lnTo>
                      <a:pt x="2000250" y="2653030"/>
                    </a:lnTo>
                    <a:lnTo>
                      <a:pt x="2072640" y="2653030"/>
                    </a:lnTo>
                    <a:lnTo>
                      <a:pt x="2653030" y="2072640"/>
                    </a:lnTo>
                    <a:close/>
                    <a:moveTo>
                      <a:pt x="2653030" y="1638300"/>
                    </a:moveTo>
                    <a:lnTo>
                      <a:pt x="2653030" y="1565910"/>
                    </a:lnTo>
                    <a:lnTo>
                      <a:pt x="1564640" y="2654300"/>
                    </a:lnTo>
                    <a:lnTo>
                      <a:pt x="1637030" y="2654300"/>
                    </a:lnTo>
                    <a:lnTo>
                      <a:pt x="2653030" y="1638300"/>
                    </a:lnTo>
                    <a:close/>
                    <a:moveTo>
                      <a:pt x="2217420" y="2653030"/>
                    </a:moveTo>
                    <a:lnTo>
                      <a:pt x="2653030" y="2217420"/>
                    </a:lnTo>
                    <a:lnTo>
                      <a:pt x="2653030" y="2145030"/>
                    </a:lnTo>
                    <a:lnTo>
                      <a:pt x="2145030" y="2653030"/>
                    </a:lnTo>
                    <a:lnTo>
                      <a:pt x="2217420" y="2653030"/>
                    </a:lnTo>
                    <a:close/>
                    <a:moveTo>
                      <a:pt x="2653030" y="2580640"/>
                    </a:moveTo>
                    <a:lnTo>
                      <a:pt x="2580640" y="2653030"/>
                    </a:lnTo>
                    <a:lnTo>
                      <a:pt x="2653030" y="2653030"/>
                    </a:lnTo>
                    <a:lnTo>
                      <a:pt x="2653030" y="2580640"/>
                    </a:lnTo>
                    <a:close/>
                    <a:moveTo>
                      <a:pt x="2653030" y="2508250"/>
                    </a:moveTo>
                    <a:lnTo>
                      <a:pt x="2653030" y="2435860"/>
                    </a:lnTo>
                    <a:lnTo>
                      <a:pt x="2435860" y="2653030"/>
                    </a:lnTo>
                    <a:lnTo>
                      <a:pt x="2508250" y="2653030"/>
                    </a:lnTo>
                    <a:lnTo>
                      <a:pt x="2653030" y="2508250"/>
                    </a:lnTo>
                    <a:close/>
                    <a:moveTo>
                      <a:pt x="2653030" y="2363470"/>
                    </a:moveTo>
                    <a:lnTo>
                      <a:pt x="2653030" y="2291080"/>
                    </a:lnTo>
                    <a:lnTo>
                      <a:pt x="2291080" y="2653030"/>
                    </a:lnTo>
                    <a:lnTo>
                      <a:pt x="2363470" y="2653030"/>
                    </a:lnTo>
                    <a:lnTo>
                      <a:pt x="2653030" y="2363470"/>
                    </a:lnTo>
                    <a:close/>
                    <a:moveTo>
                      <a:pt x="2653030" y="1492250"/>
                    </a:moveTo>
                    <a:lnTo>
                      <a:pt x="2653030" y="1419860"/>
                    </a:lnTo>
                    <a:lnTo>
                      <a:pt x="1419860" y="2653030"/>
                    </a:lnTo>
                    <a:lnTo>
                      <a:pt x="1492250" y="2653030"/>
                    </a:lnTo>
                    <a:lnTo>
                      <a:pt x="2653030" y="1492250"/>
                    </a:lnTo>
                    <a:close/>
                    <a:moveTo>
                      <a:pt x="2653030" y="187960"/>
                    </a:moveTo>
                    <a:lnTo>
                      <a:pt x="2653030" y="115570"/>
                    </a:lnTo>
                    <a:lnTo>
                      <a:pt x="115570" y="2653030"/>
                    </a:lnTo>
                    <a:lnTo>
                      <a:pt x="187960" y="2653030"/>
                    </a:lnTo>
                    <a:lnTo>
                      <a:pt x="2653030" y="187960"/>
                    </a:lnTo>
                    <a:close/>
                    <a:moveTo>
                      <a:pt x="2653030" y="622300"/>
                    </a:moveTo>
                    <a:lnTo>
                      <a:pt x="2653030" y="549910"/>
                    </a:lnTo>
                    <a:lnTo>
                      <a:pt x="549910" y="2653030"/>
                    </a:lnTo>
                    <a:lnTo>
                      <a:pt x="622300" y="2653030"/>
                    </a:lnTo>
                    <a:lnTo>
                      <a:pt x="2653030" y="622300"/>
                    </a:lnTo>
                    <a:close/>
                    <a:moveTo>
                      <a:pt x="2653030" y="477520"/>
                    </a:moveTo>
                    <a:lnTo>
                      <a:pt x="2653030" y="405130"/>
                    </a:lnTo>
                    <a:lnTo>
                      <a:pt x="405130" y="2653030"/>
                    </a:lnTo>
                    <a:lnTo>
                      <a:pt x="477520" y="2653030"/>
                    </a:lnTo>
                    <a:lnTo>
                      <a:pt x="2653030" y="477520"/>
                    </a:lnTo>
                    <a:close/>
                    <a:moveTo>
                      <a:pt x="2653030" y="1347470"/>
                    </a:moveTo>
                    <a:lnTo>
                      <a:pt x="2653030" y="1275080"/>
                    </a:lnTo>
                    <a:lnTo>
                      <a:pt x="1275080" y="2653030"/>
                    </a:lnTo>
                    <a:lnTo>
                      <a:pt x="1347470" y="2653030"/>
                    </a:lnTo>
                    <a:lnTo>
                      <a:pt x="2653030" y="1347470"/>
                    </a:lnTo>
                    <a:close/>
                    <a:moveTo>
                      <a:pt x="2653030" y="767080"/>
                    </a:moveTo>
                    <a:lnTo>
                      <a:pt x="2653030" y="694690"/>
                    </a:lnTo>
                    <a:lnTo>
                      <a:pt x="694690" y="2653030"/>
                    </a:lnTo>
                    <a:lnTo>
                      <a:pt x="767080" y="2653030"/>
                    </a:lnTo>
                    <a:lnTo>
                      <a:pt x="2653030" y="767080"/>
                    </a:lnTo>
                    <a:close/>
                    <a:moveTo>
                      <a:pt x="2653030" y="332740"/>
                    </a:moveTo>
                    <a:lnTo>
                      <a:pt x="2653030" y="260350"/>
                    </a:lnTo>
                    <a:lnTo>
                      <a:pt x="260350" y="2653030"/>
                    </a:lnTo>
                    <a:lnTo>
                      <a:pt x="332740" y="2653030"/>
                    </a:lnTo>
                    <a:lnTo>
                      <a:pt x="2653030" y="332740"/>
                    </a:lnTo>
                    <a:close/>
                    <a:moveTo>
                      <a:pt x="2653030" y="1202690"/>
                    </a:moveTo>
                    <a:lnTo>
                      <a:pt x="2653030" y="1130300"/>
                    </a:lnTo>
                    <a:lnTo>
                      <a:pt x="1130300" y="2653030"/>
                    </a:lnTo>
                    <a:lnTo>
                      <a:pt x="1202690" y="2653030"/>
                    </a:lnTo>
                    <a:lnTo>
                      <a:pt x="2653030" y="1202690"/>
                    </a:lnTo>
                    <a:close/>
                    <a:moveTo>
                      <a:pt x="2653030" y="913130"/>
                    </a:moveTo>
                    <a:lnTo>
                      <a:pt x="2653030" y="840740"/>
                    </a:lnTo>
                    <a:lnTo>
                      <a:pt x="840740" y="2653030"/>
                    </a:lnTo>
                    <a:lnTo>
                      <a:pt x="913130" y="2653030"/>
                    </a:lnTo>
                    <a:lnTo>
                      <a:pt x="2653030" y="913130"/>
                    </a:lnTo>
                    <a:close/>
                    <a:moveTo>
                      <a:pt x="2653030" y="1057910"/>
                    </a:moveTo>
                    <a:lnTo>
                      <a:pt x="2653030" y="985520"/>
                    </a:lnTo>
                    <a:lnTo>
                      <a:pt x="985520" y="2653030"/>
                    </a:lnTo>
                    <a:lnTo>
                      <a:pt x="1057910" y="2653030"/>
                    </a:lnTo>
                    <a:lnTo>
                      <a:pt x="2653030" y="1057910"/>
                    </a:lnTo>
                    <a:close/>
                  </a:path>
                </a:pathLst>
              </a:custGeom>
              <a:solidFill>
                <a:srgbClr val="5DCAD1"/>
              </a:solidFill>
            </p:spPr>
          </p:sp>
        </p:grpSp>
        <p:grpSp>
          <p:nvGrpSpPr>
            <p:cNvPr id="6" name="Group 6"/>
            <p:cNvGrpSpPr/>
            <p:nvPr/>
          </p:nvGrpSpPr>
          <p:grpSpPr>
            <a:xfrm rot="-2700000">
              <a:off x="783681" y="783681"/>
              <a:ext cx="3783946" cy="3783946"/>
              <a:chOff x="0" y="0"/>
              <a:chExt cx="1913890" cy="1913890"/>
            </a:xfrm>
          </p:grpSpPr>
          <p:sp>
            <p:nvSpPr>
              <p:cNvPr id="7" name="Freeform 7"/>
              <p:cNvSpPr/>
              <p:nvPr/>
            </p:nvSpPr>
            <p:spPr>
              <a:xfrm>
                <a:off x="0" y="0"/>
                <a:ext cx="1913890" cy="1913890"/>
              </a:xfrm>
              <a:custGeom>
                <a:avLst/>
                <a:gdLst/>
                <a:ahLst/>
                <a:cxnLst/>
                <a:rect l="l" t="t" r="r" b="b"/>
                <a:pathLst>
                  <a:path w="1913890" h="1913890">
                    <a:moveTo>
                      <a:pt x="0" y="0"/>
                    </a:moveTo>
                    <a:lnTo>
                      <a:pt x="0" y="1913890"/>
                    </a:lnTo>
                    <a:lnTo>
                      <a:pt x="1913890" y="1913890"/>
                    </a:lnTo>
                    <a:lnTo>
                      <a:pt x="1913890" y="0"/>
                    </a:lnTo>
                    <a:lnTo>
                      <a:pt x="0" y="0"/>
                    </a:lnTo>
                    <a:close/>
                    <a:moveTo>
                      <a:pt x="1852930" y="1852930"/>
                    </a:moveTo>
                    <a:lnTo>
                      <a:pt x="59690" y="1852930"/>
                    </a:lnTo>
                    <a:lnTo>
                      <a:pt x="59690" y="59690"/>
                    </a:lnTo>
                    <a:lnTo>
                      <a:pt x="1852930" y="59690"/>
                    </a:lnTo>
                    <a:lnTo>
                      <a:pt x="1852930" y="1852930"/>
                    </a:lnTo>
                    <a:close/>
                  </a:path>
                </a:pathLst>
              </a:custGeom>
              <a:solidFill>
                <a:srgbClr val="F3CD74"/>
              </a:solidFill>
            </p:spPr>
          </p:sp>
        </p:grpSp>
      </p:grpSp>
      <p:sp>
        <p:nvSpPr>
          <p:cNvPr id="13" name="TextBox 13"/>
          <p:cNvSpPr txBox="1"/>
          <p:nvPr/>
        </p:nvSpPr>
        <p:spPr>
          <a:xfrm>
            <a:off x="7564025" y="572121"/>
            <a:ext cx="3159949" cy="827433"/>
          </a:xfrm>
          <a:prstGeom prst="rect">
            <a:avLst/>
          </a:prstGeom>
        </p:spPr>
        <p:txBody>
          <a:bodyPr lIns="0" tIns="0" rIns="0" bIns="0" rtlCol="0" anchor="t">
            <a:spAutoFit/>
          </a:bodyPr>
          <a:lstStyle/>
          <a:p>
            <a:pPr algn="ctr">
              <a:lnSpc>
                <a:spcPts val="6877"/>
              </a:lnSpc>
            </a:pPr>
            <a:r>
              <a:rPr lang="en-US" sz="4912">
                <a:solidFill>
                  <a:srgbClr val="F3CD74"/>
                </a:solidFill>
                <a:latin typeface="Open Sans Bold"/>
              </a:rPr>
              <a:t>Висновок</a:t>
            </a:r>
          </a:p>
        </p:txBody>
      </p:sp>
      <p:grpSp>
        <p:nvGrpSpPr>
          <p:cNvPr id="14" name="Group 3">
            <a:extLst>
              <a:ext uri="{FF2B5EF4-FFF2-40B4-BE49-F238E27FC236}">
                <a16:creationId xmlns:a16="http://schemas.microsoft.com/office/drawing/2014/main" id="{D53ADECE-D394-44DF-8F24-1E4639B0F653}"/>
              </a:ext>
            </a:extLst>
          </p:cNvPr>
          <p:cNvGrpSpPr/>
          <p:nvPr/>
        </p:nvGrpSpPr>
        <p:grpSpPr>
          <a:xfrm>
            <a:off x="-2514600" y="-419100"/>
            <a:ext cx="4496396" cy="4013481"/>
            <a:chOff x="0" y="0"/>
            <a:chExt cx="5995194" cy="5351308"/>
          </a:xfrm>
        </p:grpSpPr>
        <p:grpSp>
          <p:nvGrpSpPr>
            <p:cNvPr id="15" name="Group 4">
              <a:extLst>
                <a:ext uri="{FF2B5EF4-FFF2-40B4-BE49-F238E27FC236}">
                  <a16:creationId xmlns:a16="http://schemas.microsoft.com/office/drawing/2014/main" id="{DC155BCF-CF28-465A-ACEB-D5AD7F412980}"/>
                </a:ext>
              </a:extLst>
            </p:cNvPr>
            <p:cNvGrpSpPr>
              <a:grpSpLocks noChangeAspect="1"/>
            </p:cNvGrpSpPr>
            <p:nvPr/>
          </p:nvGrpSpPr>
          <p:grpSpPr>
            <a:xfrm rot="-2700000">
              <a:off x="1427567" y="783681"/>
              <a:ext cx="3783946" cy="3783946"/>
              <a:chOff x="0" y="0"/>
              <a:chExt cx="2653030" cy="2653030"/>
            </a:xfrm>
          </p:grpSpPr>
          <p:sp>
            <p:nvSpPr>
              <p:cNvPr id="18" name="Freeform 5">
                <a:extLst>
                  <a:ext uri="{FF2B5EF4-FFF2-40B4-BE49-F238E27FC236}">
                    <a16:creationId xmlns:a16="http://schemas.microsoft.com/office/drawing/2014/main" id="{0DFE55AA-5A65-4A5D-87A4-E459D5148113}"/>
                  </a:ext>
                </a:extLst>
              </p:cNvPr>
              <p:cNvSpPr/>
              <p:nvPr/>
            </p:nvSpPr>
            <p:spPr>
              <a:xfrm>
                <a:off x="0" y="0"/>
                <a:ext cx="2653030" cy="2654300"/>
              </a:xfrm>
              <a:custGeom>
                <a:avLst/>
                <a:gdLst/>
                <a:ahLst/>
                <a:cxnLst/>
                <a:rect l="l" t="t" r="r" b="b"/>
                <a:pathLst>
                  <a:path w="2653030" h="2654300">
                    <a:moveTo>
                      <a:pt x="0" y="1535430"/>
                    </a:moveTo>
                    <a:lnTo>
                      <a:pt x="0" y="1463040"/>
                    </a:lnTo>
                    <a:lnTo>
                      <a:pt x="1463040" y="0"/>
                    </a:lnTo>
                    <a:lnTo>
                      <a:pt x="1535430" y="0"/>
                    </a:lnTo>
                    <a:lnTo>
                      <a:pt x="0" y="1535430"/>
                    </a:lnTo>
                    <a:close/>
                    <a:moveTo>
                      <a:pt x="1681480" y="0"/>
                    </a:moveTo>
                    <a:lnTo>
                      <a:pt x="1609090" y="0"/>
                    </a:lnTo>
                    <a:lnTo>
                      <a:pt x="0" y="1607820"/>
                    </a:lnTo>
                    <a:lnTo>
                      <a:pt x="0" y="1680210"/>
                    </a:lnTo>
                    <a:lnTo>
                      <a:pt x="1681480" y="0"/>
                    </a:lnTo>
                    <a:close/>
                    <a:moveTo>
                      <a:pt x="1390650" y="0"/>
                    </a:moveTo>
                    <a:lnTo>
                      <a:pt x="1318260" y="0"/>
                    </a:lnTo>
                    <a:lnTo>
                      <a:pt x="0" y="1318260"/>
                    </a:lnTo>
                    <a:lnTo>
                      <a:pt x="0" y="1390650"/>
                    </a:lnTo>
                    <a:lnTo>
                      <a:pt x="1390650" y="0"/>
                    </a:lnTo>
                    <a:close/>
                    <a:moveTo>
                      <a:pt x="1245870" y="0"/>
                    </a:moveTo>
                    <a:lnTo>
                      <a:pt x="1173480" y="0"/>
                    </a:lnTo>
                    <a:lnTo>
                      <a:pt x="0" y="1173480"/>
                    </a:lnTo>
                    <a:lnTo>
                      <a:pt x="0" y="1245870"/>
                    </a:lnTo>
                    <a:lnTo>
                      <a:pt x="1245870" y="0"/>
                    </a:lnTo>
                    <a:close/>
                    <a:moveTo>
                      <a:pt x="1826260" y="0"/>
                    </a:moveTo>
                    <a:lnTo>
                      <a:pt x="1753870" y="0"/>
                    </a:lnTo>
                    <a:lnTo>
                      <a:pt x="0" y="1753870"/>
                    </a:lnTo>
                    <a:lnTo>
                      <a:pt x="0" y="1826260"/>
                    </a:lnTo>
                    <a:lnTo>
                      <a:pt x="1826260" y="0"/>
                    </a:lnTo>
                    <a:close/>
                    <a:moveTo>
                      <a:pt x="2260600" y="0"/>
                    </a:moveTo>
                    <a:lnTo>
                      <a:pt x="2188210" y="0"/>
                    </a:lnTo>
                    <a:lnTo>
                      <a:pt x="0" y="2188210"/>
                    </a:lnTo>
                    <a:lnTo>
                      <a:pt x="0" y="2260600"/>
                    </a:lnTo>
                    <a:lnTo>
                      <a:pt x="2260600" y="0"/>
                    </a:lnTo>
                    <a:close/>
                    <a:moveTo>
                      <a:pt x="2551430" y="0"/>
                    </a:moveTo>
                    <a:lnTo>
                      <a:pt x="2479040" y="0"/>
                    </a:lnTo>
                    <a:lnTo>
                      <a:pt x="0" y="2479040"/>
                    </a:lnTo>
                    <a:lnTo>
                      <a:pt x="0" y="2551430"/>
                    </a:lnTo>
                    <a:lnTo>
                      <a:pt x="2551430" y="0"/>
                    </a:lnTo>
                    <a:close/>
                    <a:moveTo>
                      <a:pt x="2405380" y="0"/>
                    </a:moveTo>
                    <a:lnTo>
                      <a:pt x="2332990" y="0"/>
                    </a:lnTo>
                    <a:lnTo>
                      <a:pt x="0" y="2332990"/>
                    </a:lnTo>
                    <a:lnTo>
                      <a:pt x="0" y="2405380"/>
                    </a:lnTo>
                    <a:lnTo>
                      <a:pt x="2405380" y="0"/>
                    </a:lnTo>
                    <a:close/>
                    <a:moveTo>
                      <a:pt x="2115820" y="0"/>
                    </a:moveTo>
                    <a:lnTo>
                      <a:pt x="2043430" y="0"/>
                    </a:lnTo>
                    <a:lnTo>
                      <a:pt x="0" y="2043430"/>
                    </a:lnTo>
                    <a:lnTo>
                      <a:pt x="0" y="2115820"/>
                    </a:lnTo>
                    <a:lnTo>
                      <a:pt x="2115820" y="0"/>
                    </a:lnTo>
                    <a:close/>
                    <a:moveTo>
                      <a:pt x="375920" y="0"/>
                    </a:moveTo>
                    <a:lnTo>
                      <a:pt x="303530" y="0"/>
                    </a:lnTo>
                    <a:lnTo>
                      <a:pt x="0" y="303530"/>
                    </a:lnTo>
                    <a:lnTo>
                      <a:pt x="0" y="375920"/>
                    </a:lnTo>
                    <a:lnTo>
                      <a:pt x="375920" y="0"/>
                    </a:lnTo>
                    <a:close/>
                    <a:moveTo>
                      <a:pt x="1101090" y="0"/>
                    </a:moveTo>
                    <a:lnTo>
                      <a:pt x="1028700" y="0"/>
                    </a:lnTo>
                    <a:lnTo>
                      <a:pt x="0" y="1028700"/>
                    </a:lnTo>
                    <a:lnTo>
                      <a:pt x="0" y="1101090"/>
                    </a:lnTo>
                    <a:lnTo>
                      <a:pt x="1101090" y="0"/>
                    </a:lnTo>
                    <a:close/>
                    <a:moveTo>
                      <a:pt x="2653030" y="0"/>
                    </a:moveTo>
                    <a:lnTo>
                      <a:pt x="2623820" y="0"/>
                    </a:lnTo>
                    <a:lnTo>
                      <a:pt x="0" y="2623820"/>
                    </a:lnTo>
                    <a:lnTo>
                      <a:pt x="0" y="2653030"/>
                    </a:lnTo>
                    <a:lnTo>
                      <a:pt x="43180" y="2653030"/>
                    </a:lnTo>
                    <a:lnTo>
                      <a:pt x="2653030" y="43180"/>
                    </a:lnTo>
                    <a:lnTo>
                      <a:pt x="2653030" y="0"/>
                    </a:lnTo>
                    <a:close/>
                    <a:moveTo>
                      <a:pt x="520700" y="0"/>
                    </a:moveTo>
                    <a:lnTo>
                      <a:pt x="448310" y="0"/>
                    </a:lnTo>
                    <a:lnTo>
                      <a:pt x="0" y="448310"/>
                    </a:lnTo>
                    <a:lnTo>
                      <a:pt x="0" y="520700"/>
                    </a:lnTo>
                    <a:lnTo>
                      <a:pt x="520700" y="0"/>
                    </a:lnTo>
                    <a:close/>
                    <a:moveTo>
                      <a:pt x="85090" y="0"/>
                    </a:moveTo>
                    <a:lnTo>
                      <a:pt x="12700" y="0"/>
                    </a:lnTo>
                    <a:lnTo>
                      <a:pt x="0" y="12700"/>
                    </a:lnTo>
                    <a:lnTo>
                      <a:pt x="0" y="85090"/>
                    </a:lnTo>
                    <a:lnTo>
                      <a:pt x="85090" y="0"/>
                    </a:lnTo>
                    <a:close/>
                    <a:moveTo>
                      <a:pt x="231140" y="0"/>
                    </a:moveTo>
                    <a:lnTo>
                      <a:pt x="158750" y="0"/>
                    </a:lnTo>
                    <a:lnTo>
                      <a:pt x="0" y="157480"/>
                    </a:lnTo>
                    <a:lnTo>
                      <a:pt x="0" y="229870"/>
                    </a:lnTo>
                    <a:lnTo>
                      <a:pt x="231140" y="0"/>
                    </a:lnTo>
                    <a:close/>
                    <a:moveTo>
                      <a:pt x="0" y="956310"/>
                    </a:moveTo>
                    <a:lnTo>
                      <a:pt x="956310" y="0"/>
                    </a:lnTo>
                    <a:lnTo>
                      <a:pt x="883920" y="0"/>
                    </a:lnTo>
                    <a:lnTo>
                      <a:pt x="0" y="882650"/>
                    </a:lnTo>
                    <a:lnTo>
                      <a:pt x="0" y="956310"/>
                    </a:lnTo>
                    <a:close/>
                    <a:moveTo>
                      <a:pt x="665480" y="0"/>
                    </a:moveTo>
                    <a:lnTo>
                      <a:pt x="593090" y="0"/>
                    </a:lnTo>
                    <a:lnTo>
                      <a:pt x="0" y="593090"/>
                    </a:lnTo>
                    <a:lnTo>
                      <a:pt x="0" y="665480"/>
                    </a:lnTo>
                    <a:lnTo>
                      <a:pt x="665480" y="0"/>
                    </a:lnTo>
                    <a:close/>
                    <a:moveTo>
                      <a:pt x="810260" y="0"/>
                    </a:moveTo>
                    <a:lnTo>
                      <a:pt x="737870" y="0"/>
                    </a:lnTo>
                    <a:lnTo>
                      <a:pt x="0" y="737870"/>
                    </a:lnTo>
                    <a:lnTo>
                      <a:pt x="0" y="810260"/>
                    </a:lnTo>
                    <a:lnTo>
                      <a:pt x="810260" y="0"/>
                    </a:lnTo>
                    <a:close/>
                    <a:moveTo>
                      <a:pt x="1971040" y="0"/>
                    </a:moveTo>
                    <a:lnTo>
                      <a:pt x="1898650" y="0"/>
                    </a:lnTo>
                    <a:lnTo>
                      <a:pt x="0" y="1898650"/>
                    </a:lnTo>
                    <a:lnTo>
                      <a:pt x="0" y="1971040"/>
                    </a:lnTo>
                    <a:lnTo>
                      <a:pt x="1971040" y="0"/>
                    </a:lnTo>
                    <a:close/>
                    <a:moveTo>
                      <a:pt x="2653030" y="1783080"/>
                    </a:moveTo>
                    <a:lnTo>
                      <a:pt x="2653030" y="1710690"/>
                    </a:lnTo>
                    <a:lnTo>
                      <a:pt x="1710690" y="2653030"/>
                    </a:lnTo>
                    <a:lnTo>
                      <a:pt x="1783080" y="2653030"/>
                    </a:lnTo>
                    <a:lnTo>
                      <a:pt x="2653030" y="1783080"/>
                    </a:lnTo>
                    <a:close/>
                    <a:moveTo>
                      <a:pt x="2653030" y="1927860"/>
                    </a:moveTo>
                    <a:lnTo>
                      <a:pt x="2653030" y="1855470"/>
                    </a:lnTo>
                    <a:lnTo>
                      <a:pt x="1855470" y="2653030"/>
                    </a:lnTo>
                    <a:lnTo>
                      <a:pt x="1927860" y="2653030"/>
                    </a:lnTo>
                    <a:lnTo>
                      <a:pt x="2653030" y="1927860"/>
                    </a:lnTo>
                    <a:close/>
                    <a:moveTo>
                      <a:pt x="2653030" y="2072640"/>
                    </a:moveTo>
                    <a:lnTo>
                      <a:pt x="2653030" y="2000250"/>
                    </a:lnTo>
                    <a:lnTo>
                      <a:pt x="2000250" y="2653030"/>
                    </a:lnTo>
                    <a:lnTo>
                      <a:pt x="2072640" y="2653030"/>
                    </a:lnTo>
                    <a:lnTo>
                      <a:pt x="2653030" y="2072640"/>
                    </a:lnTo>
                    <a:close/>
                    <a:moveTo>
                      <a:pt x="2653030" y="1638300"/>
                    </a:moveTo>
                    <a:lnTo>
                      <a:pt x="2653030" y="1565910"/>
                    </a:lnTo>
                    <a:lnTo>
                      <a:pt x="1564640" y="2654300"/>
                    </a:lnTo>
                    <a:lnTo>
                      <a:pt x="1637030" y="2654300"/>
                    </a:lnTo>
                    <a:lnTo>
                      <a:pt x="2653030" y="1638300"/>
                    </a:lnTo>
                    <a:close/>
                    <a:moveTo>
                      <a:pt x="2217420" y="2653030"/>
                    </a:moveTo>
                    <a:lnTo>
                      <a:pt x="2653030" y="2217420"/>
                    </a:lnTo>
                    <a:lnTo>
                      <a:pt x="2653030" y="2145030"/>
                    </a:lnTo>
                    <a:lnTo>
                      <a:pt x="2145030" y="2653030"/>
                    </a:lnTo>
                    <a:lnTo>
                      <a:pt x="2217420" y="2653030"/>
                    </a:lnTo>
                    <a:close/>
                    <a:moveTo>
                      <a:pt x="2653030" y="2580640"/>
                    </a:moveTo>
                    <a:lnTo>
                      <a:pt x="2580640" y="2653030"/>
                    </a:lnTo>
                    <a:lnTo>
                      <a:pt x="2653030" y="2653030"/>
                    </a:lnTo>
                    <a:lnTo>
                      <a:pt x="2653030" y="2580640"/>
                    </a:lnTo>
                    <a:close/>
                    <a:moveTo>
                      <a:pt x="2653030" y="2508250"/>
                    </a:moveTo>
                    <a:lnTo>
                      <a:pt x="2653030" y="2435860"/>
                    </a:lnTo>
                    <a:lnTo>
                      <a:pt x="2435860" y="2653030"/>
                    </a:lnTo>
                    <a:lnTo>
                      <a:pt x="2508250" y="2653030"/>
                    </a:lnTo>
                    <a:lnTo>
                      <a:pt x="2653030" y="2508250"/>
                    </a:lnTo>
                    <a:close/>
                    <a:moveTo>
                      <a:pt x="2653030" y="2363470"/>
                    </a:moveTo>
                    <a:lnTo>
                      <a:pt x="2653030" y="2291080"/>
                    </a:lnTo>
                    <a:lnTo>
                      <a:pt x="2291080" y="2653030"/>
                    </a:lnTo>
                    <a:lnTo>
                      <a:pt x="2363470" y="2653030"/>
                    </a:lnTo>
                    <a:lnTo>
                      <a:pt x="2653030" y="2363470"/>
                    </a:lnTo>
                    <a:close/>
                    <a:moveTo>
                      <a:pt x="2653030" y="1492250"/>
                    </a:moveTo>
                    <a:lnTo>
                      <a:pt x="2653030" y="1419860"/>
                    </a:lnTo>
                    <a:lnTo>
                      <a:pt x="1419860" y="2653030"/>
                    </a:lnTo>
                    <a:lnTo>
                      <a:pt x="1492250" y="2653030"/>
                    </a:lnTo>
                    <a:lnTo>
                      <a:pt x="2653030" y="1492250"/>
                    </a:lnTo>
                    <a:close/>
                    <a:moveTo>
                      <a:pt x="2653030" y="187960"/>
                    </a:moveTo>
                    <a:lnTo>
                      <a:pt x="2653030" y="115570"/>
                    </a:lnTo>
                    <a:lnTo>
                      <a:pt x="115570" y="2653030"/>
                    </a:lnTo>
                    <a:lnTo>
                      <a:pt x="187960" y="2653030"/>
                    </a:lnTo>
                    <a:lnTo>
                      <a:pt x="2653030" y="187960"/>
                    </a:lnTo>
                    <a:close/>
                    <a:moveTo>
                      <a:pt x="2653030" y="622300"/>
                    </a:moveTo>
                    <a:lnTo>
                      <a:pt x="2653030" y="549910"/>
                    </a:lnTo>
                    <a:lnTo>
                      <a:pt x="549910" y="2653030"/>
                    </a:lnTo>
                    <a:lnTo>
                      <a:pt x="622300" y="2653030"/>
                    </a:lnTo>
                    <a:lnTo>
                      <a:pt x="2653030" y="622300"/>
                    </a:lnTo>
                    <a:close/>
                    <a:moveTo>
                      <a:pt x="2653030" y="477520"/>
                    </a:moveTo>
                    <a:lnTo>
                      <a:pt x="2653030" y="405130"/>
                    </a:lnTo>
                    <a:lnTo>
                      <a:pt x="405130" y="2653030"/>
                    </a:lnTo>
                    <a:lnTo>
                      <a:pt x="477520" y="2653030"/>
                    </a:lnTo>
                    <a:lnTo>
                      <a:pt x="2653030" y="477520"/>
                    </a:lnTo>
                    <a:close/>
                    <a:moveTo>
                      <a:pt x="2653030" y="1347470"/>
                    </a:moveTo>
                    <a:lnTo>
                      <a:pt x="2653030" y="1275080"/>
                    </a:lnTo>
                    <a:lnTo>
                      <a:pt x="1275080" y="2653030"/>
                    </a:lnTo>
                    <a:lnTo>
                      <a:pt x="1347470" y="2653030"/>
                    </a:lnTo>
                    <a:lnTo>
                      <a:pt x="2653030" y="1347470"/>
                    </a:lnTo>
                    <a:close/>
                    <a:moveTo>
                      <a:pt x="2653030" y="767080"/>
                    </a:moveTo>
                    <a:lnTo>
                      <a:pt x="2653030" y="694690"/>
                    </a:lnTo>
                    <a:lnTo>
                      <a:pt x="694690" y="2653030"/>
                    </a:lnTo>
                    <a:lnTo>
                      <a:pt x="767080" y="2653030"/>
                    </a:lnTo>
                    <a:lnTo>
                      <a:pt x="2653030" y="767080"/>
                    </a:lnTo>
                    <a:close/>
                    <a:moveTo>
                      <a:pt x="2653030" y="332740"/>
                    </a:moveTo>
                    <a:lnTo>
                      <a:pt x="2653030" y="260350"/>
                    </a:lnTo>
                    <a:lnTo>
                      <a:pt x="260350" y="2653030"/>
                    </a:lnTo>
                    <a:lnTo>
                      <a:pt x="332740" y="2653030"/>
                    </a:lnTo>
                    <a:lnTo>
                      <a:pt x="2653030" y="332740"/>
                    </a:lnTo>
                    <a:close/>
                    <a:moveTo>
                      <a:pt x="2653030" y="1202690"/>
                    </a:moveTo>
                    <a:lnTo>
                      <a:pt x="2653030" y="1130300"/>
                    </a:lnTo>
                    <a:lnTo>
                      <a:pt x="1130300" y="2653030"/>
                    </a:lnTo>
                    <a:lnTo>
                      <a:pt x="1202690" y="2653030"/>
                    </a:lnTo>
                    <a:lnTo>
                      <a:pt x="2653030" y="1202690"/>
                    </a:lnTo>
                    <a:close/>
                    <a:moveTo>
                      <a:pt x="2653030" y="913130"/>
                    </a:moveTo>
                    <a:lnTo>
                      <a:pt x="2653030" y="840740"/>
                    </a:lnTo>
                    <a:lnTo>
                      <a:pt x="840740" y="2653030"/>
                    </a:lnTo>
                    <a:lnTo>
                      <a:pt x="913130" y="2653030"/>
                    </a:lnTo>
                    <a:lnTo>
                      <a:pt x="2653030" y="913130"/>
                    </a:lnTo>
                    <a:close/>
                    <a:moveTo>
                      <a:pt x="2653030" y="1057910"/>
                    </a:moveTo>
                    <a:lnTo>
                      <a:pt x="2653030" y="985520"/>
                    </a:lnTo>
                    <a:lnTo>
                      <a:pt x="985520" y="2653030"/>
                    </a:lnTo>
                    <a:lnTo>
                      <a:pt x="1057910" y="2653030"/>
                    </a:lnTo>
                    <a:lnTo>
                      <a:pt x="2653030" y="1057910"/>
                    </a:lnTo>
                    <a:close/>
                  </a:path>
                </a:pathLst>
              </a:custGeom>
              <a:solidFill>
                <a:srgbClr val="5DCAD1"/>
              </a:solidFill>
            </p:spPr>
          </p:sp>
        </p:grpSp>
        <p:grpSp>
          <p:nvGrpSpPr>
            <p:cNvPr id="16" name="Group 6">
              <a:extLst>
                <a:ext uri="{FF2B5EF4-FFF2-40B4-BE49-F238E27FC236}">
                  <a16:creationId xmlns:a16="http://schemas.microsoft.com/office/drawing/2014/main" id="{2D5ED167-964A-4531-AC06-F9EC768B5005}"/>
                </a:ext>
              </a:extLst>
            </p:cNvPr>
            <p:cNvGrpSpPr/>
            <p:nvPr/>
          </p:nvGrpSpPr>
          <p:grpSpPr>
            <a:xfrm rot="-2700000">
              <a:off x="783681" y="783681"/>
              <a:ext cx="3783946" cy="3783946"/>
              <a:chOff x="0" y="0"/>
              <a:chExt cx="1913890" cy="1913890"/>
            </a:xfrm>
          </p:grpSpPr>
          <p:sp>
            <p:nvSpPr>
              <p:cNvPr id="17" name="Freeform 7">
                <a:extLst>
                  <a:ext uri="{FF2B5EF4-FFF2-40B4-BE49-F238E27FC236}">
                    <a16:creationId xmlns:a16="http://schemas.microsoft.com/office/drawing/2014/main" id="{3C7A0396-4130-4033-9DB4-BCB18B4D02BB}"/>
                  </a:ext>
                </a:extLst>
              </p:cNvPr>
              <p:cNvSpPr/>
              <p:nvPr/>
            </p:nvSpPr>
            <p:spPr>
              <a:xfrm>
                <a:off x="0" y="0"/>
                <a:ext cx="1913890" cy="1913890"/>
              </a:xfrm>
              <a:custGeom>
                <a:avLst/>
                <a:gdLst/>
                <a:ahLst/>
                <a:cxnLst/>
                <a:rect l="l" t="t" r="r" b="b"/>
                <a:pathLst>
                  <a:path w="1913890" h="1913890">
                    <a:moveTo>
                      <a:pt x="0" y="0"/>
                    </a:moveTo>
                    <a:lnTo>
                      <a:pt x="0" y="1913890"/>
                    </a:lnTo>
                    <a:lnTo>
                      <a:pt x="1913890" y="1913890"/>
                    </a:lnTo>
                    <a:lnTo>
                      <a:pt x="1913890" y="0"/>
                    </a:lnTo>
                    <a:lnTo>
                      <a:pt x="0" y="0"/>
                    </a:lnTo>
                    <a:close/>
                    <a:moveTo>
                      <a:pt x="1852930" y="1852930"/>
                    </a:moveTo>
                    <a:lnTo>
                      <a:pt x="59690" y="1852930"/>
                    </a:lnTo>
                    <a:lnTo>
                      <a:pt x="59690" y="59690"/>
                    </a:lnTo>
                    <a:lnTo>
                      <a:pt x="1852930" y="59690"/>
                    </a:lnTo>
                    <a:lnTo>
                      <a:pt x="1852930" y="1852930"/>
                    </a:lnTo>
                    <a:close/>
                  </a:path>
                </a:pathLst>
              </a:custGeom>
              <a:solidFill>
                <a:srgbClr val="F3CD74"/>
              </a:solidFill>
            </p:spPr>
          </p:sp>
        </p:gr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1C2143"/>
        </a:solidFill>
        <a:effectLst/>
      </p:bgPr>
    </p:bg>
    <p:spTree>
      <p:nvGrpSpPr>
        <p:cNvPr id="1" name=""/>
        <p:cNvGrpSpPr/>
        <p:nvPr/>
      </p:nvGrpSpPr>
      <p:grpSpPr>
        <a:xfrm>
          <a:off x="0" y="0"/>
          <a:ext cx="0" cy="0"/>
          <a:chOff x="0" y="0"/>
          <a:chExt cx="0" cy="0"/>
        </a:xfrm>
      </p:grpSpPr>
      <p:sp>
        <p:nvSpPr>
          <p:cNvPr id="2" name="TextBox 2"/>
          <p:cNvSpPr txBox="1"/>
          <p:nvPr/>
        </p:nvSpPr>
        <p:spPr>
          <a:xfrm>
            <a:off x="7254654" y="220980"/>
            <a:ext cx="3946746" cy="892850"/>
          </a:xfrm>
          <a:prstGeom prst="rect">
            <a:avLst/>
          </a:prstGeom>
        </p:spPr>
        <p:txBody>
          <a:bodyPr wrap="square" lIns="0" tIns="0" rIns="0" bIns="0" rtlCol="0" anchor="t">
            <a:spAutoFit/>
          </a:bodyPr>
          <a:lstStyle/>
          <a:p>
            <a:pPr algn="ctr">
              <a:lnSpc>
                <a:spcPts val="7395"/>
              </a:lnSpc>
            </a:pPr>
            <a:r>
              <a:rPr lang="en-US" sz="5282" dirty="0" err="1">
                <a:solidFill>
                  <a:srgbClr val="F3CD74"/>
                </a:solidFill>
                <a:latin typeface="Open Sans Bold"/>
              </a:rPr>
              <a:t>Джерела</a:t>
            </a:r>
            <a:endParaRPr lang="en-US" sz="5282" dirty="0">
              <a:solidFill>
                <a:srgbClr val="F3CD74"/>
              </a:solidFill>
              <a:latin typeface="Open Sans Bold"/>
            </a:endParaRPr>
          </a:p>
        </p:txBody>
      </p:sp>
      <p:sp>
        <p:nvSpPr>
          <p:cNvPr id="3" name="TextBox 3"/>
          <p:cNvSpPr txBox="1"/>
          <p:nvPr/>
        </p:nvSpPr>
        <p:spPr>
          <a:xfrm>
            <a:off x="550476" y="990600"/>
            <a:ext cx="17187049" cy="8811260"/>
          </a:xfrm>
          <a:prstGeom prst="rect">
            <a:avLst/>
          </a:prstGeom>
        </p:spPr>
        <p:txBody>
          <a:bodyPr lIns="0" tIns="0" rIns="0" bIns="0" rtlCol="0" anchor="t">
            <a:spAutoFit/>
          </a:bodyPr>
          <a:lstStyle/>
          <a:p>
            <a:pPr>
              <a:lnSpc>
                <a:spcPts val="2940"/>
              </a:lnSpc>
            </a:pPr>
            <a:r>
              <a:rPr lang="en-US" sz="2100" u="sng" dirty="0">
                <a:solidFill>
                  <a:srgbClr val="00B0F0"/>
                </a:solidFill>
                <a:latin typeface="Tex Gyre Adventor Italics"/>
              </a:rPr>
              <a:t>Офіційни сйти шкіл Запоріжжя: </a:t>
            </a:r>
          </a:p>
          <a:p>
            <a:pPr marL="453390" lvl="1" indent="-226695">
              <a:lnSpc>
                <a:spcPts val="2940"/>
              </a:lnSpc>
              <a:buFont typeface="Arial"/>
              <a:buChar char="•"/>
            </a:pPr>
            <a:r>
              <a:rPr lang="en-US" sz="2100" dirty="0">
                <a:solidFill>
                  <a:srgbClr val="00B0F0"/>
                </a:solidFill>
                <a:latin typeface="Tex Gyre Adventor"/>
              </a:rPr>
              <a:t>Сайт школи №81 - http://</a:t>
            </a:r>
            <a:r>
              <a:rPr lang="en-US" sz="2100" dirty="0" err="1">
                <a:solidFill>
                  <a:srgbClr val="00B0F0"/>
                </a:solidFill>
                <a:latin typeface="Tex Gyre Adventor"/>
              </a:rPr>
              <a:t>znz81.zp.ua</a:t>
            </a:r>
            <a:r>
              <a:rPr lang="en-US" sz="2100" dirty="0">
                <a:solidFill>
                  <a:srgbClr val="00B0F0"/>
                </a:solidFill>
                <a:latin typeface="Tex Gyre Adventor"/>
              </a:rPr>
              <a:t>/</a:t>
            </a:r>
          </a:p>
          <a:p>
            <a:pPr marL="453390" lvl="1" indent="-226695">
              <a:lnSpc>
                <a:spcPts val="2940"/>
              </a:lnSpc>
              <a:buFont typeface="Arial"/>
              <a:buChar char="•"/>
            </a:pPr>
            <a:r>
              <a:rPr lang="en-US" sz="2100" dirty="0">
                <a:solidFill>
                  <a:srgbClr val="00B0F0"/>
                </a:solidFill>
                <a:latin typeface="Tex Gyre Adventor"/>
              </a:rPr>
              <a:t>Сайт гімназії №71 з поглибленим вивченням іноземних мов - https://school-</a:t>
            </a:r>
            <a:r>
              <a:rPr lang="en-US" sz="2100" dirty="0" err="1">
                <a:solidFill>
                  <a:srgbClr val="00B0F0"/>
                </a:solidFill>
                <a:latin typeface="Tex Gyre Adventor"/>
              </a:rPr>
              <a:t>71.zp.ua</a:t>
            </a:r>
            <a:r>
              <a:rPr lang="en-US" sz="2100" dirty="0">
                <a:solidFill>
                  <a:srgbClr val="00B0F0"/>
                </a:solidFill>
                <a:latin typeface="Tex Gyre Adventor"/>
              </a:rPr>
              <a:t>/</a:t>
            </a:r>
          </a:p>
          <a:p>
            <a:pPr marL="453390" lvl="1" indent="-226695">
              <a:lnSpc>
                <a:spcPts val="2940"/>
              </a:lnSpc>
              <a:buFont typeface="Arial"/>
              <a:buChar char="•"/>
            </a:pPr>
            <a:r>
              <a:rPr lang="en-US" sz="2100" dirty="0">
                <a:solidFill>
                  <a:srgbClr val="00B0F0"/>
                </a:solidFill>
                <a:latin typeface="Tex Gyre Adventor"/>
              </a:rPr>
              <a:t>Сайт альтернативної школи Єверест  - https://</a:t>
            </a:r>
            <a:r>
              <a:rPr lang="en-US" sz="2100" dirty="0" err="1">
                <a:solidFill>
                  <a:srgbClr val="00B0F0"/>
                </a:solidFill>
                <a:latin typeface="Tex Gyre Adventor"/>
              </a:rPr>
              <a:t>everrest.in.ua</a:t>
            </a:r>
            <a:r>
              <a:rPr lang="en-US" sz="2100" dirty="0">
                <a:solidFill>
                  <a:srgbClr val="00B0F0"/>
                </a:solidFill>
                <a:latin typeface="Tex Gyre Adventor"/>
              </a:rPr>
              <a:t>/</a:t>
            </a:r>
          </a:p>
          <a:p>
            <a:pPr>
              <a:lnSpc>
                <a:spcPts val="2940"/>
              </a:lnSpc>
            </a:pPr>
            <a:r>
              <a:rPr lang="en-US" sz="2100" u="sng" dirty="0">
                <a:solidFill>
                  <a:srgbClr val="00B0F0"/>
                </a:solidFill>
                <a:latin typeface="Tex Gyre Adventor Italics"/>
              </a:rPr>
              <a:t>Довідники:</a:t>
            </a:r>
          </a:p>
          <a:p>
            <a:pPr marL="453390" lvl="1" indent="-226695">
              <a:lnSpc>
                <a:spcPts val="2940"/>
              </a:lnSpc>
              <a:buFont typeface="Arial"/>
              <a:buChar char="•"/>
            </a:pPr>
            <a:r>
              <a:rPr lang="en-US" sz="2100" dirty="0">
                <a:solidFill>
                  <a:srgbClr val="00B0F0"/>
                </a:solidFill>
                <a:latin typeface="Tex Gyre Adventor"/>
              </a:rPr>
              <a:t>Теорія поколінь - презентація https://</a:t>
            </a:r>
            <a:r>
              <a:rPr lang="en-US" sz="2100" dirty="0" err="1">
                <a:solidFill>
                  <a:srgbClr val="00B0F0"/>
                </a:solidFill>
                <a:latin typeface="Tex Gyre Adventor"/>
              </a:rPr>
              <a:t>www.bdut.org.ua</a:t>
            </a:r>
            <a:r>
              <a:rPr lang="en-US" sz="2100" dirty="0">
                <a:solidFill>
                  <a:srgbClr val="00B0F0"/>
                </a:solidFill>
                <a:latin typeface="Tex Gyre Adventor"/>
              </a:rPr>
              <a:t>/wp-content/uploads/2018/02/.pdf</a:t>
            </a:r>
          </a:p>
          <a:p>
            <a:pPr marL="453390" lvl="1" indent="-226695">
              <a:lnSpc>
                <a:spcPts val="2940"/>
              </a:lnSpc>
              <a:buFont typeface="Arial"/>
              <a:buChar char="•"/>
            </a:pPr>
            <a:r>
              <a:rPr lang="en-US" sz="2100" dirty="0">
                <a:solidFill>
                  <a:srgbClr val="00B0F0"/>
                </a:solidFill>
                <a:latin typeface="Tex Gyre Adventor"/>
              </a:rPr>
              <a:t>Школи Запорізької області - інформаційний каталог: https://</a:t>
            </a:r>
            <a:r>
              <a:rPr lang="en-US" sz="2100" dirty="0" err="1">
                <a:solidFill>
                  <a:srgbClr val="00B0F0"/>
                </a:solidFill>
                <a:latin typeface="Tex Gyre Adventor"/>
              </a:rPr>
              <a:t>imidg.ucoz.ua</a:t>
            </a:r>
            <a:r>
              <a:rPr lang="en-US" sz="2100" dirty="0">
                <a:solidFill>
                  <a:srgbClr val="00B0F0"/>
                </a:solidFill>
                <a:latin typeface="Tex Gyre Adventor"/>
              </a:rPr>
              <a:t>/</a:t>
            </a:r>
            <a:r>
              <a:rPr lang="en-US" sz="2100" dirty="0" err="1">
                <a:solidFill>
                  <a:srgbClr val="00B0F0"/>
                </a:solidFill>
                <a:latin typeface="Tex Gyre Adventor"/>
              </a:rPr>
              <a:t>akatalog</a:t>
            </a:r>
            <a:r>
              <a:rPr lang="en-US" sz="2100" dirty="0">
                <a:solidFill>
                  <a:srgbClr val="00B0F0"/>
                </a:solidFill>
                <a:latin typeface="Tex Gyre Adventor"/>
              </a:rPr>
              <a:t>/</a:t>
            </a:r>
            <a:r>
              <a:rPr lang="en-US" sz="2100" dirty="0" err="1">
                <a:solidFill>
                  <a:srgbClr val="00B0F0"/>
                </a:solidFill>
                <a:latin typeface="Tex Gyre Adventor"/>
              </a:rPr>
              <a:t>katalog.pdf</a:t>
            </a:r>
            <a:endParaRPr lang="en-US" sz="2100" dirty="0">
              <a:solidFill>
                <a:srgbClr val="00B0F0"/>
              </a:solidFill>
              <a:latin typeface="Tex Gyre Adventor"/>
            </a:endParaRPr>
          </a:p>
          <a:p>
            <a:pPr marL="431800" lvl="1" indent="-215900">
              <a:lnSpc>
                <a:spcPts val="2800"/>
              </a:lnSpc>
              <a:buFont typeface="Arial"/>
              <a:buChar char="•"/>
            </a:pPr>
            <a:r>
              <a:rPr lang="en-US" sz="2000" dirty="0">
                <a:solidFill>
                  <a:srgbClr val="00B0F0"/>
                </a:solidFill>
                <a:latin typeface="Tex Gyre Adventor"/>
              </a:rPr>
              <a:t>Запорізький архів. Студії з історії євреїв - збірник документів і матеріалів http://</a:t>
            </a:r>
            <a:r>
              <a:rPr lang="en-US" sz="2000" dirty="0" err="1">
                <a:solidFill>
                  <a:srgbClr val="00B0F0"/>
                </a:solidFill>
                <a:latin typeface="Tex Gyre Adventor"/>
              </a:rPr>
              <a:t>history.org.ua</a:t>
            </a:r>
            <a:r>
              <a:rPr lang="en-US" sz="2000" dirty="0">
                <a:solidFill>
                  <a:srgbClr val="00B0F0"/>
                </a:solidFill>
                <a:latin typeface="Tex Gyre Adventor"/>
              </a:rPr>
              <a:t>/</a:t>
            </a:r>
            <a:r>
              <a:rPr lang="en-US" sz="2000" dirty="0" err="1">
                <a:solidFill>
                  <a:srgbClr val="00B0F0"/>
                </a:solidFill>
                <a:latin typeface="Tex Gyre Adventor"/>
              </a:rPr>
              <a:t>LiberUA</a:t>
            </a:r>
            <a:r>
              <a:rPr lang="en-US" sz="2000" dirty="0">
                <a:solidFill>
                  <a:srgbClr val="00B0F0"/>
                </a:solidFill>
                <a:latin typeface="Tex Gyre Adventor"/>
              </a:rPr>
              <a:t>/</a:t>
            </a:r>
            <a:r>
              <a:rPr lang="en-US" sz="2000" dirty="0" err="1">
                <a:solidFill>
                  <a:srgbClr val="00B0F0"/>
                </a:solidFill>
                <a:latin typeface="Tex Gyre Adventor"/>
              </a:rPr>
              <a:t>StIstEvr_2010</a:t>
            </a:r>
            <a:r>
              <a:rPr lang="en-US" sz="2000" dirty="0">
                <a:solidFill>
                  <a:srgbClr val="00B0F0"/>
                </a:solidFill>
                <a:latin typeface="Tex Gyre Adventor"/>
              </a:rPr>
              <a:t>/</a:t>
            </a:r>
            <a:r>
              <a:rPr lang="en-US" sz="2000" dirty="0" err="1">
                <a:solidFill>
                  <a:srgbClr val="00B0F0"/>
                </a:solidFill>
                <a:latin typeface="Tex Gyre Adventor"/>
              </a:rPr>
              <a:t>StIstEvr_2010.pdf</a:t>
            </a:r>
            <a:endParaRPr lang="en-US" sz="2000" dirty="0">
              <a:solidFill>
                <a:srgbClr val="00B0F0"/>
              </a:solidFill>
              <a:latin typeface="Tex Gyre Adventor"/>
            </a:endParaRPr>
          </a:p>
          <a:p>
            <a:pPr>
              <a:lnSpc>
                <a:spcPts val="2940"/>
              </a:lnSpc>
            </a:pPr>
            <a:r>
              <a:rPr lang="en-US" sz="2100" u="sng" dirty="0" err="1">
                <a:solidFill>
                  <a:srgbClr val="00B0F0"/>
                </a:solidFill>
                <a:latin typeface="Tex Gyre Adventor"/>
              </a:rPr>
              <a:t>І</a:t>
            </a:r>
            <a:r>
              <a:rPr lang="en-US" sz="2100" u="sng" dirty="0" err="1">
                <a:solidFill>
                  <a:srgbClr val="00B0F0"/>
                </a:solidFill>
                <a:latin typeface="Tex Gyre Adventor Italics"/>
              </a:rPr>
              <a:t>нтернет-ресурси</a:t>
            </a:r>
            <a:r>
              <a:rPr lang="en-US" sz="2100" u="sng" dirty="0">
                <a:solidFill>
                  <a:srgbClr val="00B0F0"/>
                </a:solidFill>
                <a:latin typeface="Tex Gyre Adventor Italics"/>
              </a:rPr>
              <a:t>: </a:t>
            </a:r>
            <a:r>
              <a:rPr lang="en-US" sz="2100" dirty="0" err="1">
                <a:solidFill>
                  <a:srgbClr val="00B0F0"/>
                </a:solidFill>
                <a:latin typeface="Tex Gyre Adventor"/>
              </a:rPr>
              <a:t>1.https</a:t>
            </a:r>
            <a:r>
              <a:rPr lang="en-US" sz="2100" dirty="0">
                <a:solidFill>
                  <a:srgbClr val="00B0F0"/>
                </a:solidFill>
                <a:latin typeface="Tex Gyre Adventor"/>
              </a:rPr>
              <a:t>://</a:t>
            </a:r>
            <a:r>
              <a:rPr lang="en-US" sz="2100" dirty="0" err="1">
                <a:solidFill>
                  <a:srgbClr val="00B0F0"/>
                </a:solidFill>
                <a:latin typeface="Tex Gyre Adventor"/>
              </a:rPr>
              <a:t>ru.wikipedia.org</a:t>
            </a:r>
            <a:r>
              <a:rPr lang="en-US" sz="2100" dirty="0">
                <a:solidFill>
                  <a:srgbClr val="00B0F0"/>
                </a:solidFill>
                <a:latin typeface="Tex Gyre Adventor"/>
              </a:rPr>
              <a:t>/wiki/%D0%97%D0%B0%D0%B3%D0%BB%D0%B0%D0%B2%D0%BD%D0%B0%D1%8F_%D1%81%D1%82%D1%80%D0%B0%D0%BD%D0%B8%D1%86%D0%B0</a:t>
            </a:r>
          </a:p>
          <a:p>
            <a:pPr>
              <a:lnSpc>
                <a:spcPts val="2940"/>
              </a:lnSpc>
            </a:pPr>
            <a:r>
              <a:rPr lang="en-US" sz="2100" dirty="0">
                <a:solidFill>
                  <a:srgbClr val="00B0F0"/>
                </a:solidFill>
                <a:latin typeface="Tex Gyre Adventor"/>
              </a:rPr>
              <a:t>2. https://</a:t>
            </a:r>
            <a:r>
              <a:rPr lang="en-US" sz="2100" dirty="0" err="1">
                <a:solidFill>
                  <a:srgbClr val="00B0F0"/>
                </a:solidFill>
                <a:latin typeface="Tex Gyre Adventor"/>
              </a:rPr>
              <a:t>zruchno.travel</a:t>
            </a:r>
            <a:r>
              <a:rPr lang="en-US" sz="2100" dirty="0">
                <a:solidFill>
                  <a:srgbClr val="00B0F0"/>
                </a:solidFill>
                <a:latin typeface="Tex Gyre Adventor"/>
              </a:rPr>
              <a:t>/News/New/</a:t>
            </a:r>
            <a:r>
              <a:rPr lang="en-US" sz="2100" dirty="0" err="1">
                <a:solidFill>
                  <a:srgbClr val="00B0F0"/>
                </a:solidFill>
                <a:latin typeface="Tex Gyre Adventor"/>
              </a:rPr>
              <a:t>3742?lang</a:t>
            </a:r>
            <a:r>
              <a:rPr lang="en-US" sz="2100" dirty="0">
                <a:solidFill>
                  <a:srgbClr val="00B0F0"/>
                </a:solidFill>
                <a:latin typeface="Tex Gyre Adventor"/>
              </a:rPr>
              <a:t>=</a:t>
            </a:r>
            <a:r>
              <a:rPr lang="en-US" sz="2100" dirty="0" err="1">
                <a:solidFill>
                  <a:srgbClr val="00B0F0"/>
                </a:solidFill>
                <a:latin typeface="Tex Gyre Adventor"/>
              </a:rPr>
              <a:t>ru</a:t>
            </a:r>
            <a:endParaRPr lang="en-US" sz="2100" dirty="0">
              <a:solidFill>
                <a:srgbClr val="00B0F0"/>
              </a:solidFill>
              <a:latin typeface="Tex Gyre Adventor"/>
            </a:endParaRPr>
          </a:p>
          <a:p>
            <a:pPr>
              <a:lnSpc>
                <a:spcPts val="2940"/>
              </a:lnSpc>
            </a:pPr>
            <a:r>
              <a:rPr lang="en-US" sz="2100" dirty="0">
                <a:solidFill>
                  <a:srgbClr val="00B0F0"/>
                </a:solidFill>
                <a:latin typeface="Tex Gyre Adventor"/>
              </a:rPr>
              <a:t>3. https://</a:t>
            </a:r>
            <a:r>
              <a:rPr lang="en-US" sz="2100" dirty="0" err="1">
                <a:solidFill>
                  <a:srgbClr val="00B0F0"/>
                </a:solidFill>
                <a:latin typeface="Tex Gyre Adventor"/>
              </a:rPr>
              <a:t>edunews.ru</a:t>
            </a:r>
            <a:r>
              <a:rPr lang="en-US" sz="2100" dirty="0">
                <a:solidFill>
                  <a:srgbClr val="00B0F0"/>
                </a:solidFill>
                <a:latin typeface="Tex Gyre Adventor"/>
              </a:rPr>
              <a:t>/education-abroad/</a:t>
            </a:r>
            <a:r>
              <a:rPr lang="en-US" sz="2100" dirty="0" err="1">
                <a:solidFill>
                  <a:srgbClr val="00B0F0"/>
                </a:solidFill>
                <a:latin typeface="Tex Gyre Adventor"/>
              </a:rPr>
              <a:t>sistema-obrazovaniya</a:t>
            </a:r>
            <a:r>
              <a:rPr lang="en-US" sz="2100" dirty="0">
                <a:solidFill>
                  <a:srgbClr val="00B0F0"/>
                </a:solidFill>
                <a:latin typeface="Tex Gyre Adventor"/>
              </a:rPr>
              <a:t>/</a:t>
            </a:r>
            <a:r>
              <a:rPr lang="en-US" sz="2100" dirty="0" err="1">
                <a:solidFill>
                  <a:srgbClr val="00B0F0"/>
                </a:solidFill>
                <a:latin typeface="Tex Gyre Adventor"/>
              </a:rPr>
              <a:t>sovetskaya.html</a:t>
            </a:r>
            <a:endParaRPr lang="en-US" sz="2100" dirty="0">
              <a:solidFill>
                <a:srgbClr val="00B0F0"/>
              </a:solidFill>
              <a:latin typeface="Tex Gyre Adventor"/>
            </a:endParaRPr>
          </a:p>
          <a:p>
            <a:pPr>
              <a:lnSpc>
                <a:spcPts val="2940"/>
              </a:lnSpc>
            </a:pPr>
            <a:r>
              <a:rPr lang="en-US" sz="2100" dirty="0">
                <a:solidFill>
                  <a:srgbClr val="00B0F0"/>
                </a:solidFill>
                <a:latin typeface="Tex Gyre Adventor"/>
              </a:rPr>
              <a:t>4. https://</a:t>
            </a:r>
            <a:r>
              <a:rPr lang="en-US" sz="2100" dirty="0" err="1">
                <a:solidFill>
                  <a:srgbClr val="00B0F0"/>
                </a:solidFill>
                <a:latin typeface="Tex Gyre Adventor"/>
              </a:rPr>
              <a:t>uinp.gov.ua</a:t>
            </a:r>
            <a:r>
              <a:rPr lang="en-US" sz="2100" dirty="0">
                <a:solidFill>
                  <a:srgbClr val="00B0F0"/>
                </a:solidFill>
                <a:latin typeface="Tex Gyre Adventor"/>
              </a:rPr>
              <a:t>/</a:t>
            </a:r>
            <a:r>
              <a:rPr lang="en-US" sz="2100" dirty="0" err="1">
                <a:solidFill>
                  <a:srgbClr val="00B0F0"/>
                </a:solidFill>
                <a:latin typeface="Tex Gyre Adventor"/>
              </a:rPr>
              <a:t>informaciyni-materialy</a:t>
            </a:r>
            <a:r>
              <a:rPr lang="en-US" sz="2100" dirty="0">
                <a:solidFill>
                  <a:srgbClr val="00B0F0"/>
                </a:solidFill>
                <a:latin typeface="Tex Gyre Adventor"/>
              </a:rPr>
              <a:t>/</a:t>
            </a:r>
            <a:r>
              <a:rPr lang="en-US" sz="2100" dirty="0" err="1">
                <a:solidFill>
                  <a:srgbClr val="00B0F0"/>
                </a:solidFill>
                <a:latin typeface="Tex Gyre Adventor"/>
              </a:rPr>
              <a:t>vchytelyam</a:t>
            </a:r>
            <a:r>
              <a:rPr lang="en-US" sz="2100" dirty="0">
                <a:solidFill>
                  <a:srgbClr val="00B0F0"/>
                </a:solidFill>
                <a:latin typeface="Tex Gyre Adventor"/>
              </a:rPr>
              <a:t>/</a:t>
            </a:r>
            <a:r>
              <a:rPr lang="en-US" sz="2100" dirty="0" err="1">
                <a:solidFill>
                  <a:srgbClr val="00B0F0"/>
                </a:solidFill>
                <a:latin typeface="Tex Gyre Adventor"/>
              </a:rPr>
              <a:t>metodychni-rekomendaciyi</a:t>
            </a:r>
            <a:r>
              <a:rPr lang="en-US" sz="2100" dirty="0">
                <a:solidFill>
                  <a:srgbClr val="00B0F0"/>
                </a:solidFill>
                <a:latin typeface="Tex Gyre Adventor"/>
              </a:rPr>
              <a:t>/rozvytok-osvity-i-nauky-pid-chas-ukrayinskoyi-revolyuciyi-1917-1921-rokiv</a:t>
            </a:r>
          </a:p>
          <a:p>
            <a:pPr>
              <a:lnSpc>
                <a:spcPts val="2940"/>
              </a:lnSpc>
            </a:pPr>
            <a:r>
              <a:rPr lang="en-US" sz="2100" dirty="0">
                <a:solidFill>
                  <a:srgbClr val="00B0F0"/>
                </a:solidFill>
                <a:latin typeface="Tex Gyre Adventor"/>
              </a:rPr>
              <a:t>5. https://</a:t>
            </a:r>
            <a:r>
              <a:rPr lang="en-US" sz="2100" dirty="0" err="1">
                <a:solidFill>
                  <a:srgbClr val="00B0F0"/>
                </a:solidFill>
                <a:latin typeface="Tex Gyre Adventor"/>
              </a:rPr>
              <a:t>externat.foxford.ru</a:t>
            </a:r>
            <a:r>
              <a:rPr lang="en-US" sz="2100" dirty="0">
                <a:solidFill>
                  <a:srgbClr val="00B0F0"/>
                </a:solidFill>
                <a:latin typeface="Tex Gyre Adventor"/>
              </a:rPr>
              <a:t>/</a:t>
            </a:r>
            <a:r>
              <a:rPr lang="en-US" sz="2100" dirty="0" err="1">
                <a:solidFill>
                  <a:srgbClr val="00B0F0"/>
                </a:solidFill>
                <a:latin typeface="Tex Gyre Adventor"/>
              </a:rPr>
              <a:t>polezno-znat</a:t>
            </a:r>
            <a:r>
              <a:rPr lang="en-US" sz="2100" dirty="0">
                <a:solidFill>
                  <a:srgbClr val="00B0F0"/>
                </a:solidFill>
                <a:latin typeface="Tex Gyre Adventor"/>
              </a:rPr>
              <a:t>/history-school</a:t>
            </a:r>
          </a:p>
          <a:p>
            <a:pPr>
              <a:lnSpc>
                <a:spcPts val="2940"/>
              </a:lnSpc>
            </a:pPr>
            <a:r>
              <a:rPr lang="en-US" sz="2100" dirty="0">
                <a:solidFill>
                  <a:srgbClr val="00B0F0"/>
                </a:solidFill>
                <a:latin typeface="Tex Gyre Adventor"/>
              </a:rPr>
              <a:t>6. http://</a:t>
            </a:r>
            <a:r>
              <a:rPr lang="en-US" sz="2100" dirty="0" err="1">
                <a:solidFill>
                  <a:srgbClr val="00B0F0"/>
                </a:solidFill>
                <a:latin typeface="Tex Gyre Adventor"/>
              </a:rPr>
              <a:t>iqholding.com.ua</a:t>
            </a:r>
            <a:r>
              <a:rPr lang="en-US" sz="2100" dirty="0">
                <a:solidFill>
                  <a:srgbClr val="00B0F0"/>
                </a:solidFill>
                <a:latin typeface="Tex Gyre Adventor"/>
              </a:rPr>
              <a:t>/articles/</a:t>
            </a:r>
            <a:r>
              <a:rPr lang="en-US" sz="2100" dirty="0" err="1">
                <a:solidFill>
                  <a:srgbClr val="00B0F0"/>
                </a:solidFill>
                <a:latin typeface="Tex Gyre Adventor"/>
              </a:rPr>
              <a:t>korotko</a:t>
            </a:r>
            <a:r>
              <a:rPr lang="en-US" sz="2100" dirty="0">
                <a:solidFill>
                  <a:srgbClr val="00B0F0"/>
                </a:solidFill>
                <a:latin typeface="Tex Gyre Adventor"/>
              </a:rPr>
              <a:t>-pro-</a:t>
            </a:r>
            <a:r>
              <a:rPr lang="en-US" sz="2100" dirty="0" err="1">
                <a:solidFill>
                  <a:srgbClr val="00B0F0"/>
                </a:solidFill>
                <a:latin typeface="Tex Gyre Adventor"/>
              </a:rPr>
              <a:t>teoriyu</a:t>
            </a:r>
            <a:r>
              <a:rPr lang="en-US" sz="2100" dirty="0">
                <a:solidFill>
                  <a:srgbClr val="00B0F0"/>
                </a:solidFill>
                <a:latin typeface="Tex Gyre Adventor"/>
              </a:rPr>
              <a:t>-</a:t>
            </a:r>
            <a:r>
              <a:rPr lang="en-US" sz="2100" dirty="0" err="1">
                <a:solidFill>
                  <a:srgbClr val="00B0F0"/>
                </a:solidFill>
                <a:latin typeface="Tex Gyre Adventor"/>
              </a:rPr>
              <a:t>pokolin</a:t>
            </a:r>
            <a:endParaRPr lang="en-US" sz="2100" dirty="0">
              <a:solidFill>
                <a:srgbClr val="00B0F0"/>
              </a:solidFill>
              <a:latin typeface="Tex Gyre Adventor"/>
            </a:endParaRPr>
          </a:p>
          <a:p>
            <a:pPr>
              <a:lnSpc>
                <a:spcPts val="2940"/>
              </a:lnSpc>
            </a:pPr>
            <a:r>
              <a:rPr lang="en-US" sz="2100" dirty="0">
                <a:solidFill>
                  <a:srgbClr val="00B0F0"/>
                </a:solidFill>
                <a:latin typeface="Tex Gyre Adventor"/>
              </a:rPr>
              <a:t>7. https://reporter-</a:t>
            </a:r>
            <a:r>
              <a:rPr lang="en-US" sz="2100" dirty="0" err="1">
                <a:solidFill>
                  <a:srgbClr val="00B0F0"/>
                </a:solidFill>
                <a:latin typeface="Tex Gyre Adventor"/>
              </a:rPr>
              <a:t>ua.com</a:t>
            </a:r>
            <a:r>
              <a:rPr lang="en-US" sz="2100" dirty="0">
                <a:solidFill>
                  <a:srgbClr val="00B0F0"/>
                </a:solidFill>
                <a:latin typeface="Tex Gyre Adventor"/>
              </a:rPr>
              <a:t>/2013/03/04/aleksandrovsk-zaporozhe-unikalnye-foto-nashego-goroda-togda-i-seychas</a:t>
            </a:r>
          </a:p>
          <a:p>
            <a:pPr>
              <a:lnSpc>
                <a:spcPts val="2940"/>
              </a:lnSpc>
            </a:pPr>
            <a:r>
              <a:rPr lang="en-US" sz="2100" dirty="0">
                <a:solidFill>
                  <a:srgbClr val="00B0F0"/>
                </a:solidFill>
                <a:latin typeface="Tex Gyre Adventor"/>
              </a:rPr>
              <a:t>8. https://</a:t>
            </a:r>
            <a:r>
              <a:rPr lang="en-US" sz="2100" dirty="0" err="1">
                <a:solidFill>
                  <a:srgbClr val="00B0F0"/>
                </a:solidFill>
                <a:latin typeface="Tex Gyre Adventor"/>
              </a:rPr>
              <a:t>zaporizhzhia.city</a:t>
            </a:r>
            <a:r>
              <a:rPr lang="en-US" sz="2100" dirty="0">
                <a:solidFill>
                  <a:srgbClr val="00B0F0"/>
                </a:solidFill>
                <a:latin typeface="Tex Gyre Adventor"/>
              </a:rPr>
              <a:t>/</a:t>
            </a:r>
            <a:r>
              <a:rPr lang="en-US" sz="2100" dirty="0" err="1">
                <a:solidFill>
                  <a:srgbClr val="00B0F0"/>
                </a:solidFill>
                <a:latin typeface="Tex Gyre Adventor"/>
              </a:rPr>
              <a:t>ru</a:t>
            </a:r>
            <a:r>
              <a:rPr lang="en-US" sz="2100" dirty="0">
                <a:solidFill>
                  <a:srgbClr val="00B0F0"/>
                </a:solidFill>
                <a:latin typeface="Tex Gyre Adventor"/>
              </a:rPr>
              <a:t>/places/</a:t>
            </a:r>
            <a:r>
              <a:rPr lang="en-US" sz="2100" dirty="0" err="1">
                <a:solidFill>
                  <a:srgbClr val="00B0F0"/>
                </a:solidFill>
                <a:latin typeface="Tex Gyre Adventor"/>
              </a:rPr>
              <a:t>skola-gigant</a:t>
            </a:r>
            <a:endParaRPr lang="en-US" sz="2100" dirty="0">
              <a:solidFill>
                <a:srgbClr val="00B0F0"/>
              </a:solidFill>
              <a:latin typeface="Tex Gyre Adventor"/>
            </a:endParaRPr>
          </a:p>
          <a:p>
            <a:pPr>
              <a:lnSpc>
                <a:spcPts val="2940"/>
              </a:lnSpc>
            </a:pPr>
            <a:r>
              <a:rPr lang="en-US" sz="2100" dirty="0">
                <a:solidFill>
                  <a:srgbClr val="00B0F0"/>
                </a:solidFill>
                <a:latin typeface="Tex Gyre Adventor"/>
              </a:rPr>
              <a:t>9. https://</a:t>
            </a:r>
            <a:r>
              <a:rPr lang="en-US" sz="2100" dirty="0" err="1">
                <a:solidFill>
                  <a:srgbClr val="00B0F0"/>
                </a:solidFill>
                <a:latin typeface="Tex Gyre Adventor"/>
              </a:rPr>
              <a:t>life.pravda.com.ua</a:t>
            </a:r>
            <a:r>
              <a:rPr lang="en-US" sz="2100" dirty="0">
                <a:solidFill>
                  <a:srgbClr val="00B0F0"/>
                </a:solidFill>
                <a:latin typeface="Tex Gyre Adventor"/>
              </a:rPr>
              <a:t>/society/2020/02/9/239843/</a:t>
            </a:r>
          </a:p>
          <a:p>
            <a:pPr>
              <a:lnSpc>
                <a:spcPts val="2940"/>
              </a:lnSpc>
            </a:pPr>
            <a:r>
              <a:rPr lang="en-US" sz="2100" u="sng" dirty="0">
                <a:solidFill>
                  <a:srgbClr val="00B0F0"/>
                </a:solidFill>
                <a:latin typeface="Tex Gyre Adventor Italics"/>
              </a:rPr>
              <a:t>Індивідуальні консультації з окремих питань: </a:t>
            </a:r>
          </a:p>
          <a:p>
            <a:pPr marL="453390" lvl="1" indent="-226695">
              <a:lnSpc>
                <a:spcPts val="2940"/>
              </a:lnSpc>
              <a:buFont typeface="Arial"/>
              <a:buChar char="•"/>
            </a:pPr>
            <a:r>
              <a:rPr lang="en-US" sz="2400" dirty="0">
                <a:solidFill>
                  <a:srgbClr val="00B0F0"/>
                </a:solidFill>
                <a:latin typeface="Tex Gyre Adventor Light"/>
              </a:rPr>
              <a:t>Департамент культур</a:t>
            </a:r>
            <a:r>
              <a:rPr lang="uk-UA" sz="2400" dirty="0">
                <a:solidFill>
                  <a:srgbClr val="00B0F0"/>
                </a:solidFill>
                <a:latin typeface="Tex Gyre Adventor Light"/>
              </a:rPr>
              <a:t>и</a:t>
            </a:r>
            <a:r>
              <a:rPr lang="en-US" sz="2400" dirty="0">
                <a:solidFill>
                  <a:srgbClr val="00B0F0"/>
                </a:solidFill>
                <a:latin typeface="Tex Gyre Adventor Light"/>
              </a:rPr>
              <a:t> та туризм</a:t>
            </a:r>
            <a:r>
              <a:rPr lang="uk-UA" sz="2400" dirty="0">
                <a:solidFill>
                  <a:srgbClr val="00B0F0"/>
                </a:solidFill>
                <a:latin typeface="Tex Gyre Adventor Light"/>
              </a:rPr>
              <a:t>у</a:t>
            </a:r>
            <a:r>
              <a:rPr lang="en-US" sz="2400" dirty="0">
                <a:solidFill>
                  <a:srgbClr val="00B0F0"/>
                </a:solidFill>
                <a:latin typeface="Tex Gyre Adventor Light"/>
              </a:rPr>
              <a:t> Запоріжської міскої ради </a:t>
            </a:r>
          </a:p>
          <a:p>
            <a:pPr marL="453390" lvl="1" indent="-226695">
              <a:lnSpc>
                <a:spcPts val="2940"/>
              </a:lnSpc>
              <a:buFont typeface="Arial"/>
              <a:buChar char="•"/>
            </a:pPr>
            <a:r>
              <a:rPr lang="en-US" sz="2100" dirty="0">
                <a:solidFill>
                  <a:srgbClr val="00B0F0"/>
                </a:solidFill>
                <a:latin typeface="Tex Gyre Adventor"/>
              </a:rPr>
              <a:t>Краезнавець та гід - Роман Акбаш</a:t>
            </a:r>
          </a:p>
          <a:p>
            <a:pPr marL="453390" lvl="1" indent="-226695">
              <a:lnSpc>
                <a:spcPts val="2940"/>
              </a:lnSpc>
              <a:buFont typeface="Arial"/>
              <a:buChar char="•"/>
            </a:pPr>
            <a:r>
              <a:rPr lang="en-US" sz="2100" dirty="0">
                <a:solidFill>
                  <a:srgbClr val="00B0F0"/>
                </a:solidFill>
                <a:latin typeface="Tex Gyre Adventor"/>
              </a:rPr>
              <a:t>Гід - Лебедєва Вероніка</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1C2143"/>
        </a:solidFill>
        <a:effectLst/>
      </p:bgPr>
    </p:bg>
    <p:spTree>
      <p:nvGrpSpPr>
        <p:cNvPr id="1" name=""/>
        <p:cNvGrpSpPr/>
        <p:nvPr/>
      </p:nvGrpSpPr>
      <p:grpSpPr>
        <a:xfrm>
          <a:off x="0" y="0"/>
          <a:ext cx="0" cy="0"/>
          <a:chOff x="0" y="0"/>
          <a:chExt cx="0" cy="0"/>
        </a:xfrm>
      </p:grpSpPr>
      <p:grpSp>
        <p:nvGrpSpPr>
          <p:cNvPr id="7" name="Group 7"/>
          <p:cNvGrpSpPr/>
          <p:nvPr/>
        </p:nvGrpSpPr>
        <p:grpSpPr>
          <a:xfrm>
            <a:off x="-2733487" y="-757755"/>
            <a:ext cx="4692345" cy="3930345"/>
            <a:chOff x="0" y="0"/>
            <a:chExt cx="6256461" cy="5240461"/>
          </a:xfrm>
        </p:grpSpPr>
        <p:grpSp>
          <p:nvGrpSpPr>
            <p:cNvPr id="8" name="Group 8"/>
            <p:cNvGrpSpPr>
              <a:grpSpLocks noChangeAspect="1"/>
            </p:cNvGrpSpPr>
            <p:nvPr/>
          </p:nvGrpSpPr>
          <p:grpSpPr>
            <a:xfrm rot="-2700000">
              <a:off x="767448" y="767448"/>
              <a:ext cx="3705565" cy="3705565"/>
              <a:chOff x="0" y="0"/>
              <a:chExt cx="2653030" cy="2653030"/>
            </a:xfrm>
          </p:grpSpPr>
          <p:sp>
            <p:nvSpPr>
              <p:cNvPr id="9" name="Freeform 9"/>
              <p:cNvSpPr/>
              <p:nvPr/>
            </p:nvSpPr>
            <p:spPr>
              <a:xfrm>
                <a:off x="0" y="0"/>
                <a:ext cx="2653030" cy="2654300"/>
              </a:xfrm>
              <a:custGeom>
                <a:avLst/>
                <a:gdLst/>
                <a:ahLst/>
                <a:cxnLst/>
                <a:rect l="l" t="t" r="r" b="b"/>
                <a:pathLst>
                  <a:path w="2653030" h="2654300">
                    <a:moveTo>
                      <a:pt x="0" y="1535430"/>
                    </a:moveTo>
                    <a:lnTo>
                      <a:pt x="0" y="1463040"/>
                    </a:lnTo>
                    <a:lnTo>
                      <a:pt x="1463040" y="0"/>
                    </a:lnTo>
                    <a:lnTo>
                      <a:pt x="1535430" y="0"/>
                    </a:lnTo>
                    <a:lnTo>
                      <a:pt x="0" y="1535430"/>
                    </a:lnTo>
                    <a:close/>
                    <a:moveTo>
                      <a:pt x="1681480" y="0"/>
                    </a:moveTo>
                    <a:lnTo>
                      <a:pt x="1609090" y="0"/>
                    </a:lnTo>
                    <a:lnTo>
                      <a:pt x="0" y="1607820"/>
                    </a:lnTo>
                    <a:lnTo>
                      <a:pt x="0" y="1680210"/>
                    </a:lnTo>
                    <a:lnTo>
                      <a:pt x="1681480" y="0"/>
                    </a:lnTo>
                    <a:close/>
                    <a:moveTo>
                      <a:pt x="1390650" y="0"/>
                    </a:moveTo>
                    <a:lnTo>
                      <a:pt x="1318260" y="0"/>
                    </a:lnTo>
                    <a:lnTo>
                      <a:pt x="0" y="1318260"/>
                    </a:lnTo>
                    <a:lnTo>
                      <a:pt x="0" y="1390650"/>
                    </a:lnTo>
                    <a:lnTo>
                      <a:pt x="1390650" y="0"/>
                    </a:lnTo>
                    <a:close/>
                    <a:moveTo>
                      <a:pt x="1245870" y="0"/>
                    </a:moveTo>
                    <a:lnTo>
                      <a:pt x="1173480" y="0"/>
                    </a:lnTo>
                    <a:lnTo>
                      <a:pt x="0" y="1173480"/>
                    </a:lnTo>
                    <a:lnTo>
                      <a:pt x="0" y="1245870"/>
                    </a:lnTo>
                    <a:lnTo>
                      <a:pt x="1245870" y="0"/>
                    </a:lnTo>
                    <a:close/>
                    <a:moveTo>
                      <a:pt x="1826260" y="0"/>
                    </a:moveTo>
                    <a:lnTo>
                      <a:pt x="1753870" y="0"/>
                    </a:lnTo>
                    <a:lnTo>
                      <a:pt x="0" y="1753870"/>
                    </a:lnTo>
                    <a:lnTo>
                      <a:pt x="0" y="1826260"/>
                    </a:lnTo>
                    <a:lnTo>
                      <a:pt x="1826260" y="0"/>
                    </a:lnTo>
                    <a:close/>
                    <a:moveTo>
                      <a:pt x="2260600" y="0"/>
                    </a:moveTo>
                    <a:lnTo>
                      <a:pt x="2188210" y="0"/>
                    </a:lnTo>
                    <a:lnTo>
                      <a:pt x="0" y="2188210"/>
                    </a:lnTo>
                    <a:lnTo>
                      <a:pt x="0" y="2260600"/>
                    </a:lnTo>
                    <a:lnTo>
                      <a:pt x="2260600" y="0"/>
                    </a:lnTo>
                    <a:close/>
                    <a:moveTo>
                      <a:pt x="2551430" y="0"/>
                    </a:moveTo>
                    <a:lnTo>
                      <a:pt x="2479040" y="0"/>
                    </a:lnTo>
                    <a:lnTo>
                      <a:pt x="0" y="2479040"/>
                    </a:lnTo>
                    <a:lnTo>
                      <a:pt x="0" y="2551430"/>
                    </a:lnTo>
                    <a:lnTo>
                      <a:pt x="2551430" y="0"/>
                    </a:lnTo>
                    <a:close/>
                    <a:moveTo>
                      <a:pt x="2405380" y="0"/>
                    </a:moveTo>
                    <a:lnTo>
                      <a:pt x="2332990" y="0"/>
                    </a:lnTo>
                    <a:lnTo>
                      <a:pt x="0" y="2332990"/>
                    </a:lnTo>
                    <a:lnTo>
                      <a:pt x="0" y="2405380"/>
                    </a:lnTo>
                    <a:lnTo>
                      <a:pt x="2405380" y="0"/>
                    </a:lnTo>
                    <a:close/>
                    <a:moveTo>
                      <a:pt x="2115820" y="0"/>
                    </a:moveTo>
                    <a:lnTo>
                      <a:pt x="2043430" y="0"/>
                    </a:lnTo>
                    <a:lnTo>
                      <a:pt x="0" y="2043430"/>
                    </a:lnTo>
                    <a:lnTo>
                      <a:pt x="0" y="2115820"/>
                    </a:lnTo>
                    <a:lnTo>
                      <a:pt x="2115820" y="0"/>
                    </a:lnTo>
                    <a:close/>
                    <a:moveTo>
                      <a:pt x="375920" y="0"/>
                    </a:moveTo>
                    <a:lnTo>
                      <a:pt x="303530" y="0"/>
                    </a:lnTo>
                    <a:lnTo>
                      <a:pt x="0" y="303530"/>
                    </a:lnTo>
                    <a:lnTo>
                      <a:pt x="0" y="375920"/>
                    </a:lnTo>
                    <a:lnTo>
                      <a:pt x="375920" y="0"/>
                    </a:lnTo>
                    <a:close/>
                    <a:moveTo>
                      <a:pt x="1101090" y="0"/>
                    </a:moveTo>
                    <a:lnTo>
                      <a:pt x="1028700" y="0"/>
                    </a:lnTo>
                    <a:lnTo>
                      <a:pt x="0" y="1028700"/>
                    </a:lnTo>
                    <a:lnTo>
                      <a:pt x="0" y="1101090"/>
                    </a:lnTo>
                    <a:lnTo>
                      <a:pt x="1101090" y="0"/>
                    </a:lnTo>
                    <a:close/>
                    <a:moveTo>
                      <a:pt x="2653030" y="0"/>
                    </a:moveTo>
                    <a:lnTo>
                      <a:pt x="2623820" y="0"/>
                    </a:lnTo>
                    <a:lnTo>
                      <a:pt x="0" y="2623820"/>
                    </a:lnTo>
                    <a:lnTo>
                      <a:pt x="0" y="2653030"/>
                    </a:lnTo>
                    <a:lnTo>
                      <a:pt x="43180" y="2653030"/>
                    </a:lnTo>
                    <a:lnTo>
                      <a:pt x="2653030" y="43180"/>
                    </a:lnTo>
                    <a:lnTo>
                      <a:pt x="2653030" y="0"/>
                    </a:lnTo>
                    <a:close/>
                    <a:moveTo>
                      <a:pt x="520700" y="0"/>
                    </a:moveTo>
                    <a:lnTo>
                      <a:pt x="448310" y="0"/>
                    </a:lnTo>
                    <a:lnTo>
                      <a:pt x="0" y="448310"/>
                    </a:lnTo>
                    <a:lnTo>
                      <a:pt x="0" y="520700"/>
                    </a:lnTo>
                    <a:lnTo>
                      <a:pt x="520700" y="0"/>
                    </a:lnTo>
                    <a:close/>
                    <a:moveTo>
                      <a:pt x="85090" y="0"/>
                    </a:moveTo>
                    <a:lnTo>
                      <a:pt x="12700" y="0"/>
                    </a:lnTo>
                    <a:lnTo>
                      <a:pt x="0" y="12700"/>
                    </a:lnTo>
                    <a:lnTo>
                      <a:pt x="0" y="85090"/>
                    </a:lnTo>
                    <a:lnTo>
                      <a:pt x="85090" y="0"/>
                    </a:lnTo>
                    <a:close/>
                    <a:moveTo>
                      <a:pt x="231140" y="0"/>
                    </a:moveTo>
                    <a:lnTo>
                      <a:pt x="158750" y="0"/>
                    </a:lnTo>
                    <a:lnTo>
                      <a:pt x="0" y="157480"/>
                    </a:lnTo>
                    <a:lnTo>
                      <a:pt x="0" y="229870"/>
                    </a:lnTo>
                    <a:lnTo>
                      <a:pt x="231140" y="0"/>
                    </a:lnTo>
                    <a:close/>
                    <a:moveTo>
                      <a:pt x="0" y="956310"/>
                    </a:moveTo>
                    <a:lnTo>
                      <a:pt x="956310" y="0"/>
                    </a:lnTo>
                    <a:lnTo>
                      <a:pt x="883920" y="0"/>
                    </a:lnTo>
                    <a:lnTo>
                      <a:pt x="0" y="882650"/>
                    </a:lnTo>
                    <a:lnTo>
                      <a:pt x="0" y="956310"/>
                    </a:lnTo>
                    <a:close/>
                    <a:moveTo>
                      <a:pt x="665480" y="0"/>
                    </a:moveTo>
                    <a:lnTo>
                      <a:pt x="593090" y="0"/>
                    </a:lnTo>
                    <a:lnTo>
                      <a:pt x="0" y="593090"/>
                    </a:lnTo>
                    <a:lnTo>
                      <a:pt x="0" y="665480"/>
                    </a:lnTo>
                    <a:lnTo>
                      <a:pt x="665480" y="0"/>
                    </a:lnTo>
                    <a:close/>
                    <a:moveTo>
                      <a:pt x="810260" y="0"/>
                    </a:moveTo>
                    <a:lnTo>
                      <a:pt x="737870" y="0"/>
                    </a:lnTo>
                    <a:lnTo>
                      <a:pt x="0" y="737870"/>
                    </a:lnTo>
                    <a:lnTo>
                      <a:pt x="0" y="810260"/>
                    </a:lnTo>
                    <a:lnTo>
                      <a:pt x="810260" y="0"/>
                    </a:lnTo>
                    <a:close/>
                    <a:moveTo>
                      <a:pt x="1971040" y="0"/>
                    </a:moveTo>
                    <a:lnTo>
                      <a:pt x="1898650" y="0"/>
                    </a:lnTo>
                    <a:lnTo>
                      <a:pt x="0" y="1898650"/>
                    </a:lnTo>
                    <a:lnTo>
                      <a:pt x="0" y="1971040"/>
                    </a:lnTo>
                    <a:lnTo>
                      <a:pt x="1971040" y="0"/>
                    </a:lnTo>
                    <a:close/>
                    <a:moveTo>
                      <a:pt x="2653030" y="1783080"/>
                    </a:moveTo>
                    <a:lnTo>
                      <a:pt x="2653030" y="1710690"/>
                    </a:lnTo>
                    <a:lnTo>
                      <a:pt x="1710690" y="2653030"/>
                    </a:lnTo>
                    <a:lnTo>
                      <a:pt x="1783080" y="2653030"/>
                    </a:lnTo>
                    <a:lnTo>
                      <a:pt x="2653030" y="1783080"/>
                    </a:lnTo>
                    <a:close/>
                    <a:moveTo>
                      <a:pt x="2653030" y="1927860"/>
                    </a:moveTo>
                    <a:lnTo>
                      <a:pt x="2653030" y="1855470"/>
                    </a:lnTo>
                    <a:lnTo>
                      <a:pt x="1855470" y="2653030"/>
                    </a:lnTo>
                    <a:lnTo>
                      <a:pt x="1927860" y="2653030"/>
                    </a:lnTo>
                    <a:lnTo>
                      <a:pt x="2653030" y="1927860"/>
                    </a:lnTo>
                    <a:close/>
                    <a:moveTo>
                      <a:pt x="2653030" y="2072640"/>
                    </a:moveTo>
                    <a:lnTo>
                      <a:pt x="2653030" y="2000250"/>
                    </a:lnTo>
                    <a:lnTo>
                      <a:pt x="2000250" y="2653030"/>
                    </a:lnTo>
                    <a:lnTo>
                      <a:pt x="2072640" y="2653030"/>
                    </a:lnTo>
                    <a:lnTo>
                      <a:pt x="2653030" y="2072640"/>
                    </a:lnTo>
                    <a:close/>
                    <a:moveTo>
                      <a:pt x="2653030" y="1638300"/>
                    </a:moveTo>
                    <a:lnTo>
                      <a:pt x="2653030" y="1565910"/>
                    </a:lnTo>
                    <a:lnTo>
                      <a:pt x="1564640" y="2654300"/>
                    </a:lnTo>
                    <a:lnTo>
                      <a:pt x="1637030" y="2654300"/>
                    </a:lnTo>
                    <a:lnTo>
                      <a:pt x="2653030" y="1638300"/>
                    </a:lnTo>
                    <a:close/>
                    <a:moveTo>
                      <a:pt x="2217420" y="2653030"/>
                    </a:moveTo>
                    <a:lnTo>
                      <a:pt x="2653030" y="2217420"/>
                    </a:lnTo>
                    <a:lnTo>
                      <a:pt x="2653030" y="2145030"/>
                    </a:lnTo>
                    <a:lnTo>
                      <a:pt x="2145030" y="2653030"/>
                    </a:lnTo>
                    <a:lnTo>
                      <a:pt x="2217420" y="2653030"/>
                    </a:lnTo>
                    <a:close/>
                    <a:moveTo>
                      <a:pt x="2653030" y="2580640"/>
                    </a:moveTo>
                    <a:lnTo>
                      <a:pt x="2580640" y="2653030"/>
                    </a:lnTo>
                    <a:lnTo>
                      <a:pt x="2653030" y="2653030"/>
                    </a:lnTo>
                    <a:lnTo>
                      <a:pt x="2653030" y="2580640"/>
                    </a:lnTo>
                    <a:close/>
                    <a:moveTo>
                      <a:pt x="2653030" y="2508250"/>
                    </a:moveTo>
                    <a:lnTo>
                      <a:pt x="2653030" y="2435860"/>
                    </a:lnTo>
                    <a:lnTo>
                      <a:pt x="2435860" y="2653030"/>
                    </a:lnTo>
                    <a:lnTo>
                      <a:pt x="2508250" y="2653030"/>
                    </a:lnTo>
                    <a:lnTo>
                      <a:pt x="2653030" y="2508250"/>
                    </a:lnTo>
                    <a:close/>
                    <a:moveTo>
                      <a:pt x="2653030" y="2363470"/>
                    </a:moveTo>
                    <a:lnTo>
                      <a:pt x="2653030" y="2291080"/>
                    </a:lnTo>
                    <a:lnTo>
                      <a:pt x="2291080" y="2653030"/>
                    </a:lnTo>
                    <a:lnTo>
                      <a:pt x="2363470" y="2653030"/>
                    </a:lnTo>
                    <a:lnTo>
                      <a:pt x="2653030" y="2363470"/>
                    </a:lnTo>
                    <a:close/>
                    <a:moveTo>
                      <a:pt x="2653030" y="1492250"/>
                    </a:moveTo>
                    <a:lnTo>
                      <a:pt x="2653030" y="1419860"/>
                    </a:lnTo>
                    <a:lnTo>
                      <a:pt x="1419860" y="2653030"/>
                    </a:lnTo>
                    <a:lnTo>
                      <a:pt x="1492250" y="2653030"/>
                    </a:lnTo>
                    <a:lnTo>
                      <a:pt x="2653030" y="1492250"/>
                    </a:lnTo>
                    <a:close/>
                    <a:moveTo>
                      <a:pt x="2653030" y="187960"/>
                    </a:moveTo>
                    <a:lnTo>
                      <a:pt x="2653030" y="115570"/>
                    </a:lnTo>
                    <a:lnTo>
                      <a:pt x="115570" y="2653030"/>
                    </a:lnTo>
                    <a:lnTo>
                      <a:pt x="187960" y="2653030"/>
                    </a:lnTo>
                    <a:lnTo>
                      <a:pt x="2653030" y="187960"/>
                    </a:lnTo>
                    <a:close/>
                    <a:moveTo>
                      <a:pt x="2653030" y="622300"/>
                    </a:moveTo>
                    <a:lnTo>
                      <a:pt x="2653030" y="549910"/>
                    </a:lnTo>
                    <a:lnTo>
                      <a:pt x="549910" y="2653030"/>
                    </a:lnTo>
                    <a:lnTo>
                      <a:pt x="622300" y="2653030"/>
                    </a:lnTo>
                    <a:lnTo>
                      <a:pt x="2653030" y="622300"/>
                    </a:lnTo>
                    <a:close/>
                    <a:moveTo>
                      <a:pt x="2653030" y="477520"/>
                    </a:moveTo>
                    <a:lnTo>
                      <a:pt x="2653030" y="405130"/>
                    </a:lnTo>
                    <a:lnTo>
                      <a:pt x="405130" y="2653030"/>
                    </a:lnTo>
                    <a:lnTo>
                      <a:pt x="477520" y="2653030"/>
                    </a:lnTo>
                    <a:lnTo>
                      <a:pt x="2653030" y="477520"/>
                    </a:lnTo>
                    <a:close/>
                    <a:moveTo>
                      <a:pt x="2653030" y="1347470"/>
                    </a:moveTo>
                    <a:lnTo>
                      <a:pt x="2653030" y="1275080"/>
                    </a:lnTo>
                    <a:lnTo>
                      <a:pt x="1275080" y="2653030"/>
                    </a:lnTo>
                    <a:lnTo>
                      <a:pt x="1347470" y="2653030"/>
                    </a:lnTo>
                    <a:lnTo>
                      <a:pt x="2653030" y="1347470"/>
                    </a:lnTo>
                    <a:close/>
                    <a:moveTo>
                      <a:pt x="2653030" y="767080"/>
                    </a:moveTo>
                    <a:lnTo>
                      <a:pt x="2653030" y="694690"/>
                    </a:lnTo>
                    <a:lnTo>
                      <a:pt x="694690" y="2653030"/>
                    </a:lnTo>
                    <a:lnTo>
                      <a:pt x="767080" y="2653030"/>
                    </a:lnTo>
                    <a:lnTo>
                      <a:pt x="2653030" y="767080"/>
                    </a:lnTo>
                    <a:close/>
                    <a:moveTo>
                      <a:pt x="2653030" y="332740"/>
                    </a:moveTo>
                    <a:lnTo>
                      <a:pt x="2653030" y="260350"/>
                    </a:lnTo>
                    <a:lnTo>
                      <a:pt x="260350" y="2653030"/>
                    </a:lnTo>
                    <a:lnTo>
                      <a:pt x="332740" y="2653030"/>
                    </a:lnTo>
                    <a:lnTo>
                      <a:pt x="2653030" y="332740"/>
                    </a:lnTo>
                    <a:close/>
                    <a:moveTo>
                      <a:pt x="2653030" y="1202690"/>
                    </a:moveTo>
                    <a:lnTo>
                      <a:pt x="2653030" y="1130300"/>
                    </a:lnTo>
                    <a:lnTo>
                      <a:pt x="1130300" y="2653030"/>
                    </a:lnTo>
                    <a:lnTo>
                      <a:pt x="1202690" y="2653030"/>
                    </a:lnTo>
                    <a:lnTo>
                      <a:pt x="2653030" y="1202690"/>
                    </a:lnTo>
                    <a:close/>
                    <a:moveTo>
                      <a:pt x="2653030" y="913130"/>
                    </a:moveTo>
                    <a:lnTo>
                      <a:pt x="2653030" y="840740"/>
                    </a:lnTo>
                    <a:lnTo>
                      <a:pt x="840740" y="2653030"/>
                    </a:lnTo>
                    <a:lnTo>
                      <a:pt x="913130" y="2653030"/>
                    </a:lnTo>
                    <a:lnTo>
                      <a:pt x="2653030" y="913130"/>
                    </a:lnTo>
                    <a:close/>
                    <a:moveTo>
                      <a:pt x="2653030" y="1057910"/>
                    </a:moveTo>
                    <a:lnTo>
                      <a:pt x="2653030" y="985520"/>
                    </a:lnTo>
                    <a:lnTo>
                      <a:pt x="985520" y="2653030"/>
                    </a:lnTo>
                    <a:lnTo>
                      <a:pt x="1057910" y="2653030"/>
                    </a:lnTo>
                    <a:lnTo>
                      <a:pt x="2653030" y="1057910"/>
                    </a:lnTo>
                    <a:close/>
                  </a:path>
                </a:pathLst>
              </a:custGeom>
              <a:solidFill>
                <a:srgbClr val="5DCAD1"/>
              </a:solidFill>
            </p:spPr>
          </p:sp>
        </p:grpSp>
        <p:grpSp>
          <p:nvGrpSpPr>
            <p:cNvPr id="10" name="Group 10"/>
            <p:cNvGrpSpPr/>
            <p:nvPr/>
          </p:nvGrpSpPr>
          <p:grpSpPr>
            <a:xfrm rot="-2700000">
              <a:off x="1783448" y="767448"/>
              <a:ext cx="3705565" cy="3705565"/>
              <a:chOff x="0" y="0"/>
              <a:chExt cx="1913890" cy="1913890"/>
            </a:xfrm>
          </p:grpSpPr>
          <p:sp>
            <p:nvSpPr>
              <p:cNvPr id="11" name="Freeform 11"/>
              <p:cNvSpPr/>
              <p:nvPr/>
            </p:nvSpPr>
            <p:spPr>
              <a:xfrm>
                <a:off x="0" y="0"/>
                <a:ext cx="1913890" cy="1913890"/>
              </a:xfrm>
              <a:custGeom>
                <a:avLst/>
                <a:gdLst/>
                <a:ahLst/>
                <a:cxnLst/>
                <a:rect l="l" t="t" r="r" b="b"/>
                <a:pathLst>
                  <a:path w="1913890" h="1913890">
                    <a:moveTo>
                      <a:pt x="0" y="0"/>
                    </a:moveTo>
                    <a:lnTo>
                      <a:pt x="0" y="1913890"/>
                    </a:lnTo>
                    <a:lnTo>
                      <a:pt x="1913890" y="1913890"/>
                    </a:lnTo>
                    <a:lnTo>
                      <a:pt x="1913890" y="0"/>
                    </a:lnTo>
                    <a:lnTo>
                      <a:pt x="0" y="0"/>
                    </a:lnTo>
                    <a:close/>
                    <a:moveTo>
                      <a:pt x="1852930" y="1852930"/>
                    </a:moveTo>
                    <a:lnTo>
                      <a:pt x="59690" y="1852930"/>
                    </a:lnTo>
                    <a:lnTo>
                      <a:pt x="59690" y="59690"/>
                    </a:lnTo>
                    <a:lnTo>
                      <a:pt x="1852930" y="59690"/>
                    </a:lnTo>
                    <a:lnTo>
                      <a:pt x="1852930" y="1852930"/>
                    </a:lnTo>
                    <a:close/>
                  </a:path>
                </a:pathLst>
              </a:custGeom>
              <a:solidFill>
                <a:srgbClr val="F3CD74"/>
              </a:solidFill>
            </p:spPr>
          </p:sp>
        </p:grpSp>
      </p:grpSp>
      <p:sp>
        <p:nvSpPr>
          <p:cNvPr id="12" name="TextBox 12"/>
          <p:cNvSpPr txBox="1"/>
          <p:nvPr/>
        </p:nvSpPr>
        <p:spPr>
          <a:xfrm>
            <a:off x="2405338" y="66675"/>
            <a:ext cx="15045785" cy="5179367"/>
          </a:xfrm>
          <a:prstGeom prst="rect">
            <a:avLst/>
          </a:prstGeom>
        </p:spPr>
        <p:txBody>
          <a:bodyPr lIns="0" tIns="0" rIns="0" bIns="0" rtlCol="0" anchor="t">
            <a:spAutoFit/>
          </a:bodyPr>
          <a:lstStyle/>
          <a:p>
            <a:pPr algn="just">
              <a:lnSpc>
                <a:spcPts val="4661"/>
              </a:lnSpc>
            </a:pPr>
            <a:endParaRPr dirty="0"/>
          </a:p>
          <a:p>
            <a:pPr algn="just">
              <a:lnSpc>
                <a:spcPts val="3600"/>
              </a:lnSpc>
            </a:pPr>
            <a:r>
              <a:rPr lang="en-US" sz="2400" dirty="0">
                <a:solidFill>
                  <a:srgbClr val="5DCAD1"/>
                </a:solidFill>
                <a:latin typeface="Tex Gyre Adventor"/>
              </a:rPr>
              <a:t>Мета: </a:t>
            </a:r>
            <a:r>
              <a:rPr lang="uk-UA" sz="2400" dirty="0">
                <a:solidFill>
                  <a:srgbClr val="5DCAD1"/>
                </a:solidFill>
                <a:latin typeface="Tex Gyre Adventor"/>
              </a:rPr>
              <a:t>показати</a:t>
            </a:r>
            <a:r>
              <a:rPr lang="en-US" sz="2400" dirty="0">
                <a:solidFill>
                  <a:srgbClr val="5DCAD1"/>
                </a:solidFill>
                <a:latin typeface="Tex Gyre Adventor"/>
              </a:rPr>
              <a:t>, як </a:t>
            </a:r>
            <a:r>
              <a:rPr lang="uk-UA" sz="2400" dirty="0">
                <a:solidFill>
                  <a:srgbClr val="5DCAD1"/>
                </a:solidFill>
                <a:latin typeface="Tex Gyre Adventor"/>
              </a:rPr>
              <a:t>змінювалася</a:t>
            </a:r>
            <a:r>
              <a:rPr lang="en-US" sz="2400" dirty="0">
                <a:solidFill>
                  <a:srgbClr val="5DCAD1"/>
                </a:solidFill>
                <a:latin typeface="Tex Gyre Adventor"/>
              </a:rPr>
              <a:t> </a:t>
            </a:r>
            <a:r>
              <a:rPr lang="uk-UA" sz="2400" dirty="0">
                <a:solidFill>
                  <a:srgbClr val="5DCAD1"/>
                </a:solidFill>
                <a:latin typeface="Tex Gyre Adventor"/>
              </a:rPr>
              <a:t>система</a:t>
            </a:r>
            <a:r>
              <a:rPr lang="en-US" sz="2400" dirty="0">
                <a:solidFill>
                  <a:srgbClr val="5DCAD1"/>
                </a:solidFill>
                <a:latin typeface="Tex Gyre Adventor"/>
              </a:rPr>
              <a:t> </a:t>
            </a:r>
            <a:r>
              <a:rPr lang="uk-UA" sz="2400" dirty="0">
                <a:solidFill>
                  <a:srgbClr val="5DCAD1"/>
                </a:solidFill>
                <a:latin typeface="Tex Gyre Adventor"/>
              </a:rPr>
              <a:t>шкільної</a:t>
            </a:r>
            <a:r>
              <a:rPr lang="en-US" sz="2400" dirty="0">
                <a:solidFill>
                  <a:srgbClr val="5DCAD1"/>
                </a:solidFill>
                <a:latin typeface="Tex Gyre Adventor"/>
              </a:rPr>
              <a:t> </a:t>
            </a:r>
            <a:r>
              <a:rPr lang="uk-UA" sz="2400" dirty="0">
                <a:solidFill>
                  <a:srgbClr val="5DCAD1"/>
                </a:solidFill>
                <a:latin typeface="Tex Gyre Adventor"/>
              </a:rPr>
              <a:t>освіти</a:t>
            </a:r>
            <a:r>
              <a:rPr lang="en-US" sz="2400" dirty="0">
                <a:solidFill>
                  <a:srgbClr val="5DCAD1"/>
                </a:solidFill>
                <a:latin typeface="Tex Gyre Adventor"/>
              </a:rPr>
              <a:t> з </a:t>
            </a:r>
            <a:r>
              <a:rPr lang="uk-UA" sz="2400" dirty="0">
                <a:solidFill>
                  <a:srgbClr val="5DCAD1"/>
                </a:solidFill>
                <a:latin typeface="Tex Gyre Adventor"/>
              </a:rPr>
              <a:t>часів</a:t>
            </a:r>
            <a:r>
              <a:rPr lang="en-US" sz="2400" dirty="0">
                <a:solidFill>
                  <a:srgbClr val="5DCAD1"/>
                </a:solidFill>
                <a:latin typeface="Tex Gyre Adventor"/>
              </a:rPr>
              <a:t> </a:t>
            </a:r>
            <a:r>
              <a:rPr lang="uk-UA" sz="2400" dirty="0">
                <a:solidFill>
                  <a:srgbClr val="5DCAD1"/>
                </a:solidFill>
                <a:latin typeface="Tex Gyre Adventor"/>
              </a:rPr>
              <a:t>першої</a:t>
            </a:r>
            <a:r>
              <a:rPr lang="en-US" sz="2400" dirty="0">
                <a:solidFill>
                  <a:srgbClr val="5DCAD1"/>
                </a:solidFill>
                <a:latin typeface="Tex Gyre Adventor"/>
              </a:rPr>
              <a:t> </a:t>
            </a:r>
            <a:r>
              <a:rPr lang="uk-UA" sz="2400" dirty="0">
                <a:solidFill>
                  <a:srgbClr val="5DCAD1"/>
                </a:solidFill>
                <a:latin typeface="Tex Gyre Adventor"/>
              </a:rPr>
              <a:t>забудови</a:t>
            </a:r>
            <a:r>
              <a:rPr lang="en-US" sz="2400" dirty="0">
                <a:solidFill>
                  <a:srgbClr val="5DCAD1"/>
                </a:solidFill>
                <a:latin typeface="Tex Gyre Adventor"/>
              </a:rPr>
              <a:t> </a:t>
            </a:r>
            <a:r>
              <a:rPr lang="uk-UA" sz="2400" dirty="0">
                <a:solidFill>
                  <a:srgbClr val="5DCAD1"/>
                </a:solidFill>
                <a:latin typeface="Tex Gyre Adventor"/>
              </a:rPr>
              <a:t>міста</a:t>
            </a:r>
            <a:r>
              <a:rPr lang="en-US" sz="2400" dirty="0">
                <a:solidFill>
                  <a:srgbClr val="5DCAD1"/>
                </a:solidFill>
                <a:latin typeface="Tex Gyre Adventor"/>
              </a:rPr>
              <a:t> </a:t>
            </a:r>
            <a:r>
              <a:rPr lang="uk-UA" sz="2400" dirty="0">
                <a:solidFill>
                  <a:srgbClr val="5DCAD1"/>
                </a:solidFill>
                <a:latin typeface="Tex Gyre Adventor"/>
              </a:rPr>
              <a:t>до</a:t>
            </a:r>
            <a:r>
              <a:rPr lang="en-US" sz="2400" dirty="0">
                <a:solidFill>
                  <a:srgbClr val="5DCAD1"/>
                </a:solidFill>
                <a:latin typeface="Tex Gyre Adventor"/>
              </a:rPr>
              <a:t> </a:t>
            </a:r>
            <a:r>
              <a:rPr lang="uk-UA" sz="2400" dirty="0">
                <a:solidFill>
                  <a:srgbClr val="5DCAD1"/>
                </a:solidFill>
                <a:latin typeface="Tex Gyre Adventor"/>
              </a:rPr>
              <a:t>сьогоднішнього</a:t>
            </a:r>
            <a:r>
              <a:rPr lang="en-US" sz="2400" dirty="0">
                <a:solidFill>
                  <a:srgbClr val="5DCAD1"/>
                </a:solidFill>
                <a:latin typeface="Tex Gyre Adventor"/>
              </a:rPr>
              <a:t> д</a:t>
            </a:r>
            <a:r>
              <a:rPr lang="uk-UA" sz="2400" dirty="0">
                <a:solidFill>
                  <a:srgbClr val="5DCAD1"/>
                </a:solidFill>
                <a:latin typeface="Tex Gyre Adventor"/>
              </a:rPr>
              <a:t>ня</a:t>
            </a:r>
            <a:r>
              <a:rPr lang="en-US" sz="2400" dirty="0">
                <a:solidFill>
                  <a:srgbClr val="5DCAD1"/>
                </a:solidFill>
                <a:latin typeface="Tex Gyre Adventor"/>
              </a:rPr>
              <a:t> на </a:t>
            </a:r>
            <a:r>
              <a:rPr lang="uk-UA" sz="2400" dirty="0">
                <a:solidFill>
                  <a:srgbClr val="5DCAD1"/>
                </a:solidFill>
                <a:latin typeface="Tex Gyre Adventor"/>
              </a:rPr>
              <a:t>прикладі</a:t>
            </a:r>
            <a:r>
              <a:rPr lang="en-US" sz="2400" dirty="0">
                <a:solidFill>
                  <a:srgbClr val="5DCAD1"/>
                </a:solidFill>
                <a:latin typeface="Tex Gyre Adventor"/>
              </a:rPr>
              <a:t> </a:t>
            </a:r>
            <a:r>
              <a:rPr lang="uk-UA" sz="2400" dirty="0">
                <a:solidFill>
                  <a:srgbClr val="5DCAD1"/>
                </a:solidFill>
                <a:latin typeface="Tex Gyre Adventor"/>
              </a:rPr>
              <a:t>окремих</a:t>
            </a:r>
            <a:r>
              <a:rPr lang="en-US" sz="2400" dirty="0">
                <a:solidFill>
                  <a:srgbClr val="5DCAD1"/>
                </a:solidFill>
                <a:latin typeface="Tex Gyre Adventor"/>
              </a:rPr>
              <a:t> </a:t>
            </a:r>
            <a:r>
              <a:rPr lang="uk-UA" sz="2400" dirty="0">
                <a:solidFill>
                  <a:srgbClr val="5DCAD1"/>
                </a:solidFill>
                <a:latin typeface="Tex Gyre Adventor"/>
              </a:rPr>
              <a:t>шкіл</a:t>
            </a:r>
            <a:r>
              <a:rPr lang="en-US" sz="2400" dirty="0">
                <a:solidFill>
                  <a:srgbClr val="5DCAD1"/>
                </a:solidFill>
                <a:latin typeface="Tex Gyre Adventor"/>
              </a:rPr>
              <a:t>  </a:t>
            </a:r>
            <a:r>
              <a:rPr lang="uk-UA" sz="2400" dirty="0">
                <a:solidFill>
                  <a:srgbClr val="5DCAD1"/>
                </a:solidFill>
                <a:latin typeface="Tex Gyre Adventor"/>
              </a:rPr>
              <a:t>міста</a:t>
            </a:r>
            <a:r>
              <a:rPr lang="en-US" sz="2400" dirty="0">
                <a:solidFill>
                  <a:srgbClr val="5DCAD1"/>
                </a:solidFill>
                <a:latin typeface="Tex Gyre Adventor"/>
              </a:rPr>
              <a:t> Запоріжжя (до 1921 року - Олександрівська) та </a:t>
            </a:r>
            <a:r>
              <a:rPr lang="uk-UA" sz="2400" dirty="0">
                <a:solidFill>
                  <a:srgbClr val="5DCAD1"/>
                </a:solidFill>
                <a:latin typeface="Tex Gyre Adventor"/>
              </a:rPr>
              <a:t>дослідити</a:t>
            </a:r>
            <a:r>
              <a:rPr lang="en-US" sz="2400" dirty="0">
                <a:solidFill>
                  <a:srgbClr val="5DCAD1"/>
                </a:solidFill>
                <a:latin typeface="Tex Gyre Adventor"/>
              </a:rPr>
              <a:t>, </a:t>
            </a:r>
            <a:r>
              <a:rPr lang="uk-UA" sz="2400" dirty="0">
                <a:solidFill>
                  <a:srgbClr val="5DCAD1"/>
                </a:solidFill>
                <a:latin typeface="Tex Gyre Adventor"/>
              </a:rPr>
              <a:t>як</a:t>
            </a:r>
            <a:r>
              <a:rPr lang="en-US" sz="2400" dirty="0">
                <a:solidFill>
                  <a:srgbClr val="5DCAD1"/>
                </a:solidFill>
                <a:latin typeface="Tex Gyre Adventor"/>
              </a:rPr>
              <a:t> </a:t>
            </a:r>
            <a:r>
              <a:rPr lang="uk-UA" sz="2400" dirty="0">
                <a:solidFill>
                  <a:srgbClr val="5DCAD1"/>
                </a:solidFill>
                <a:latin typeface="Tex Gyre Adventor"/>
              </a:rPr>
              <a:t>впливає</a:t>
            </a:r>
            <a:r>
              <a:rPr lang="en-US" sz="2400" dirty="0">
                <a:solidFill>
                  <a:srgbClr val="5DCAD1"/>
                </a:solidFill>
                <a:latin typeface="Tex Gyre Adventor"/>
              </a:rPr>
              <a:t> на розвиток системи шкільної освіти зміна поколінь (згідно Теорії </a:t>
            </a:r>
            <a:r>
              <a:rPr lang="uk-UA" sz="2400" dirty="0">
                <a:solidFill>
                  <a:srgbClr val="5DCAD1"/>
                </a:solidFill>
                <a:latin typeface="Tex Gyre Adventor"/>
              </a:rPr>
              <a:t>п</a:t>
            </a:r>
            <a:r>
              <a:rPr lang="en-US" sz="2400" dirty="0">
                <a:solidFill>
                  <a:srgbClr val="5DCAD1"/>
                </a:solidFill>
                <a:latin typeface="Tex Gyre Adventor"/>
              </a:rPr>
              <a:t>околінь). </a:t>
            </a:r>
          </a:p>
          <a:p>
            <a:pPr algn="just">
              <a:lnSpc>
                <a:spcPts val="3600"/>
              </a:lnSpc>
            </a:pPr>
            <a:endParaRPr lang="en-US" sz="2400" dirty="0">
              <a:solidFill>
                <a:srgbClr val="5DCAD1"/>
              </a:solidFill>
              <a:latin typeface="Tex Gyre Adventor"/>
            </a:endParaRPr>
          </a:p>
          <a:p>
            <a:pPr algn="just">
              <a:lnSpc>
                <a:spcPts val="3600"/>
              </a:lnSpc>
            </a:pPr>
            <a:r>
              <a:rPr lang="en-US" sz="2400" dirty="0">
                <a:solidFill>
                  <a:srgbClr val="5DCAD1"/>
                </a:solidFill>
                <a:latin typeface="Tex Gyre Adventor"/>
              </a:rPr>
              <a:t>Задачі: </a:t>
            </a:r>
          </a:p>
          <a:p>
            <a:pPr algn="just">
              <a:lnSpc>
                <a:spcPts val="3600"/>
              </a:lnSpc>
            </a:pPr>
            <a:r>
              <a:rPr lang="en-US" sz="2400" dirty="0">
                <a:solidFill>
                  <a:srgbClr val="5DCAD1"/>
                </a:solidFill>
                <a:latin typeface="Tex Gyre Adventor"/>
              </a:rPr>
              <a:t>1)дослідити змінення системи освіти з 1800 до 2020 років</a:t>
            </a:r>
          </a:p>
          <a:p>
            <a:pPr algn="just">
              <a:lnSpc>
                <a:spcPts val="3600"/>
              </a:lnSpc>
            </a:pPr>
            <a:r>
              <a:rPr lang="en-US" sz="2400" dirty="0">
                <a:solidFill>
                  <a:srgbClr val="5DCAD1"/>
                </a:solidFill>
                <a:latin typeface="Tex Gyre Adventor"/>
              </a:rPr>
              <a:t>2) дослідити основні характеристики поколінь згідно Теорії поколінь</a:t>
            </a:r>
          </a:p>
          <a:p>
            <a:pPr algn="just">
              <a:lnSpc>
                <a:spcPts val="3600"/>
              </a:lnSpc>
            </a:pPr>
            <a:r>
              <a:rPr lang="en-US" sz="2400" dirty="0">
                <a:solidFill>
                  <a:srgbClr val="5DCAD1"/>
                </a:solidFill>
                <a:latin typeface="Tex Gyre Adventor"/>
              </a:rPr>
              <a:t>3) вибрати окремі школи, які </a:t>
            </a:r>
            <a:r>
              <a:rPr lang="uk-UA" sz="2400" dirty="0">
                <a:solidFill>
                  <a:srgbClr val="5DCAD1"/>
                </a:solidFill>
                <a:latin typeface="Tex Gyre Adventor"/>
              </a:rPr>
              <a:t>ілюструють</a:t>
            </a:r>
            <a:r>
              <a:rPr lang="en-US" sz="2400" dirty="0">
                <a:solidFill>
                  <a:srgbClr val="5DCAD1"/>
                </a:solidFill>
                <a:latin typeface="Tex Gyre Adventor"/>
              </a:rPr>
              <a:t> зміни </a:t>
            </a:r>
            <a:r>
              <a:rPr lang="uk-UA" sz="2400" dirty="0">
                <a:solidFill>
                  <a:srgbClr val="5DCAD1"/>
                </a:solidFill>
                <a:latin typeface="Tex Gyre Adventor"/>
              </a:rPr>
              <a:t>в </a:t>
            </a:r>
            <a:r>
              <a:rPr lang="en-US" sz="2400" dirty="0">
                <a:solidFill>
                  <a:srgbClr val="5DCAD1"/>
                </a:solidFill>
                <a:latin typeface="Tex Gyre Adventor"/>
              </a:rPr>
              <a:t>систем</a:t>
            </a:r>
            <a:r>
              <a:rPr lang="uk-UA" sz="2400" dirty="0">
                <a:solidFill>
                  <a:srgbClr val="5DCAD1"/>
                </a:solidFill>
                <a:latin typeface="Tex Gyre Adventor"/>
              </a:rPr>
              <a:t>і шкільної</a:t>
            </a:r>
            <a:r>
              <a:rPr lang="en-US" sz="2400" dirty="0">
                <a:solidFill>
                  <a:srgbClr val="5DCAD1"/>
                </a:solidFill>
                <a:latin typeface="Tex Gyre Adventor"/>
              </a:rPr>
              <a:t> освіти</a:t>
            </a:r>
          </a:p>
          <a:p>
            <a:pPr algn="just">
              <a:lnSpc>
                <a:spcPts val="3600"/>
              </a:lnSpc>
            </a:pPr>
            <a:r>
              <a:rPr lang="en-US" sz="2400" dirty="0">
                <a:solidFill>
                  <a:srgbClr val="5DCAD1"/>
                </a:solidFill>
                <a:latin typeface="Tex Gyre Adventor"/>
              </a:rPr>
              <a:t>4) дослідити, як зміню</a:t>
            </a:r>
            <a:r>
              <a:rPr lang="uk-UA" sz="2400" dirty="0">
                <a:solidFill>
                  <a:srgbClr val="5DCAD1"/>
                </a:solidFill>
                <a:latin typeface="Tex Gyre Adventor"/>
              </a:rPr>
              <a:t>ються школи</a:t>
            </a:r>
            <a:r>
              <a:rPr lang="en-US" sz="2400" dirty="0">
                <a:solidFill>
                  <a:srgbClr val="5DCAD1"/>
                </a:solidFill>
                <a:latin typeface="Tex Gyre Adventor"/>
              </a:rPr>
              <a:t> при зміні поколінь</a:t>
            </a:r>
          </a:p>
          <a:p>
            <a:pPr algn="just">
              <a:lnSpc>
                <a:spcPts val="3600"/>
              </a:lnSpc>
            </a:pPr>
            <a:endParaRPr lang="en-US" sz="2400" dirty="0">
              <a:solidFill>
                <a:srgbClr val="5DCAD1"/>
              </a:solidFill>
              <a:latin typeface="Tex Gyre Adventor"/>
            </a:endParaRPr>
          </a:p>
        </p:txBody>
      </p:sp>
      <p:sp>
        <p:nvSpPr>
          <p:cNvPr id="13" name="TextBox 13"/>
          <p:cNvSpPr txBox="1"/>
          <p:nvPr/>
        </p:nvSpPr>
        <p:spPr>
          <a:xfrm>
            <a:off x="2405338" y="4815923"/>
            <a:ext cx="14494633" cy="5471077"/>
          </a:xfrm>
          <a:prstGeom prst="rect">
            <a:avLst/>
          </a:prstGeom>
        </p:spPr>
        <p:txBody>
          <a:bodyPr lIns="0" tIns="0" rIns="0" bIns="0" rtlCol="0" anchor="t">
            <a:spAutoFit/>
          </a:bodyPr>
          <a:lstStyle/>
          <a:p>
            <a:pPr algn="just">
              <a:lnSpc>
                <a:spcPts val="3603"/>
              </a:lnSpc>
            </a:pPr>
            <a:r>
              <a:rPr lang="uk-UA" sz="2402" dirty="0">
                <a:solidFill>
                  <a:srgbClr val="5DCAD1"/>
                </a:solidFill>
                <a:latin typeface="Tex Gyre Adventor"/>
              </a:rPr>
              <a:t>Теорія поколінь, яку створили американські вчені Нейл Хоув (Neil Howe) і Вільям Штраус (William Strauss) в 1991 році, стверджує,  що кожні 20 років на землі відбувається зміна поколінь. Людей всередині покоління об'єднує спільний досвід пережитих історичних подій, через який вони набувають схожих звичок та цінностей. Виділяють кілька типів поколінь:</a:t>
            </a:r>
          </a:p>
          <a:p>
            <a:pPr marL="518633" lvl="1" indent="-259316" algn="just">
              <a:lnSpc>
                <a:spcPts val="3603"/>
              </a:lnSpc>
              <a:buFont typeface="Arial"/>
              <a:buChar char="•"/>
            </a:pPr>
            <a:r>
              <a:rPr lang="uk-UA" sz="2402" dirty="0">
                <a:solidFill>
                  <a:srgbClr val="5DCAD1"/>
                </a:solidFill>
                <a:latin typeface="Tex Gyre Adventor"/>
              </a:rPr>
              <a:t>покоління переможців або G (народилися в 1901- 1922);</a:t>
            </a:r>
          </a:p>
          <a:p>
            <a:pPr marL="518633" lvl="1" indent="-259316" algn="just">
              <a:lnSpc>
                <a:spcPts val="3603"/>
              </a:lnSpc>
              <a:buFont typeface="Arial"/>
              <a:buChar char="•"/>
            </a:pPr>
            <a:r>
              <a:rPr lang="uk-UA" sz="2402" dirty="0">
                <a:solidFill>
                  <a:srgbClr val="5DCAD1"/>
                </a:solidFill>
                <a:latin typeface="Tex Gyre Adventor"/>
              </a:rPr>
              <a:t>мовчазне покоління (1923 – 1942);</a:t>
            </a:r>
          </a:p>
          <a:p>
            <a:pPr marL="518633" lvl="1" indent="-259316" algn="just">
              <a:lnSpc>
                <a:spcPts val="3603"/>
              </a:lnSpc>
              <a:buFont typeface="Arial"/>
              <a:buChar char="•"/>
            </a:pPr>
            <a:r>
              <a:rPr lang="uk-UA" sz="2402" dirty="0">
                <a:solidFill>
                  <a:srgbClr val="5DCAD1"/>
                </a:solidFill>
                <a:latin typeface="Tex Gyre Adventor"/>
              </a:rPr>
              <a:t>покоління бумерів або бебі-бумери (1943 – 1963);</a:t>
            </a:r>
          </a:p>
          <a:p>
            <a:pPr marL="518633" lvl="1" indent="-259316" algn="just">
              <a:lnSpc>
                <a:spcPts val="3603"/>
              </a:lnSpc>
              <a:buFont typeface="Arial"/>
              <a:buChar char="•"/>
            </a:pPr>
            <a:r>
              <a:rPr lang="uk-UA" sz="2402" dirty="0">
                <a:solidFill>
                  <a:srgbClr val="5DCAD1"/>
                </a:solidFill>
                <a:latin typeface="Tex Gyre Adventor"/>
              </a:rPr>
              <a:t>покоління Х (1963 – 1983</a:t>
            </a:r>
            <a:r>
              <a:rPr lang="en-US" sz="2402" dirty="0">
                <a:solidFill>
                  <a:srgbClr val="5DCAD1"/>
                </a:solidFill>
                <a:latin typeface="Tex Gyre Adventor"/>
              </a:rPr>
              <a:t>);</a:t>
            </a:r>
          </a:p>
          <a:p>
            <a:pPr marL="518633" lvl="1" indent="-259316" algn="just">
              <a:lnSpc>
                <a:spcPts val="3603"/>
              </a:lnSpc>
              <a:buFont typeface="Arial"/>
              <a:buChar char="•"/>
            </a:pPr>
            <a:r>
              <a:rPr lang="en-US" sz="2402" dirty="0">
                <a:solidFill>
                  <a:srgbClr val="5DCAD1"/>
                </a:solidFill>
                <a:latin typeface="Tex Gyre Adventor"/>
              </a:rPr>
              <a:t>покоління Y (1983 – 2003);</a:t>
            </a:r>
          </a:p>
          <a:p>
            <a:pPr marL="518633" lvl="1" indent="-259316" algn="just">
              <a:lnSpc>
                <a:spcPts val="3603"/>
              </a:lnSpc>
              <a:buFont typeface="Arial"/>
              <a:buChar char="•"/>
            </a:pPr>
            <a:r>
              <a:rPr lang="en-US" sz="2402" dirty="0">
                <a:solidFill>
                  <a:srgbClr val="5DCAD1"/>
                </a:solidFill>
                <a:latin typeface="Tex Gyre Adventor"/>
              </a:rPr>
              <a:t>покоління Z (2003 – 2023).</a:t>
            </a:r>
          </a:p>
          <a:p>
            <a:pPr algn="just">
              <a:lnSpc>
                <a:spcPts val="3603"/>
              </a:lnSpc>
            </a:pPr>
            <a:endParaRPr lang="en-US" sz="2402" dirty="0">
              <a:solidFill>
                <a:srgbClr val="5DCAD1"/>
              </a:solidFill>
              <a:latin typeface="Tex Gyre Adventor"/>
            </a:endParaRPr>
          </a:p>
          <a:p>
            <a:pPr algn="just">
              <a:lnSpc>
                <a:spcPts val="3603"/>
              </a:lnSpc>
            </a:pPr>
            <a:endParaRPr lang="en-US" sz="2402" dirty="0">
              <a:solidFill>
                <a:srgbClr val="5DCAD1"/>
              </a:solidFill>
              <a:latin typeface="Tex Gyre Advento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1C2143"/>
        </a:solidFill>
        <a:effectLst/>
      </p:bgPr>
    </p:bg>
    <p:spTree>
      <p:nvGrpSpPr>
        <p:cNvPr id="1" name=""/>
        <p:cNvGrpSpPr/>
        <p:nvPr/>
      </p:nvGrpSpPr>
      <p:grpSpPr>
        <a:xfrm>
          <a:off x="0" y="0"/>
          <a:ext cx="0" cy="0"/>
          <a:chOff x="0" y="0"/>
          <a:chExt cx="0" cy="0"/>
        </a:xfrm>
      </p:grpSpPr>
      <p:grpSp>
        <p:nvGrpSpPr>
          <p:cNvPr id="2" name="Group 2"/>
          <p:cNvGrpSpPr/>
          <p:nvPr/>
        </p:nvGrpSpPr>
        <p:grpSpPr>
          <a:xfrm>
            <a:off x="15706335" y="-1926281"/>
            <a:ext cx="6332075" cy="5629944"/>
            <a:chOff x="0" y="0"/>
            <a:chExt cx="8442767" cy="7506593"/>
          </a:xfrm>
        </p:grpSpPr>
        <p:grpSp>
          <p:nvGrpSpPr>
            <p:cNvPr id="3" name="Group 3"/>
            <p:cNvGrpSpPr>
              <a:grpSpLocks noChangeAspect="1"/>
            </p:cNvGrpSpPr>
            <p:nvPr/>
          </p:nvGrpSpPr>
          <p:grpSpPr>
            <a:xfrm rot="-2700000">
              <a:off x="1099315" y="1099315"/>
              <a:ext cx="5307962" cy="5307962"/>
              <a:chOff x="0" y="0"/>
              <a:chExt cx="2653030" cy="2653030"/>
            </a:xfrm>
          </p:grpSpPr>
          <p:sp>
            <p:nvSpPr>
              <p:cNvPr id="4" name="Freeform 4"/>
              <p:cNvSpPr/>
              <p:nvPr/>
            </p:nvSpPr>
            <p:spPr>
              <a:xfrm>
                <a:off x="0" y="0"/>
                <a:ext cx="2653030" cy="2654300"/>
              </a:xfrm>
              <a:custGeom>
                <a:avLst/>
                <a:gdLst/>
                <a:ahLst/>
                <a:cxnLst/>
                <a:rect l="l" t="t" r="r" b="b"/>
                <a:pathLst>
                  <a:path w="2653030" h="2654300">
                    <a:moveTo>
                      <a:pt x="0" y="1535430"/>
                    </a:moveTo>
                    <a:lnTo>
                      <a:pt x="0" y="1463040"/>
                    </a:lnTo>
                    <a:lnTo>
                      <a:pt x="1463040" y="0"/>
                    </a:lnTo>
                    <a:lnTo>
                      <a:pt x="1535430" y="0"/>
                    </a:lnTo>
                    <a:lnTo>
                      <a:pt x="0" y="1535430"/>
                    </a:lnTo>
                    <a:close/>
                    <a:moveTo>
                      <a:pt x="1681480" y="0"/>
                    </a:moveTo>
                    <a:lnTo>
                      <a:pt x="1609090" y="0"/>
                    </a:lnTo>
                    <a:lnTo>
                      <a:pt x="0" y="1607820"/>
                    </a:lnTo>
                    <a:lnTo>
                      <a:pt x="0" y="1680210"/>
                    </a:lnTo>
                    <a:lnTo>
                      <a:pt x="1681480" y="0"/>
                    </a:lnTo>
                    <a:close/>
                    <a:moveTo>
                      <a:pt x="1390650" y="0"/>
                    </a:moveTo>
                    <a:lnTo>
                      <a:pt x="1318260" y="0"/>
                    </a:lnTo>
                    <a:lnTo>
                      <a:pt x="0" y="1318260"/>
                    </a:lnTo>
                    <a:lnTo>
                      <a:pt x="0" y="1390650"/>
                    </a:lnTo>
                    <a:lnTo>
                      <a:pt x="1390650" y="0"/>
                    </a:lnTo>
                    <a:close/>
                    <a:moveTo>
                      <a:pt x="1245870" y="0"/>
                    </a:moveTo>
                    <a:lnTo>
                      <a:pt x="1173480" y="0"/>
                    </a:lnTo>
                    <a:lnTo>
                      <a:pt x="0" y="1173480"/>
                    </a:lnTo>
                    <a:lnTo>
                      <a:pt x="0" y="1245870"/>
                    </a:lnTo>
                    <a:lnTo>
                      <a:pt x="1245870" y="0"/>
                    </a:lnTo>
                    <a:close/>
                    <a:moveTo>
                      <a:pt x="1826260" y="0"/>
                    </a:moveTo>
                    <a:lnTo>
                      <a:pt x="1753870" y="0"/>
                    </a:lnTo>
                    <a:lnTo>
                      <a:pt x="0" y="1753870"/>
                    </a:lnTo>
                    <a:lnTo>
                      <a:pt x="0" y="1826260"/>
                    </a:lnTo>
                    <a:lnTo>
                      <a:pt x="1826260" y="0"/>
                    </a:lnTo>
                    <a:close/>
                    <a:moveTo>
                      <a:pt x="2260600" y="0"/>
                    </a:moveTo>
                    <a:lnTo>
                      <a:pt x="2188210" y="0"/>
                    </a:lnTo>
                    <a:lnTo>
                      <a:pt x="0" y="2188210"/>
                    </a:lnTo>
                    <a:lnTo>
                      <a:pt x="0" y="2260600"/>
                    </a:lnTo>
                    <a:lnTo>
                      <a:pt x="2260600" y="0"/>
                    </a:lnTo>
                    <a:close/>
                    <a:moveTo>
                      <a:pt x="2551430" y="0"/>
                    </a:moveTo>
                    <a:lnTo>
                      <a:pt x="2479040" y="0"/>
                    </a:lnTo>
                    <a:lnTo>
                      <a:pt x="0" y="2479040"/>
                    </a:lnTo>
                    <a:lnTo>
                      <a:pt x="0" y="2551430"/>
                    </a:lnTo>
                    <a:lnTo>
                      <a:pt x="2551430" y="0"/>
                    </a:lnTo>
                    <a:close/>
                    <a:moveTo>
                      <a:pt x="2405380" y="0"/>
                    </a:moveTo>
                    <a:lnTo>
                      <a:pt x="2332990" y="0"/>
                    </a:lnTo>
                    <a:lnTo>
                      <a:pt x="0" y="2332990"/>
                    </a:lnTo>
                    <a:lnTo>
                      <a:pt x="0" y="2405380"/>
                    </a:lnTo>
                    <a:lnTo>
                      <a:pt x="2405380" y="0"/>
                    </a:lnTo>
                    <a:close/>
                    <a:moveTo>
                      <a:pt x="2115820" y="0"/>
                    </a:moveTo>
                    <a:lnTo>
                      <a:pt x="2043430" y="0"/>
                    </a:lnTo>
                    <a:lnTo>
                      <a:pt x="0" y="2043430"/>
                    </a:lnTo>
                    <a:lnTo>
                      <a:pt x="0" y="2115820"/>
                    </a:lnTo>
                    <a:lnTo>
                      <a:pt x="2115820" y="0"/>
                    </a:lnTo>
                    <a:close/>
                    <a:moveTo>
                      <a:pt x="375920" y="0"/>
                    </a:moveTo>
                    <a:lnTo>
                      <a:pt x="303530" y="0"/>
                    </a:lnTo>
                    <a:lnTo>
                      <a:pt x="0" y="303530"/>
                    </a:lnTo>
                    <a:lnTo>
                      <a:pt x="0" y="375920"/>
                    </a:lnTo>
                    <a:lnTo>
                      <a:pt x="375920" y="0"/>
                    </a:lnTo>
                    <a:close/>
                    <a:moveTo>
                      <a:pt x="1101090" y="0"/>
                    </a:moveTo>
                    <a:lnTo>
                      <a:pt x="1028700" y="0"/>
                    </a:lnTo>
                    <a:lnTo>
                      <a:pt x="0" y="1028700"/>
                    </a:lnTo>
                    <a:lnTo>
                      <a:pt x="0" y="1101090"/>
                    </a:lnTo>
                    <a:lnTo>
                      <a:pt x="1101090" y="0"/>
                    </a:lnTo>
                    <a:close/>
                    <a:moveTo>
                      <a:pt x="2653030" y="0"/>
                    </a:moveTo>
                    <a:lnTo>
                      <a:pt x="2623820" y="0"/>
                    </a:lnTo>
                    <a:lnTo>
                      <a:pt x="0" y="2623820"/>
                    </a:lnTo>
                    <a:lnTo>
                      <a:pt x="0" y="2653030"/>
                    </a:lnTo>
                    <a:lnTo>
                      <a:pt x="43180" y="2653030"/>
                    </a:lnTo>
                    <a:lnTo>
                      <a:pt x="2653030" y="43180"/>
                    </a:lnTo>
                    <a:lnTo>
                      <a:pt x="2653030" y="0"/>
                    </a:lnTo>
                    <a:close/>
                    <a:moveTo>
                      <a:pt x="520700" y="0"/>
                    </a:moveTo>
                    <a:lnTo>
                      <a:pt x="448310" y="0"/>
                    </a:lnTo>
                    <a:lnTo>
                      <a:pt x="0" y="448310"/>
                    </a:lnTo>
                    <a:lnTo>
                      <a:pt x="0" y="520700"/>
                    </a:lnTo>
                    <a:lnTo>
                      <a:pt x="520700" y="0"/>
                    </a:lnTo>
                    <a:close/>
                    <a:moveTo>
                      <a:pt x="85090" y="0"/>
                    </a:moveTo>
                    <a:lnTo>
                      <a:pt x="12700" y="0"/>
                    </a:lnTo>
                    <a:lnTo>
                      <a:pt x="0" y="12700"/>
                    </a:lnTo>
                    <a:lnTo>
                      <a:pt x="0" y="85090"/>
                    </a:lnTo>
                    <a:lnTo>
                      <a:pt x="85090" y="0"/>
                    </a:lnTo>
                    <a:close/>
                    <a:moveTo>
                      <a:pt x="231140" y="0"/>
                    </a:moveTo>
                    <a:lnTo>
                      <a:pt x="158750" y="0"/>
                    </a:lnTo>
                    <a:lnTo>
                      <a:pt x="0" y="157480"/>
                    </a:lnTo>
                    <a:lnTo>
                      <a:pt x="0" y="229870"/>
                    </a:lnTo>
                    <a:lnTo>
                      <a:pt x="231140" y="0"/>
                    </a:lnTo>
                    <a:close/>
                    <a:moveTo>
                      <a:pt x="0" y="956310"/>
                    </a:moveTo>
                    <a:lnTo>
                      <a:pt x="956310" y="0"/>
                    </a:lnTo>
                    <a:lnTo>
                      <a:pt x="883920" y="0"/>
                    </a:lnTo>
                    <a:lnTo>
                      <a:pt x="0" y="882650"/>
                    </a:lnTo>
                    <a:lnTo>
                      <a:pt x="0" y="956310"/>
                    </a:lnTo>
                    <a:close/>
                    <a:moveTo>
                      <a:pt x="665480" y="0"/>
                    </a:moveTo>
                    <a:lnTo>
                      <a:pt x="593090" y="0"/>
                    </a:lnTo>
                    <a:lnTo>
                      <a:pt x="0" y="593090"/>
                    </a:lnTo>
                    <a:lnTo>
                      <a:pt x="0" y="665480"/>
                    </a:lnTo>
                    <a:lnTo>
                      <a:pt x="665480" y="0"/>
                    </a:lnTo>
                    <a:close/>
                    <a:moveTo>
                      <a:pt x="810260" y="0"/>
                    </a:moveTo>
                    <a:lnTo>
                      <a:pt x="737870" y="0"/>
                    </a:lnTo>
                    <a:lnTo>
                      <a:pt x="0" y="737870"/>
                    </a:lnTo>
                    <a:lnTo>
                      <a:pt x="0" y="810260"/>
                    </a:lnTo>
                    <a:lnTo>
                      <a:pt x="810260" y="0"/>
                    </a:lnTo>
                    <a:close/>
                    <a:moveTo>
                      <a:pt x="1971040" y="0"/>
                    </a:moveTo>
                    <a:lnTo>
                      <a:pt x="1898650" y="0"/>
                    </a:lnTo>
                    <a:lnTo>
                      <a:pt x="0" y="1898650"/>
                    </a:lnTo>
                    <a:lnTo>
                      <a:pt x="0" y="1971040"/>
                    </a:lnTo>
                    <a:lnTo>
                      <a:pt x="1971040" y="0"/>
                    </a:lnTo>
                    <a:close/>
                    <a:moveTo>
                      <a:pt x="2653030" y="1783080"/>
                    </a:moveTo>
                    <a:lnTo>
                      <a:pt x="2653030" y="1710690"/>
                    </a:lnTo>
                    <a:lnTo>
                      <a:pt x="1710690" y="2653030"/>
                    </a:lnTo>
                    <a:lnTo>
                      <a:pt x="1783080" y="2653030"/>
                    </a:lnTo>
                    <a:lnTo>
                      <a:pt x="2653030" y="1783080"/>
                    </a:lnTo>
                    <a:close/>
                    <a:moveTo>
                      <a:pt x="2653030" y="1927860"/>
                    </a:moveTo>
                    <a:lnTo>
                      <a:pt x="2653030" y="1855470"/>
                    </a:lnTo>
                    <a:lnTo>
                      <a:pt x="1855470" y="2653030"/>
                    </a:lnTo>
                    <a:lnTo>
                      <a:pt x="1927860" y="2653030"/>
                    </a:lnTo>
                    <a:lnTo>
                      <a:pt x="2653030" y="1927860"/>
                    </a:lnTo>
                    <a:close/>
                    <a:moveTo>
                      <a:pt x="2653030" y="2072640"/>
                    </a:moveTo>
                    <a:lnTo>
                      <a:pt x="2653030" y="2000250"/>
                    </a:lnTo>
                    <a:lnTo>
                      <a:pt x="2000250" y="2653030"/>
                    </a:lnTo>
                    <a:lnTo>
                      <a:pt x="2072640" y="2653030"/>
                    </a:lnTo>
                    <a:lnTo>
                      <a:pt x="2653030" y="2072640"/>
                    </a:lnTo>
                    <a:close/>
                    <a:moveTo>
                      <a:pt x="2653030" y="1638300"/>
                    </a:moveTo>
                    <a:lnTo>
                      <a:pt x="2653030" y="1565910"/>
                    </a:lnTo>
                    <a:lnTo>
                      <a:pt x="1564640" y="2654300"/>
                    </a:lnTo>
                    <a:lnTo>
                      <a:pt x="1637030" y="2654300"/>
                    </a:lnTo>
                    <a:lnTo>
                      <a:pt x="2653030" y="1638300"/>
                    </a:lnTo>
                    <a:close/>
                    <a:moveTo>
                      <a:pt x="2217420" y="2653030"/>
                    </a:moveTo>
                    <a:lnTo>
                      <a:pt x="2653030" y="2217420"/>
                    </a:lnTo>
                    <a:lnTo>
                      <a:pt x="2653030" y="2145030"/>
                    </a:lnTo>
                    <a:lnTo>
                      <a:pt x="2145030" y="2653030"/>
                    </a:lnTo>
                    <a:lnTo>
                      <a:pt x="2217420" y="2653030"/>
                    </a:lnTo>
                    <a:close/>
                    <a:moveTo>
                      <a:pt x="2653030" y="2580640"/>
                    </a:moveTo>
                    <a:lnTo>
                      <a:pt x="2580640" y="2653030"/>
                    </a:lnTo>
                    <a:lnTo>
                      <a:pt x="2653030" y="2653030"/>
                    </a:lnTo>
                    <a:lnTo>
                      <a:pt x="2653030" y="2580640"/>
                    </a:lnTo>
                    <a:close/>
                    <a:moveTo>
                      <a:pt x="2653030" y="2508250"/>
                    </a:moveTo>
                    <a:lnTo>
                      <a:pt x="2653030" y="2435860"/>
                    </a:lnTo>
                    <a:lnTo>
                      <a:pt x="2435860" y="2653030"/>
                    </a:lnTo>
                    <a:lnTo>
                      <a:pt x="2508250" y="2653030"/>
                    </a:lnTo>
                    <a:lnTo>
                      <a:pt x="2653030" y="2508250"/>
                    </a:lnTo>
                    <a:close/>
                    <a:moveTo>
                      <a:pt x="2653030" y="2363470"/>
                    </a:moveTo>
                    <a:lnTo>
                      <a:pt x="2653030" y="2291080"/>
                    </a:lnTo>
                    <a:lnTo>
                      <a:pt x="2291080" y="2653030"/>
                    </a:lnTo>
                    <a:lnTo>
                      <a:pt x="2363470" y="2653030"/>
                    </a:lnTo>
                    <a:lnTo>
                      <a:pt x="2653030" y="2363470"/>
                    </a:lnTo>
                    <a:close/>
                    <a:moveTo>
                      <a:pt x="2653030" y="1492250"/>
                    </a:moveTo>
                    <a:lnTo>
                      <a:pt x="2653030" y="1419860"/>
                    </a:lnTo>
                    <a:lnTo>
                      <a:pt x="1419860" y="2653030"/>
                    </a:lnTo>
                    <a:lnTo>
                      <a:pt x="1492250" y="2653030"/>
                    </a:lnTo>
                    <a:lnTo>
                      <a:pt x="2653030" y="1492250"/>
                    </a:lnTo>
                    <a:close/>
                    <a:moveTo>
                      <a:pt x="2653030" y="187960"/>
                    </a:moveTo>
                    <a:lnTo>
                      <a:pt x="2653030" y="115570"/>
                    </a:lnTo>
                    <a:lnTo>
                      <a:pt x="115570" y="2653030"/>
                    </a:lnTo>
                    <a:lnTo>
                      <a:pt x="187960" y="2653030"/>
                    </a:lnTo>
                    <a:lnTo>
                      <a:pt x="2653030" y="187960"/>
                    </a:lnTo>
                    <a:close/>
                    <a:moveTo>
                      <a:pt x="2653030" y="622300"/>
                    </a:moveTo>
                    <a:lnTo>
                      <a:pt x="2653030" y="549910"/>
                    </a:lnTo>
                    <a:lnTo>
                      <a:pt x="549910" y="2653030"/>
                    </a:lnTo>
                    <a:lnTo>
                      <a:pt x="622300" y="2653030"/>
                    </a:lnTo>
                    <a:lnTo>
                      <a:pt x="2653030" y="622300"/>
                    </a:lnTo>
                    <a:close/>
                    <a:moveTo>
                      <a:pt x="2653030" y="477520"/>
                    </a:moveTo>
                    <a:lnTo>
                      <a:pt x="2653030" y="405130"/>
                    </a:lnTo>
                    <a:lnTo>
                      <a:pt x="405130" y="2653030"/>
                    </a:lnTo>
                    <a:lnTo>
                      <a:pt x="477520" y="2653030"/>
                    </a:lnTo>
                    <a:lnTo>
                      <a:pt x="2653030" y="477520"/>
                    </a:lnTo>
                    <a:close/>
                    <a:moveTo>
                      <a:pt x="2653030" y="1347470"/>
                    </a:moveTo>
                    <a:lnTo>
                      <a:pt x="2653030" y="1275080"/>
                    </a:lnTo>
                    <a:lnTo>
                      <a:pt x="1275080" y="2653030"/>
                    </a:lnTo>
                    <a:lnTo>
                      <a:pt x="1347470" y="2653030"/>
                    </a:lnTo>
                    <a:lnTo>
                      <a:pt x="2653030" y="1347470"/>
                    </a:lnTo>
                    <a:close/>
                    <a:moveTo>
                      <a:pt x="2653030" y="767080"/>
                    </a:moveTo>
                    <a:lnTo>
                      <a:pt x="2653030" y="694690"/>
                    </a:lnTo>
                    <a:lnTo>
                      <a:pt x="694690" y="2653030"/>
                    </a:lnTo>
                    <a:lnTo>
                      <a:pt x="767080" y="2653030"/>
                    </a:lnTo>
                    <a:lnTo>
                      <a:pt x="2653030" y="767080"/>
                    </a:lnTo>
                    <a:close/>
                    <a:moveTo>
                      <a:pt x="2653030" y="332740"/>
                    </a:moveTo>
                    <a:lnTo>
                      <a:pt x="2653030" y="260350"/>
                    </a:lnTo>
                    <a:lnTo>
                      <a:pt x="260350" y="2653030"/>
                    </a:lnTo>
                    <a:lnTo>
                      <a:pt x="332740" y="2653030"/>
                    </a:lnTo>
                    <a:lnTo>
                      <a:pt x="2653030" y="332740"/>
                    </a:lnTo>
                    <a:close/>
                    <a:moveTo>
                      <a:pt x="2653030" y="1202690"/>
                    </a:moveTo>
                    <a:lnTo>
                      <a:pt x="2653030" y="1130300"/>
                    </a:lnTo>
                    <a:lnTo>
                      <a:pt x="1130300" y="2653030"/>
                    </a:lnTo>
                    <a:lnTo>
                      <a:pt x="1202690" y="2653030"/>
                    </a:lnTo>
                    <a:lnTo>
                      <a:pt x="2653030" y="1202690"/>
                    </a:lnTo>
                    <a:close/>
                    <a:moveTo>
                      <a:pt x="2653030" y="913130"/>
                    </a:moveTo>
                    <a:lnTo>
                      <a:pt x="2653030" y="840740"/>
                    </a:lnTo>
                    <a:lnTo>
                      <a:pt x="840740" y="2653030"/>
                    </a:lnTo>
                    <a:lnTo>
                      <a:pt x="913130" y="2653030"/>
                    </a:lnTo>
                    <a:lnTo>
                      <a:pt x="2653030" y="913130"/>
                    </a:lnTo>
                    <a:close/>
                    <a:moveTo>
                      <a:pt x="2653030" y="1057910"/>
                    </a:moveTo>
                    <a:lnTo>
                      <a:pt x="2653030" y="985520"/>
                    </a:lnTo>
                    <a:lnTo>
                      <a:pt x="985520" y="2653030"/>
                    </a:lnTo>
                    <a:lnTo>
                      <a:pt x="1057910" y="2653030"/>
                    </a:lnTo>
                    <a:lnTo>
                      <a:pt x="2653030" y="1057910"/>
                    </a:lnTo>
                    <a:close/>
                  </a:path>
                </a:pathLst>
              </a:custGeom>
              <a:solidFill>
                <a:srgbClr val="F5FBF9"/>
              </a:solidFill>
            </p:spPr>
          </p:sp>
        </p:grpSp>
        <p:grpSp>
          <p:nvGrpSpPr>
            <p:cNvPr id="5" name="Group 5"/>
            <p:cNvGrpSpPr/>
            <p:nvPr/>
          </p:nvGrpSpPr>
          <p:grpSpPr>
            <a:xfrm rot="-2700000">
              <a:off x="2035490" y="1099315"/>
              <a:ext cx="5307962" cy="5307962"/>
              <a:chOff x="0" y="0"/>
              <a:chExt cx="1913890" cy="1913890"/>
            </a:xfrm>
          </p:grpSpPr>
          <p:sp>
            <p:nvSpPr>
              <p:cNvPr id="6" name="Freeform 6"/>
              <p:cNvSpPr/>
              <p:nvPr/>
            </p:nvSpPr>
            <p:spPr>
              <a:xfrm>
                <a:off x="0" y="0"/>
                <a:ext cx="1913890" cy="1913890"/>
              </a:xfrm>
              <a:custGeom>
                <a:avLst/>
                <a:gdLst/>
                <a:ahLst/>
                <a:cxnLst/>
                <a:rect l="l" t="t" r="r" b="b"/>
                <a:pathLst>
                  <a:path w="1913890" h="1913890">
                    <a:moveTo>
                      <a:pt x="0" y="0"/>
                    </a:moveTo>
                    <a:lnTo>
                      <a:pt x="0" y="1913890"/>
                    </a:lnTo>
                    <a:lnTo>
                      <a:pt x="1913890" y="1913890"/>
                    </a:lnTo>
                    <a:lnTo>
                      <a:pt x="1913890" y="0"/>
                    </a:lnTo>
                    <a:lnTo>
                      <a:pt x="0" y="0"/>
                    </a:lnTo>
                    <a:close/>
                    <a:moveTo>
                      <a:pt x="1852930" y="1852930"/>
                    </a:moveTo>
                    <a:lnTo>
                      <a:pt x="59690" y="1852930"/>
                    </a:lnTo>
                    <a:lnTo>
                      <a:pt x="59690" y="59690"/>
                    </a:lnTo>
                    <a:lnTo>
                      <a:pt x="1852930" y="59690"/>
                    </a:lnTo>
                    <a:lnTo>
                      <a:pt x="1852930" y="1852930"/>
                    </a:lnTo>
                    <a:close/>
                  </a:path>
                </a:pathLst>
              </a:custGeom>
              <a:solidFill>
                <a:srgbClr val="2F5972"/>
              </a:solidFill>
            </p:spPr>
          </p:sp>
        </p:grpSp>
      </p:grpSp>
      <p:grpSp>
        <p:nvGrpSpPr>
          <p:cNvPr id="7" name="Group 7"/>
          <p:cNvGrpSpPr>
            <a:grpSpLocks noChangeAspect="1"/>
          </p:cNvGrpSpPr>
          <p:nvPr/>
        </p:nvGrpSpPr>
        <p:grpSpPr>
          <a:xfrm rot="-2700000">
            <a:off x="-348036" y="8481548"/>
            <a:ext cx="2779174" cy="2779174"/>
            <a:chOff x="0" y="0"/>
            <a:chExt cx="2653030" cy="2653030"/>
          </a:xfrm>
        </p:grpSpPr>
        <p:sp>
          <p:nvSpPr>
            <p:cNvPr id="8" name="Freeform 8"/>
            <p:cNvSpPr/>
            <p:nvPr/>
          </p:nvSpPr>
          <p:spPr>
            <a:xfrm>
              <a:off x="0" y="0"/>
              <a:ext cx="2653030" cy="2654300"/>
            </a:xfrm>
            <a:custGeom>
              <a:avLst/>
              <a:gdLst/>
              <a:ahLst/>
              <a:cxnLst/>
              <a:rect l="l" t="t" r="r" b="b"/>
              <a:pathLst>
                <a:path w="2653030" h="2654300">
                  <a:moveTo>
                    <a:pt x="0" y="1535430"/>
                  </a:moveTo>
                  <a:lnTo>
                    <a:pt x="0" y="1463040"/>
                  </a:lnTo>
                  <a:lnTo>
                    <a:pt x="1463040" y="0"/>
                  </a:lnTo>
                  <a:lnTo>
                    <a:pt x="1535430" y="0"/>
                  </a:lnTo>
                  <a:lnTo>
                    <a:pt x="0" y="1535430"/>
                  </a:lnTo>
                  <a:close/>
                  <a:moveTo>
                    <a:pt x="1681480" y="0"/>
                  </a:moveTo>
                  <a:lnTo>
                    <a:pt x="1609090" y="0"/>
                  </a:lnTo>
                  <a:lnTo>
                    <a:pt x="0" y="1607820"/>
                  </a:lnTo>
                  <a:lnTo>
                    <a:pt x="0" y="1680210"/>
                  </a:lnTo>
                  <a:lnTo>
                    <a:pt x="1681480" y="0"/>
                  </a:lnTo>
                  <a:close/>
                  <a:moveTo>
                    <a:pt x="1390650" y="0"/>
                  </a:moveTo>
                  <a:lnTo>
                    <a:pt x="1318260" y="0"/>
                  </a:lnTo>
                  <a:lnTo>
                    <a:pt x="0" y="1318260"/>
                  </a:lnTo>
                  <a:lnTo>
                    <a:pt x="0" y="1390650"/>
                  </a:lnTo>
                  <a:lnTo>
                    <a:pt x="1390650" y="0"/>
                  </a:lnTo>
                  <a:close/>
                  <a:moveTo>
                    <a:pt x="1245870" y="0"/>
                  </a:moveTo>
                  <a:lnTo>
                    <a:pt x="1173480" y="0"/>
                  </a:lnTo>
                  <a:lnTo>
                    <a:pt x="0" y="1173480"/>
                  </a:lnTo>
                  <a:lnTo>
                    <a:pt x="0" y="1245870"/>
                  </a:lnTo>
                  <a:lnTo>
                    <a:pt x="1245870" y="0"/>
                  </a:lnTo>
                  <a:close/>
                  <a:moveTo>
                    <a:pt x="1826260" y="0"/>
                  </a:moveTo>
                  <a:lnTo>
                    <a:pt x="1753870" y="0"/>
                  </a:lnTo>
                  <a:lnTo>
                    <a:pt x="0" y="1753870"/>
                  </a:lnTo>
                  <a:lnTo>
                    <a:pt x="0" y="1826260"/>
                  </a:lnTo>
                  <a:lnTo>
                    <a:pt x="1826260" y="0"/>
                  </a:lnTo>
                  <a:close/>
                  <a:moveTo>
                    <a:pt x="2260600" y="0"/>
                  </a:moveTo>
                  <a:lnTo>
                    <a:pt x="2188210" y="0"/>
                  </a:lnTo>
                  <a:lnTo>
                    <a:pt x="0" y="2188210"/>
                  </a:lnTo>
                  <a:lnTo>
                    <a:pt x="0" y="2260600"/>
                  </a:lnTo>
                  <a:lnTo>
                    <a:pt x="2260600" y="0"/>
                  </a:lnTo>
                  <a:close/>
                  <a:moveTo>
                    <a:pt x="2551430" y="0"/>
                  </a:moveTo>
                  <a:lnTo>
                    <a:pt x="2479040" y="0"/>
                  </a:lnTo>
                  <a:lnTo>
                    <a:pt x="0" y="2479040"/>
                  </a:lnTo>
                  <a:lnTo>
                    <a:pt x="0" y="2551430"/>
                  </a:lnTo>
                  <a:lnTo>
                    <a:pt x="2551430" y="0"/>
                  </a:lnTo>
                  <a:close/>
                  <a:moveTo>
                    <a:pt x="2405380" y="0"/>
                  </a:moveTo>
                  <a:lnTo>
                    <a:pt x="2332990" y="0"/>
                  </a:lnTo>
                  <a:lnTo>
                    <a:pt x="0" y="2332990"/>
                  </a:lnTo>
                  <a:lnTo>
                    <a:pt x="0" y="2405380"/>
                  </a:lnTo>
                  <a:lnTo>
                    <a:pt x="2405380" y="0"/>
                  </a:lnTo>
                  <a:close/>
                  <a:moveTo>
                    <a:pt x="2115820" y="0"/>
                  </a:moveTo>
                  <a:lnTo>
                    <a:pt x="2043430" y="0"/>
                  </a:lnTo>
                  <a:lnTo>
                    <a:pt x="0" y="2043430"/>
                  </a:lnTo>
                  <a:lnTo>
                    <a:pt x="0" y="2115820"/>
                  </a:lnTo>
                  <a:lnTo>
                    <a:pt x="2115820" y="0"/>
                  </a:lnTo>
                  <a:close/>
                  <a:moveTo>
                    <a:pt x="375920" y="0"/>
                  </a:moveTo>
                  <a:lnTo>
                    <a:pt x="303530" y="0"/>
                  </a:lnTo>
                  <a:lnTo>
                    <a:pt x="0" y="303530"/>
                  </a:lnTo>
                  <a:lnTo>
                    <a:pt x="0" y="375920"/>
                  </a:lnTo>
                  <a:lnTo>
                    <a:pt x="375920" y="0"/>
                  </a:lnTo>
                  <a:close/>
                  <a:moveTo>
                    <a:pt x="1101090" y="0"/>
                  </a:moveTo>
                  <a:lnTo>
                    <a:pt x="1028700" y="0"/>
                  </a:lnTo>
                  <a:lnTo>
                    <a:pt x="0" y="1028700"/>
                  </a:lnTo>
                  <a:lnTo>
                    <a:pt x="0" y="1101090"/>
                  </a:lnTo>
                  <a:lnTo>
                    <a:pt x="1101090" y="0"/>
                  </a:lnTo>
                  <a:close/>
                  <a:moveTo>
                    <a:pt x="2653030" y="0"/>
                  </a:moveTo>
                  <a:lnTo>
                    <a:pt x="2623820" y="0"/>
                  </a:lnTo>
                  <a:lnTo>
                    <a:pt x="0" y="2623820"/>
                  </a:lnTo>
                  <a:lnTo>
                    <a:pt x="0" y="2653030"/>
                  </a:lnTo>
                  <a:lnTo>
                    <a:pt x="43180" y="2653030"/>
                  </a:lnTo>
                  <a:lnTo>
                    <a:pt x="2653030" y="43180"/>
                  </a:lnTo>
                  <a:lnTo>
                    <a:pt x="2653030" y="0"/>
                  </a:lnTo>
                  <a:close/>
                  <a:moveTo>
                    <a:pt x="520700" y="0"/>
                  </a:moveTo>
                  <a:lnTo>
                    <a:pt x="448310" y="0"/>
                  </a:lnTo>
                  <a:lnTo>
                    <a:pt x="0" y="448310"/>
                  </a:lnTo>
                  <a:lnTo>
                    <a:pt x="0" y="520700"/>
                  </a:lnTo>
                  <a:lnTo>
                    <a:pt x="520700" y="0"/>
                  </a:lnTo>
                  <a:close/>
                  <a:moveTo>
                    <a:pt x="85090" y="0"/>
                  </a:moveTo>
                  <a:lnTo>
                    <a:pt x="12700" y="0"/>
                  </a:lnTo>
                  <a:lnTo>
                    <a:pt x="0" y="12700"/>
                  </a:lnTo>
                  <a:lnTo>
                    <a:pt x="0" y="85090"/>
                  </a:lnTo>
                  <a:lnTo>
                    <a:pt x="85090" y="0"/>
                  </a:lnTo>
                  <a:close/>
                  <a:moveTo>
                    <a:pt x="231140" y="0"/>
                  </a:moveTo>
                  <a:lnTo>
                    <a:pt x="158750" y="0"/>
                  </a:lnTo>
                  <a:lnTo>
                    <a:pt x="0" y="157480"/>
                  </a:lnTo>
                  <a:lnTo>
                    <a:pt x="0" y="229870"/>
                  </a:lnTo>
                  <a:lnTo>
                    <a:pt x="231140" y="0"/>
                  </a:lnTo>
                  <a:close/>
                  <a:moveTo>
                    <a:pt x="0" y="956310"/>
                  </a:moveTo>
                  <a:lnTo>
                    <a:pt x="956310" y="0"/>
                  </a:lnTo>
                  <a:lnTo>
                    <a:pt x="883920" y="0"/>
                  </a:lnTo>
                  <a:lnTo>
                    <a:pt x="0" y="882650"/>
                  </a:lnTo>
                  <a:lnTo>
                    <a:pt x="0" y="956310"/>
                  </a:lnTo>
                  <a:close/>
                  <a:moveTo>
                    <a:pt x="665480" y="0"/>
                  </a:moveTo>
                  <a:lnTo>
                    <a:pt x="593090" y="0"/>
                  </a:lnTo>
                  <a:lnTo>
                    <a:pt x="0" y="593090"/>
                  </a:lnTo>
                  <a:lnTo>
                    <a:pt x="0" y="665480"/>
                  </a:lnTo>
                  <a:lnTo>
                    <a:pt x="665480" y="0"/>
                  </a:lnTo>
                  <a:close/>
                  <a:moveTo>
                    <a:pt x="810260" y="0"/>
                  </a:moveTo>
                  <a:lnTo>
                    <a:pt x="737870" y="0"/>
                  </a:lnTo>
                  <a:lnTo>
                    <a:pt x="0" y="737870"/>
                  </a:lnTo>
                  <a:lnTo>
                    <a:pt x="0" y="810260"/>
                  </a:lnTo>
                  <a:lnTo>
                    <a:pt x="810260" y="0"/>
                  </a:lnTo>
                  <a:close/>
                  <a:moveTo>
                    <a:pt x="1971040" y="0"/>
                  </a:moveTo>
                  <a:lnTo>
                    <a:pt x="1898650" y="0"/>
                  </a:lnTo>
                  <a:lnTo>
                    <a:pt x="0" y="1898650"/>
                  </a:lnTo>
                  <a:lnTo>
                    <a:pt x="0" y="1971040"/>
                  </a:lnTo>
                  <a:lnTo>
                    <a:pt x="1971040" y="0"/>
                  </a:lnTo>
                  <a:close/>
                  <a:moveTo>
                    <a:pt x="2653030" y="1783080"/>
                  </a:moveTo>
                  <a:lnTo>
                    <a:pt x="2653030" y="1710690"/>
                  </a:lnTo>
                  <a:lnTo>
                    <a:pt x="1710690" y="2653030"/>
                  </a:lnTo>
                  <a:lnTo>
                    <a:pt x="1783080" y="2653030"/>
                  </a:lnTo>
                  <a:lnTo>
                    <a:pt x="2653030" y="1783080"/>
                  </a:lnTo>
                  <a:close/>
                  <a:moveTo>
                    <a:pt x="2653030" y="1927860"/>
                  </a:moveTo>
                  <a:lnTo>
                    <a:pt x="2653030" y="1855470"/>
                  </a:lnTo>
                  <a:lnTo>
                    <a:pt x="1855470" y="2653030"/>
                  </a:lnTo>
                  <a:lnTo>
                    <a:pt x="1927860" y="2653030"/>
                  </a:lnTo>
                  <a:lnTo>
                    <a:pt x="2653030" y="1927860"/>
                  </a:lnTo>
                  <a:close/>
                  <a:moveTo>
                    <a:pt x="2653030" y="2072640"/>
                  </a:moveTo>
                  <a:lnTo>
                    <a:pt x="2653030" y="2000250"/>
                  </a:lnTo>
                  <a:lnTo>
                    <a:pt x="2000250" y="2653030"/>
                  </a:lnTo>
                  <a:lnTo>
                    <a:pt x="2072640" y="2653030"/>
                  </a:lnTo>
                  <a:lnTo>
                    <a:pt x="2653030" y="2072640"/>
                  </a:lnTo>
                  <a:close/>
                  <a:moveTo>
                    <a:pt x="2653030" y="1638300"/>
                  </a:moveTo>
                  <a:lnTo>
                    <a:pt x="2653030" y="1565910"/>
                  </a:lnTo>
                  <a:lnTo>
                    <a:pt x="1564640" y="2654300"/>
                  </a:lnTo>
                  <a:lnTo>
                    <a:pt x="1637030" y="2654300"/>
                  </a:lnTo>
                  <a:lnTo>
                    <a:pt x="2653030" y="1638300"/>
                  </a:lnTo>
                  <a:close/>
                  <a:moveTo>
                    <a:pt x="2217420" y="2653030"/>
                  </a:moveTo>
                  <a:lnTo>
                    <a:pt x="2653030" y="2217420"/>
                  </a:lnTo>
                  <a:lnTo>
                    <a:pt x="2653030" y="2145030"/>
                  </a:lnTo>
                  <a:lnTo>
                    <a:pt x="2145030" y="2653030"/>
                  </a:lnTo>
                  <a:lnTo>
                    <a:pt x="2217420" y="2653030"/>
                  </a:lnTo>
                  <a:close/>
                  <a:moveTo>
                    <a:pt x="2653030" y="2580640"/>
                  </a:moveTo>
                  <a:lnTo>
                    <a:pt x="2580640" y="2653030"/>
                  </a:lnTo>
                  <a:lnTo>
                    <a:pt x="2653030" y="2653030"/>
                  </a:lnTo>
                  <a:lnTo>
                    <a:pt x="2653030" y="2580640"/>
                  </a:lnTo>
                  <a:close/>
                  <a:moveTo>
                    <a:pt x="2653030" y="2508250"/>
                  </a:moveTo>
                  <a:lnTo>
                    <a:pt x="2653030" y="2435860"/>
                  </a:lnTo>
                  <a:lnTo>
                    <a:pt x="2435860" y="2653030"/>
                  </a:lnTo>
                  <a:lnTo>
                    <a:pt x="2508250" y="2653030"/>
                  </a:lnTo>
                  <a:lnTo>
                    <a:pt x="2653030" y="2508250"/>
                  </a:lnTo>
                  <a:close/>
                  <a:moveTo>
                    <a:pt x="2653030" y="2363470"/>
                  </a:moveTo>
                  <a:lnTo>
                    <a:pt x="2653030" y="2291080"/>
                  </a:lnTo>
                  <a:lnTo>
                    <a:pt x="2291080" y="2653030"/>
                  </a:lnTo>
                  <a:lnTo>
                    <a:pt x="2363470" y="2653030"/>
                  </a:lnTo>
                  <a:lnTo>
                    <a:pt x="2653030" y="2363470"/>
                  </a:lnTo>
                  <a:close/>
                  <a:moveTo>
                    <a:pt x="2653030" y="1492250"/>
                  </a:moveTo>
                  <a:lnTo>
                    <a:pt x="2653030" y="1419860"/>
                  </a:lnTo>
                  <a:lnTo>
                    <a:pt x="1419860" y="2653030"/>
                  </a:lnTo>
                  <a:lnTo>
                    <a:pt x="1492250" y="2653030"/>
                  </a:lnTo>
                  <a:lnTo>
                    <a:pt x="2653030" y="1492250"/>
                  </a:lnTo>
                  <a:close/>
                  <a:moveTo>
                    <a:pt x="2653030" y="187960"/>
                  </a:moveTo>
                  <a:lnTo>
                    <a:pt x="2653030" y="115570"/>
                  </a:lnTo>
                  <a:lnTo>
                    <a:pt x="115570" y="2653030"/>
                  </a:lnTo>
                  <a:lnTo>
                    <a:pt x="187960" y="2653030"/>
                  </a:lnTo>
                  <a:lnTo>
                    <a:pt x="2653030" y="187960"/>
                  </a:lnTo>
                  <a:close/>
                  <a:moveTo>
                    <a:pt x="2653030" y="622300"/>
                  </a:moveTo>
                  <a:lnTo>
                    <a:pt x="2653030" y="549910"/>
                  </a:lnTo>
                  <a:lnTo>
                    <a:pt x="549910" y="2653030"/>
                  </a:lnTo>
                  <a:lnTo>
                    <a:pt x="622300" y="2653030"/>
                  </a:lnTo>
                  <a:lnTo>
                    <a:pt x="2653030" y="622300"/>
                  </a:lnTo>
                  <a:close/>
                  <a:moveTo>
                    <a:pt x="2653030" y="477520"/>
                  </a:moveTo>
                  <a:lnTo>
                    <a:pt x="2653030" y="405130"/>
                  </a:lnTo>
                  <a:lnTo>
                    <a:pt x="405130" y="2653030"/>
                  </a:lnTo>
                  <a:lnTo>
                    <a:pt x="477520" y="2653030"/>
                  </a:lnTo>
                  <a:lnTo>
                    <a:pt x="2653030" y="477520"/>
                  </a:lnTo>
                  <a:close/>
                  <a:moveTo>
                    <a:pt x="2653030" y="1347470"/>
                  </a:moveTo>
                  <a:lnTo>
                    <a:pt x="2653030" y="1275080"/>
                  </a:lnTo>
                  <a:lnTo>
                    <a:pt x="1275080" y="2653030"/>
                  </a:lnTo>
                  <a:lnTo>
                    <a:pt x="1347470" y="2653030"/>
                  </a:lnTo>
                  <a:lnTo>
                    <a:pt x="2653030" y="1347470"/>
                  </a:lnTo>
                  <a:close/>
                  <a:moveTo>
                    <a:pt x="2653030" y="767080"/>
                  </a:moveTo>
                  <a:lnTo>
                    <a:pt x="2653030" y="694690"/>
                  </a:lnTo>
                  <a:lnTo>
                    <a:pt x="694690" y="2653030"/>
                  </a:lnTo>
                  <a:lnTo>
                    <a:pt x="767080" y="2653030"/>
                  </a:lnTo>
                  <a:lnTo>
                    <a:pt x="2653030" y="767080"/>
                  </a:lnTo>
                  <a:close/>
                  <a:moveTo>
                    <a:pt x="2653030" y="332740"/>
                  </a:moveTo>
                  <a:lnTo>
                    <a:pt x="2653030" y="260350"/>
                  </a:lnTo>
                  <a:lnTo>
                    <a:pt x="260350" y="2653030"/>
                  </a:lnTo>
                  <a:lnTo>
                    <a:pt x="332740" y="2653030"/>
                  </a:lnTo>
                  <a:lnTo>
                    <a:pt x="2653030" y="332740"/>
                  </a:lnTo>
                  <a:close/>
                  <a:moveTo>
                    <a:pt x="2653030" y="1202690"/>
                  </a:moveTo>
                  <a:lnTo>
                    <a:pt x="2653030" y="1130300"/>
                  </a:lnTo>
                  <a:lnTo>
                    <a:pt x="1130300" y="2653030"/>
                  </a:lnTo>
                  <a:lnTo>
                    <a:pt x="1202690" y="2653030"/>
                  </a:lnTo>
                  <a:lnTo>
                    <a:pt x="2653030" y="1202690"/>
                  </a:lnTo>
                  <a:close/>
                  <a:moveTo>
                    <a:pt x="2653030" y="913130"/>
                  </a:moveTo>
                  <a:lnTo>
                    <a:pt x="2653030" y="840740"/>
                  </a:lnTo>
                  <a:lnTo>
                    <a:pt x="840740" y="2653030"/>
                  </a:lnTo>
                  <a:lnTo>
                    <a:pt x="913130" y="2653030"/>
                  </a:lnTo>
                  <a:lnTo>
                    <a:pt x="2653030" y="913130"/>
                  </a:lnTo>
                  <a:close/>
                  <a:moveTo>
                    <a:pt x="2653030" y="1057910"/>
                  </a:moveTo>
                  <a:lnTo>
                    <a:pt x="2653030" y="985520"/>
                  </a:lnTo>
                  <a:lnTo>
                    <a:pt x="985520" y="2653030"/>
                  </a:lnTo>
                  <a:lnTo>
                    <a:pt x="1057910" y="2653030"/>
                  </a:lnTo>
                  <a:lnTo>
                    <a:pt x="2653030" y="1057910"/>
                  </a:lnTo>
                  <a:close/>
                </a:path>
              </a:pathLst>
            </a:custGeom>
            <a:solidFill>
              <a:srgbClr val="F5FBF9"/>
            </a:solidFill>
          </p:spPr>
        </p:sp>
      </p:grpSp>
      <p:grpSp>
        <p:nvGrpSpPr>
          <p:cNvPr id="9" name="Group 9"/>
          <p:cNvGrpSpPr/>
          <p:nvPr/>
        </p:nvGrpSpPr>
        <p:grpSpPr>
          <a:xfrm rot="-2700000">
            <a:off x="269559" y="8481548"/>
            <a:ext cx="2779174" cy="2779174"/>
            <a:chOff x="0" y="0"/>
            <a:chExt cx="1913890" cy="1913890"/>
          </a:xfrm>
        </p:grpSpPr>
        <p:sp>
          <p:nvSpPr>
            <p:cNvPr id="10" name="Freeform 10"/>
            <p:cNvSpPr/>
            <p:nvPr/>
          </p:nvSpPr>
          <p:spPr>
            <a:xfrm>
              <a:off x="0" y="0"/>
              <a:ext cx="1913890" cy="1913890"/>
            </a:xfrm>
            <a:custGeom>
              <a:avLst/>
              <a:gdLst/>
              <a:ahLst/>
              <a:cxnLst/>
              <a:rect l="l" t="t" r="r" b="b"/>
              <a:pathLst>
                <a:path w="1913890" h="1913890">
                  <a:moveTo>
                    <a:pt x="0" y="0"/>
                  </a:moveTo>
                  <a:lnTo>
                    <a:pt x="0" y="1913890"/>
                  </a:lnTo>
                  <a:lnTo>
                    <a:pt x="1913890" y="1913890"/>
                  </a:lnTo>
                  <a:lnTo>
                    <a:pt x="1913890" y="0"/>
                  </a:lnTo>
                  <a:lnTo>
                    <a:pt x="0" y="0"/>
                  </a:lnTo>
                  <a:close/>
                  <a:moveTo>
                    <a:pt x="1852930" y="1852930"/>
                  </a:moveTo>
                  <a:lnTo>
                    <a:pt x="59690" y="1852930"/>
                  </a:lnTo>
                  <a:lnTo>
                    <a:pt x="59690" y="59690"/>
                  </a:lnTo>
                  <a:lnTo>
                    <a:pt x="1852930" y="59690"/>
                  </a:lnTo>
                  <a:lnTo>
                    <a:pt x="1852930" y="1852930"/>
                  </a:lnTo>
                  <a:close/>
                </a:path>
              </a:pathLst>
            </a:custGeom>
            <a:solidFill>
              <a:srgbClr val="2F5972"/>
            </a:solidFill>
          </p:spPr>
        </p:sp>
      </p:grpSp>
      <p:sp>
        <p:nvSpPr>
          <p:cNvPr id="11" name="AutoShape 11"/>
          <p:cNvSpPr/>
          <p:nvPr/>
        </p:nvSpPr>
        <p:spPr>
          <a:xfrm>
            <a:off x="735037" y="5593237"/>
            <a:ext cx="16230600" cy="57150"/>
          </a:xfrm>
          <a:prstGeom prst="rect">
            <a:avLst/>
          </a:prstGeom>
          <a:solidFill>
            <a:srgbClr val="2F5972"/>
          </a:solidFill>
        </p:spPr>
      </p:sp>
      <p:sp>
        <p:nvSpPr>
          <p:cNvPr id="12" name="AutoShape 12"/>
          <p:cNvSpPr/>
          <p:nvPr/>
        </p:nvSpPr>
        <p:spPr>
          <a:xfrm rot="-2700000">
            <a:off x="2437195" y="4760752"/>
            <a:ext cx="285750" cy="285750"/>
          </a:xfrm>
          <a:prstGeom prst="rect">
            <a:avLst/>
          </a:prstGeom>
          <a:solidFill>
            <a:srgbClr val="F5FBF9"/>
          </a:solidFill>
        </p:spPr>
      </p:sp>
      <p:sp>
        <p:nvSpPr>
          <p:cNvPr id="13" name="AutoShape 13"/>
          <p:cNvSpPr/>
          <p:nvPr/>
        </p:nvSpPr>
        <p:spPr>
          <a:xfrm rot="-2700000">
            <a:off x="7089842" y="4731512"/>
            <a:ext cx="285750" cy="285750"/>
          </a:xfrm>
          <a:prstGeom prst="rect">
            <a:avLst/>
          </a:prstGeom>
          <a:solidFill>
            <a:srgbClr val="F5FBF9"/>
          </a:solidFill>
        </p:spPr>
      </p:sp>
      <p:sp>
        <p:nvSpPr>
          <p:cNvPr id="14" name="AutoShape 14"/>
          <p:cNvSpPr/>
          <p:nvPr/>
        </p:nvSpPr>
        <p:spPr>
          <a:xfrm rot="-2700000">
            <a:off x="13529395" y="4762942"/>
            <a:ext cx="286690" cy="327101"/>
          </a:xfrm>
          <a:prstGeom prst="rect">
            <a:avLst/>
          </a:prstGeom>
          <a:solidFill>
            <a:srgbClr val="F5FBF9"/>
          </a:solidFill>
        </p:spPr>
      </p:sp>
      <p:sp>
        <p:nvSpPr>
          <p:cNvPr id="15" name="AutoShape 15"/>
          <p:cNvSpPr/>
          <p:nvPr/>
        </p:nvSpPr>
        <p:spPr>
          <a:xfrm rot="-2700000">
            <a:off x="15926267" y="5922186"/>
            <a:ext cx="285750" cy="285750"/>
          </a:xfrm>
          <a:prstGeom prst="rect">
            <a:avLst/>
          </a:prstGeom>
          <a:solidFill>
            <a:srgbClr val="F5FBF9"/>
          </a:solidFill>
        </p:spPr>
      </p:sp>
      <p:grpSp>
        <p:nvGrpSpPr>
          <p:cNvPr id="16" name="Group 16"/>
          <p:cNvGrpSpPr/>
          <p:nvPr/>
        </p:nvGrpSpPr>
        <p:grpSpPr>
          <a:xfrm>
            <a:off x="75250" y="2614459"/>
            <a:ext cx="4636132" cy="1923255"/>
            <a:chOff x="0" y="-16804"/>
            <a:chExt cx="6181509" cy="2564340"/>
          </a:xfrm>
        </p:grpSpPr>
        <p:sp>
          <p:nvSpPr>
            <p:cNvPr id="17" name="TextBox 17"/>
            <p:cNvSpPr txBox="1"/>
            <p:nvPr/>
          </p:nvSpPr>
          <p:spPr>
            <a:xfrm>
              <a:off x="0" y="-16804"/>
              <a:ext cx="6181509" cy="1261115"/>
            </a:xfrm>
            <a:prstGeom prst="rect">
              <a:avLst/>
            </a:prstGeom>
          </p:spPr>
          <p:txBody>
            <a:bodyPr lIns="0" tIns="0" rIns="0" bIns="0" rtlCol="0" anchor="t">
              <a:spAutoFit/>
            </a:bodyPr>
            <a:lstStyle/>
            <a:p>
              <a:pPr algn="ctr">
                <a:lnSpc>
                  <a:spcPts val="2452"/>
                </a:lnSpc>
              </a:pPr>
              <a:r>
                <a:rPr lang="en-US" sz="2044" spc="204" dirty="0">
                  <a:solidFill>
                    <a:srgbClr val="F5FBF9"/>
                  </a:solidFill>
                  <a:latin typeface="Tex Gyre Adventor"/>
                </a:rPr>
                <a:t>БАТАЛЬЙО</a:t>
              </a:r>
              <a:r>
                <a:rPr lang="uk-UA" sz="2044" spc="204" dirty="0">
                  <a:solidFill>
                    <a:srgbClr val="F5FBF9"/>
                  </a:solidFill>
                  <a:latin typeface="Tex Gyre Adventor"/>
                </a:rPr>
                <a:t>Н</a:t>
              </a:r>
              <a:r>
                <a:rPr lang="en-US" sz="2044" spc="204" dirty="0" err="1">
                  <a:solidFill>
                    <a:srgbClr val="F5FBF9"/>
                  </a:solidFill>
                  <a:latin typeface="Tex Gyre Adventor"/>
                </a:rPr>
                <a:t>НА</a:t>
              </a:r>
              <a:r>
                <a:rPr lang="en-US" sz="2044" spc="204" dirty="0">
                  <a:solidFill>
                    <a:srgbClr val="F5FBF9"/>
                  </a:solidFill>
                  <a:latin typeface="Tex Gyre Adventor"/>
                </a:rPr>
                <a:t> ШКОЛА ПРИ ОЛЕКСАНДРІВСЬКИЙ СВЯТО-ПОКРОВСЬКІЙ ЦЕРКВІ  </a:t>
              </a:r>
            </a:p>
          </p:txBody>
        </p:sp>
        <p:sp>
          <p:nvSpPr>
            <p:cNvPr id="18" name="TextBox 18"/>
            <p:cNvSpPr txBox="1"/>
            <p:nvPr/>
          </p:nvSpPr>
          <p:spPr>
            <a:xfrm>
              <a:off x="0" y="2049023"/>
              <a:ext cx="6181509" cy="498513"/>
            </a:xfrm>
            <a:prstGeom prst="rect">
              <a:avLst/>
            </a:prstGeom>
          </p:spPr>
          <p:txBody>
            <a:bodyPr lIns="0" tIns="0" rIns="0" bIns="0" rtlCol="0" anchor="t">
              <a:spAutoFit/>
            </a:bodyPr>
            <a:lstStyle/>
            <a:p>
              <a:pPr algn="ctr">
                <a:lnSpc>
                  <a:spcPts val="3156"/>
                </a:lnSpc>
              </a:pPr>
              <a:r>
                <a:rPr lang="en-US" sz="2104" dirty="0">
                  <a:solidFill>
                    <a:srgbClr val="F5FBF9"/>
                  </a:solidFill>
                  <a:latin typeface="Tex Gyre Adventor"/>
                </a:rPr>
                <a:t>приблизно 1780 рік</a:t>
              </a:r>
            </a:p>
          </p:txBody>
        </p:sp>
      </p:grpSp>
      <p:grpSp>
        <p:nvGrpSpPr>
          <p:cNvPr id="19" name="Group 19"/>
          <p:cNvGrpSpPr/>
          <p:nvPr/>
        </p:nvGrpSpPr>
        <p:grpSpPr>
          <a:xfrm>
            <a:off x="4838150" y="2930207"/>
            <a:ext cx="4789133" cy="1647095"/>
            <a:chOff x="0" y="0"/>
            <a:chExt cx="6385510" cy="2196126"/>
          </a:xfrm>
        </p:grpSpPr>
        <p:sp>
          <p:nvSpPr>
            <p:cNvPr id="20" name="TextBox 20"/>
            <p:cNvSpPr txBox="1"/>
            <p:nvPr/>
          </p:nvSpPr>
          <p:spPr>
            <a:xfrm>
              <a:off x="0" y="0"/>
              <a:ext cx="6385510" cy="1709869"/>
            </a:xfrm>
            <a:prstGeom prst="rect">
              <a:avLst/>
            </a:prstGeom>
          </p:spPr>
          <p:txBody>
            <a:bodyPr lIns="0" tIns="0" rIns="0" bIns="0" rtlCol="0" anchor="t">
              <a:spAutoFit/>
            </a:bodyPr>
            <a:lstStyle/>
            <a:p>
              <a:pPr algn="ctr">
                <a:lnSpc>
                  <a:spcPts val="2505"/>
                </a:lnSpc>
              </a:pPr>
              <a:r>
                <a:rPr lang="en-US" sz="2088" spc="208" dirty="0">
                  <a:solidFill>
                    <a:srgbClr val="F5FBF9"/>
                  </a:solidFill>
                  <a:latin typeface="Tex Gyre Adventor"/>
                </a:rPr>
                <a:t>"МÄDСHЕN-SСHULЕ" </a:t>
              </a:r>
            </a:p>
            <a:p>
              <a:pPr algn="ctr">
                <a:lnSpc>
                  <a:spcPts val="2505"/>
                </a:lnSpc>
              </a:pPr>
              <a:r>
                <a:rPr lang="en-US" sz="2088" spc="208" dirty="0">
                  <a:solidFill>
                    <a:srgbClr val="F5FBF9"/>
                  </a:solidFill>
                  <a:latin typeface="Tex Gyre Adventor"/>
                </a:rPr>
                <a:t>УЧБОВИЙ ЗАКЛАД ДЛЯ ДІВЧАТОК-МЕНОНІТОК</a:t>
              </a:r>
            </a:p>
            <a:p>
              <a:pPr algn="ctr">
                <a:lnSpc>
                  <a:spcPts val="2505"/>
                </a:lnSpc>
              </a:pPr>
              <a:r>
                <a:rPr lang="en-US" sz="2088" spc="208" dirty="0">
                  <a:solidFill>
                    <a:srgbClr val="F5FBF9"/>
                  </a:solidFill>
                  <a:latin typeface="Tex Gyre Adventor"/>
                </a:rPr>
                <a:t> </a:t>
              </a:r>
            </a:p>
          </p:txBody>
        </p:sp>
        <p:sp>
          <p:nvSpPr>
            <p:cNvPr id="21" name="TextBox 21"/>
            <p:cNvSpPr txBox="1"/>
            <p:nvPr/>
          </p:nvSpPr>
          <p:spPr>
            <a:xfrm>
              <a:off x="0" y="1686483"/>
              <a:ext cx="6385510" cy="509643"/>
            </a:xfrm>
            <a:prstGeom prst="rect">
              <a:avLst/>
            </a:prstGeom>
          </p:spPr>
          <p:txBody>
            <a:bodyPr lIns="0" tIns="0" rIns="0" bIns="0" rtlCol="0" anchor="t">
              <a:spAutoFit/>
            </a:bodyPr>
            <a:lstStyle/>
            <a:p>
              <a:pPr algn="ctr">
                <a:lnSpc>
                  <a:spcPts val="3314"/>
                </a:lnSpc>
              </a:pPr>
              <a:r>
                <a:rPr lang="en-US" sz="2209" dirty="0">
                  <a:solidFill>
                    <a:srgbClr val="F5FBF9"/>
                  </a:solidFill>
                  <a:latin typeface="Tex Gyre Adventor"/>
                </a:rPr>
                <a:t>1895 </a:t>
              </a:r>
            </a:p>
          </p:txBody>
        </p:sp>
      </p:grpSp>
      <p:sp>
        <p:nvSpPr>
          <p:cNvPr id="22" name="TextBox 22"/>
          <p:cNvSpPr txBox="1"/>
          <p:nvPr/>
        </p:nvSpPr>
        <p:spPr>
          <a:xfrm>
            <a:off x="10999015" y="2930207"/>
            <a:ext cx="4868071" cy="1828800"/>
          </a:xfrm>
          <a:prstGeom prst="rect">
            <a:avLst/>
          </a:prstGeom>
        </p:spPr>
        <p:txBody>
          <a:bodyPr lIns="0" tIns="0" rIns="0" bIns="0" rtlCol="0" anchor="t">
            <a:spAutoFit/>
          </a:bodyPr>
          <a:lstStyle/>
          <a:p>
            <a:pPr algn="ctr">
              <a:lnSpc>
                <a:spcPts val="2448"/>
              </a:lnSpc>
            </a:pPr>
            <a:r>
              <a:rPr lang="en-US" sz="2040" spc="204" dirty="0">
                <a:solidFill>
                  <a:srgbClr val="F5FBF9"/>
                </a:solidFill>
                <a:latin typeface="Tex Gyre Adventor"/>
              </a:rPr>
              <a:t>ЗАПОРІЗЬКА ГІМНАЗІЯ №71 З ПОГЛИБЛЕННИМ ВИВЧЕННЯМ ІНОЗЕМНИХ МОВ</a:t>
            </a:r>
          </a:p>
          <a:p>
            <a:pPr algn="ctr">
              <a:lnSpc>
                <a:spcPts val="2448"/>
              </a:lnSpc>
            </a:pPr>
            <a:endParaRPr lang="en-US" sz="2040" spc="204" dirty="0">
              <a:solidFill>
                <a:srgbClr val="F5FBF9"/>
              </a:solidFill>
              <a:latin typeface="Tex Gyre Adventor"/>
            </a:endParaRPr>
          </a:p>
          <a:p>
            <a:pPr algn="ctr">
              <a:lnSpc>
                <a:spcPts val="2448"/>
              </a:lnSpc>
            </a:pPr>
            <a:r>
              <a:rPr lang="en-US" sz="2040" spc="204" dirty="0">
                <a:solidFill>
                  <a:srgbClr val="F5FBF9"/>
                </a:solidFill>
                <a:latin typeface="Tex Gyre Adventor"/>
              </a:rPr>
              <a:t>1954</a:t>
            </a:r>
          </a:p>
          <a:p>
            <a:pPr algn="ctr">
              <a:lnSpc>
                <a:spcPts val="2448"/>
              </a:lnSpc>
            </a:pPr>
            <a:endParaRPr lang="en-US" sz="2040" spc="204" dirty="0">
              <a:solidFill>
                <a:srgbClr val="F5FBF9"/>
              </a:solidFill>
              <a:latin typeface="Tex Gyre Adventor"/>
            </a:endParaRPr>
          </a:p>
        </p:txBody>
      </p:sp>
      <p:grpSp>
        <p:nvGrpSpPr>
          <p:cNvPr id="23" name="Group 23"/>
          <p:cNvGrpSpPr/>
          <p:nvPr/>
        </p:nvGrpSpPr>
        <p:grpSpPr>
          <a:xfrm>
            <a:off x="13687692" y="6535217"/>
            <a:ext cx="4762900" cy="1831092"/>
            <a:chOff x="0" y="0"/>
            <a:chExt cx="6350533" cy="2441456"/>
          </a:xfrm>
        </p:grpSpPr>
        <p:sp>
          <p:nvSpPr>
            <p:cNvPr id="24" name="TextBox 24"/>
            <p:cNvSpPr txBox="1"/>
            <p:nvPr/>
          </p:nvSpPr>
          <p:spPr>
            <a:xfrm>
              <a:off x="0" y="0"/>
              <a:ext cx="6350533" cy="854935"/>
            </a:xfrm>
            <a:prstGeom prst="rect">
              <a:avLst/>
            </a:prstGeom>
          </p:spPr>
          <p:txBody>
            <a:bodyPr lIns="0" tIns="0" rIns="0" bIns="0" rtlCol="0" anchor="t">
              <a:spAutoFit/>
            </a:bodyPr>
            <a:lstStyle/>
            <a:p>
              <a:pPr algn="ctr">
                <a:lnSpc>
                  <a:spcPts val="2519"/>
                </a:lnSpc>
              </a:pPr>
              <a:r>
                <a:rPr lang="en-US" sz="2099" spc="209" dirty="0">
                  <a:solidFill>
                    <a:srgbClr val="F5FBF9"/>
                  </a:solidFill>
                  <a:latin typeface="Tex Gyre Adventor"/>
                </a:rPr>
                <a:t>АЛЬТЕРНАТИВНА ШКОЛА "ЄВЕРЕСТ"</a:t>
              </a:r>
            </a:p>
          </p:txBody>
        </p:sp>
        <p:sp>
          <p:nvSpPr>
            <p:cNvPr id="25" name="TextBox 25"/>
            <p:cNvSpPr txBox="1"/>
            <p:nvPr/>
          </p:nvSpPr>
          <p:spPr>
            <a:xfrm>
              <a:off x="0" y="890786"/>
              <a:ext cx="6350533" cy="1550670"/>
            </a:xfrm>
            <a:prstGeom prst="rect">
              <a:avLst/>
            </a:prstGeom>
          </p:spPr>
          <p:txBody>
            <a:bodyPr lIns="0" tIns="0" rIns="0" bIns="0" rtlCol="0" anchor="t">
              <a:spAutoFit/>
            </a:bodyPr>
            <a:lstStyle/>
            <a:p>
              <a:pPr algn="ctr">
                <a:lnSpc>
                  <a:spcPts val="3150"/>
                </a:lnSpc>
              </a:pPr>
              <a:endParaRPr dirty="0"/>
            </a:p>
            <a:p>
              <a:pPr algn="ctr">
                <a:lnSpc>
                  <a:spcPts val="3150"/>
                </a:lnSpc>
              </a:pPr>
              <a:r>
                <a:rPr lang="en-US" sz="2100" dirty="0">
                  <a:solidFill>
                    <a:srgbClr val="F5FBF9"/>
                  </a:solidFill>
                  <a:latin typeface="Tex Gyre Adventor"/>
                </a:rPr>
                <a:t>2016</a:t>
              </a:r>
            </a:p>
            <a:p>
              <a:pPr algn="ctr">
                <a:lnSpc>
                  <a:spcPts val="3150"/>
                </a:lnSpc>
              </a:pPr>
              <a:endParaRPr lang="en-US" sz="2100" dirty="0">
                <a:solidFill>
                  <a:srgbClr val="F5FBF9"/>
                </a:solidFill>
                <a:latin typeface="Tex Gyre Adventor"/>
              </a:endParaRPr>
            </a:p>
          </p:txBody>
        </p:sp>
      </p:grpSp>
      <p:sp>
        <p:nvSpPr>
          <p:cNvPr id="26" name="AutoShape 26"/>
          <p:cNvSpPr/>
          <p:nvPr/>
        </p:nvSpPr>
        <p:spPr>
          <a:xfrm rot="2700000">
            <a:off x="7628137" y="5926855"/>
            <a:ext cx="234450" cy="301528"/>
          </a:xfrm>
          <a:prstGeom prst="rect">
            <a:avLst/>
          </a:prstGeom>
          <a:solidFill>
            <a:srgbClr val="F5FBF9"/>
          </a:solidFill>
        </p:spPr>
      </p:sp>
      <p:grpSp>
        <p:nvGrpSpPr>
          <p:cNvPr id="27" name="Group 27"/>
          <p:cNvGrpSpPr/>
          <p:nvPr/>
        </p:nvGrpSpPr>
        <p:grpSpPr>
          <a:xfrm>
            <a:off x="5276422" y="6516881"/>
            <a:ext cx="4558886" cy="2043466"/>
            <a:chOff x="0" y="0"/>
            <a:chExt cx="6078514" cy="2724622"/>
          </a:xfrm>
        </p:grpSpPr>
        <p:sp>
          <p:nvSpPr>
            <p:cNvPr id="28" name="TextBox 28"/>
            <p:cNvSpPr txBox="1"/>
            <p:nvPr/>
          </p:nvSpPr>
          <p:spPr>
            <a:xfrm>
              <a:off x="0" y="0"/>
              <a:ext cx="6078514" cy="1689267"/>
            </a:xfrm>
            <a:prstGeom prst="rect">
              <a:avLst/>
            </a:prstGeom>
          </p:spPr>
          <p:txBody>
            <a:bodyPr lIns="0" tIns="0" rIns="0" bIns="0" rtlCol="0" anchor="t">
              <a:spAutoFit/>
            </a:bodyPr>
            <a:lstStyle/>
            <a:p>
              <a:pPr algn="ctr">
                <a:lnSpc>
                  <a:spcPts val="2474"/>
                </a:lnSpc>
              </a:pPr>
              <a:r>
                <a:rPr lang="en-US" sz="2061" spc="206" dirty="0">
                  <a:solidFill>
                    <a:srgbClr val="F5FBF9"/>
                  </a:solidFill>
                  <a:latin typeface="Tex Gyre Adventor"/>
                </a:rPr>
                <a:t>ОЛЕКСАНДРІВСЬКЕ МІСЬКЕ КОМЕРЦІЙНЕ УЧИЛИЩЕ ІМ.ВІТТА</a:t>
              </a:r>
            </a:p>
            <a:p>
              <a:pPr algn="ctr">
                <a:lnSpc>
                  <a:spcPts val="2474"/>
                </a:lnSpc>
              </a:pPr>
              <a:endParaRPr lang="en-US" sz="2061" spc="206" dirty="0">
                <a:solidFill>
                  <a:srgbClr val="F5FBF9"/>
                </a:solidFill>
                <a:latin typeface="Tex Gyre Adventor"/>
              </a:endParaRPr>
            </a:p>
          </p:txBody>
        </p:sp>
        <p:sp>
          <p:nvSpPr>
            <p:cNvPr id="29" name="TextBox 29"/>
            <p:cNvSpPr txBox="1"/>
            <p:nvPr/>
          </p:nvSpPr>
          <p:spPr>
            <a:xfrm>
              <a:off x="0" y="1707352"/>
              <a:ext cx="6078514" cy="1017270"/>
            </a:xfrm>
            <a:prstGeom prst="rect">
              <a:avLst/>
            </a:prstGeom>
          </p:spPr>
          <p:txBody>
            <a:bodyPr lIns="0" tIns="0" rIns="0" bIns="0" rtlCol="0" anchor="t">
              <a:spAutoFit/>
            </a:bodyPr>
            <a:lstStyle/>
            <a:p>
              <a:pPr algn="ctr">
                <a:lnSpc>
                  <a:spcPts val="3150"/>
                </a:lnSpc>
              </a:pPr>
              <a:r>
                <a:rPr lang="en-US" sz="2100" dirty="0">
                  <a:solidFill>
                    <a:srgbClr val="F5FBF9"/>
                  </a:solidFill>
                  <a:latin typeface="Tex Gyre Adventor"/>
                </a:rPr>
                <a:t>1901</a:t>
              </a:r>
            </a:p>
            <a:p>
              <a:pPr algn="ctr">
                <a:lnSpc>
                  <a:spcPts val="3150"/>
                </a:lnSpc>
              </a:pPr>
              <a:endParaRPr lang="en-US" sz="2100" dirty="0">
                <a:solidFill>
                  <a:srgbClr val="F5FBF9"/>
                </a:solidFill>
                <a:latin typeface="Tex Gyre Adventor"/>
              </a:endParaRPr>
            </a:p>
          </p:txBody>
        </p:sp>
      </p:grpSp>
      <p:sp>
        <p:nvSpPr>
          <p:cNvPr id="30" name="TextBox 30"/>
          <p:cNvSpPr txBox="1"/>
          <p:nvPr/>
        </p:nvSpPr>
        <p:spPr>
          <a:xfrm>
            <a:off x="1876917" y="566747"/>
            <a:ext cx="13226951" cy="586740"/>
          </a:xfrm>
          <a:prstGeom prst="rect">
            <a:avLst/>
          </a:prstGeom>
        </p:spPr>
        <p:txBody>
          <a:bodyPr lIns="0" tIns="0" rIns="0" bIns="0" rtlCol="0" anchor="t">
            <a:spAutoFit/>
          </a:bodyPr>
          <a:lstStyle/>
          <a:p>
            <a:pPr algn="ctr">
              <a:lnSpc>
                <a:spcPts val="4759"/>
              </a:lnSpc>
            </a:pPr>
            <a:r>
              <a:rPr lang="en-US" sz="3399" dirty="0" err="1">
                <a:solidFill>
                  <a:srgbClr val="F3CD74"/>
                </a:solidFill>
                <a:latin typeface="Tex Gyre Adventor Bold"/>
              </a:rPr>
              <a:t>НАШ</a:t>
            </a:r>
            <a:r>
              <a:rPr lang="en-US" sz="3399" dirty="0">
                <a:solidFill>
                  <a:srgbClr val="F3CD74"/>
                </a:solidFill>
                <a:latin typeface="Tex Gyre Adventor Bold"/>
              </a:rPr>
              <a:t> </a:t>
            </a:r>
            <a:r>
              <a:rPr lang="en-US" sz="3399" dirty="0" err="1">
                <a:solidFill>
                  <a:srgbClr val="F3CD74"/>
                </a:solidFill>
                <a:latin typeface="Tex Gyre Adventor Bold"/>
              </a:rPr>
              <a:t>МАРШРУТ</a:t>
            </a:r>
            <a:r>
              <a:rPr lang="en-US" sz="3399" dirty="0">
                <a:solidFill>
                  <a:srgbClr val="F3CD74"/>
                </a:solidFill>
                <a:latin typeface="Tex Gyre Adventor Bold"/>
              </a:rPr>
              <a:t> У </a:t>
            </a:r>
            <a:r>
              <a:rPr lang="en-US" sz="3399" dirty="0" err="1">
                <a:solidFill>
                  <a:srgbClr val="F3CD74"/>
                </a:solidFill>
                <a:latin typeface="Tex Gyre Adventor Bold"/>
              </a:rPr>
              <a:t>ЧАСІ</a:t>
            </a:r>
            <a:r>
              <a:rPr lang="en-US" sz="3399" dirty="0">
                <a:solidFill>
                  <a:srgbClr val="F3CD74"/>
                </a:solidFill>
                <a:latin typeface="Tex Gyre Adventor Bold"/>
              </a:rPr>
              <a:t> </a:t>
            </a:r>
            <a:r>
              <a:rPr lang="en-US" sz="3399" dirty="0" err="1">
                <a:solidFill>
                  <a:srgbClr val="F3CD74"/>
                </a:solidFill>
                <a:latin typeface="Tex Gyre Adventor Bold"/>
              </a:rPr>
              <a:t>БУДЕ</a:t>
            </a:r>
            <a:r>
              <a:rPr lang="en-US" sz="3399" dirty="0">
                <a:solidFill>
                  <a:srgbClr val="F3CD74"/>
                </a:solidFill>
                <a:latin typeface="Tex Gyre Adventor Bold"/>
              </a:rPr>
              <a:t> </a:t>
            </a:r>
            <a:r>
              <a:rPr lang="en-US" sz="3399" dirty="0" err="1">
                <a:solidFill>
                  <a:srgbClr val="F3CD74"/>
                </a:solidFill>
                <a:latin typeface="Tex Gyre Adventor Bold"/>
              </a:rPr>
              <a:t>ВИГЛЯДАТИ</a:t>
            </a:r>
            <a:r>
              <a:rPr lang="en-US" sz="3399" dirty="0">
                <a:solidFill>
                  <a:srgbClr val="F3CD74"/>
                </a:solidFill>
                <a:latin typeface="Tex Gyre Adventor Bold"/>
              </a:rPr>
              <a:t> </a:t>
            </a:r>
            <a:r>
              <a:rPr lang="en-US" sz="3399" dirty="0" err="1">
                <a:solidFill>
                  <a:srgbClr val="F3CD74"/>
                </a:solidFill>
                <a:latin typeface="Tex Gyre Adventor Bold"/>
              </a:rPr>
              <a:t>НАСТУПНИМ</a:t>
            </a:r>
            <a:r>
              <a:rPr lang="en-US" sz="3399" dirty="0">
                <a:solidFill>
                  <a:srgbClr val="F3CD74"/>
                </a:solidFill>
                <a:latin typeface="Tex Gyre Adventor Bold"/>
              </a:rPr>
              <a:t> </a:t>
            </a:r>
            <a:r>
              <a:rPr lang="en-US" sz="3399" dirty="0" err="1">
                <a:solidFill>
                  <a:srgbClr val="F3CD74"/>
                </a:solidFill>
                <a:latin typeface="Tex Gyre Adventor Bold"/>
              </a:rPr>
              <a:t>ЧИНОМ</a:t>
            </a:r>
            <a:endParaRPr lang="en-US" sz="3399" dirty="0">
              <a:solidFill>
                <a:srgbClr val="F3CD74"/>
              </a:solidFill>
              <a:latin typeface="Tex Gyre Adventor Bold"/>
            </a:endParaRPr>
          </a:p>
        </p:txBody>
      </p:sp>
      <p:sp>
        <p:nvSpPr>
          <p:cNvPr id="31" name="AutoShape 31"/>
          <p:cNvSpPr/>
          <p:nvPr/>
        </p:nvSpPr>
        <p:spPr>
          <a:xfrm rot="-2700000">
            <a:off x="11179329" y="5917943"/>
            <a:ext cx="253825" cy="294236"/>
          </a:xfrm>
          <a:prstGeom prst="rect">
            <a:avLst/>
          </a:prstGeom>
          <a:solidFill>
            <a:srgbClr val="F5FBF9"/>
          </a:solidFill>
        </p:spPr>
      </p:sp>
      <p:grpSp>
        <p:nvGrpSpPr>
          <p:cNvPr id="32" name="Group 32"/>
          <p:cNvGrpSpPr/>
          <p:nvPr/>
        </p:nvGrpSpPr>
        <p:grpSpPr>
          <a:xfrm>
            <a:off x="9989441" y="6535217"/>
            <a:ext cx="3900306" cy="1354792"/>
            <a:chOff x="0" y="0"/>
            <a:chExt cx="5200409" cy="1806390"/>
          </a:xfrm>
        </p:grpSpPr>
        <p:sp>
          <p:nvSpPr>
            <p:cNvPr id="33" name="TextBox 33"/>
            <p:cNvSpPr txBox="1"/>
            <p:nvPr/>
          </p:nvSpPr>
          <p:spPr>
            <a:xfrm>
              <a:off x="0" y="0"/>
              <a:ext cx="5200409" cy="846667"/>
            </a:xfrm>
            <a:prstGeom prst="rect">
              <a:avLst/>
            </a:prstGeom>
          </p:spPr>
          <p:txBody>
            <a:bodyPr lIns="0" tIns="0" rIns="0" bIns="0" rtlCol="0" anchor="t">
              <a:spAutoFit/>
            </a:bodyPr>
            <a:lstStyle/>
            <a:p>
              <a:pPr algn="ctr">
                <a:lnSpc>
                  <a:spcPts val="2519"/>
                </a:lnSpc>
              </a:pPr>
              <a:r>
                <a:rPr lang="en-US" sz="2099" spc="209">
                  <a:solidFill>
                    <a:srgbClr val="F5FBF9"/>
                  </a:solidFill>
                  <a:latin typeface="Tex Gyre Adventor"/>
                </a:rPr>
                <a:t>ШКОЛА-ГІГАНТ (4-ИЙ КВАРТАЛ) СОЦМІСТА</a:t>
              </a:r>
            </a:p>
          </p:txBody>
        </p:sp>
        <p:sp>
          <p:nvSpPr>
            <p:cNvPr id="34" name="TextBox 34"/>
            <p:cNvSpPr txBox="1"/>
            <p:nvPr/>
          </p:nvSpPr>
          <p:spPr>
            <a:xfrm>
              <a:off x="0" y="899253"/>
              <a:ext cx="5200409" cy="1550670"/>
            </a:xfrm>
            <a:prstGeom prst="rect">
              <a:avLst/>
            </a:prstGeom>
          </p:spPr>
          <p:txBody>
            <a:bodyPr lIns="0" tIns="0" rIns="0" bIns="0" rtlCol="0" anchor="t">
              <a:spAutoFit/>
            </a:bodyPr>
            <a:lstStyle/>
            <a:p>
              <a:pPr algn="ctr">
                <a:lnSpc>
                  <a:spcPts val="3150"/>
                </a:lnSpc>
              </a:pPr>
              <a:endParaRPr/>
            </a:p>
            <a:p>
              <a:pPr algn="ctr">
                <a:lnSpc>
                  <a:spcPts val="3150"/>
                </a:lnSpc>
              </a:pPr>
              <a:r>
                <a:rPr lang="en-US" sz="2100">
                  <a:solidFill>
                    <a:srgbClr val="F5FBF9"/>
                  </a:solidFill>
                  <a:latin typeface="Tex Gyre Adventor"/>
                </a:rPr>
                <a:t>1930</a:t>
              </a:r>
            </a:p>
            <a:p>
              <a:pPr algn="ctr">
                <a:lnSpc>
                  <a:spcPts val="3150"/>
                </a:lnSpc>
              </a:pPr>
              <a:endParaRPr lang="en-US" sz="2100">
                <a:solidFill>
                  <a:srgbClr val="F5FBF9"/>
                </a:solidFill>
                <a:latin typeface="Tex Gyre Adventor"/>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1C2143"/>
        </a:solidFill>
        <a:effectLst/>
      </p:bgPr>
    </p:bg>
    <p:spTree>
      <p:nvGrpSpPr>
        <p:cNvPr id="1" name=""/>
        <p:cNvGrpSpPr/>
        <p:nvPr/>
      </p:nvGrpSpPr>
      <p:grpSpPr>
        <a:xfrm>
          <a:off x="0" y="0"/>
          <a:ext cx="0" cy="0"/>
          <a:chOff x="0" y="0"/>
          <a:chExt cx="0" cy="0"/>
        </a:xfrm>
      </p:grpSpPr>
      <p:grpSp>
        <p:nvGrpSpPr>
          <p:cNvPr id="2" name="Group 2"/>
          <p:cNvGrpSpPr/>
          <p:nvPr/>
        </p:nvGrpSpPr>
        <p:grpSpPr>
          <a:xfrm>
            <a:off x="6464393" y="477414"/>
            <a:ext cx="11328307" cy="9406195"/>
            <a:chOff x="0" y="-23848"/>
            <a:chExt cx="15104409" cy="12541595"/>
          </a:xfrm>
        </p:grpSpPr>
        <p:sp>
          <p:nvSpPr>
            <p:cNvPr id="3" name="TextBox 3"/>
            <p:cNvSpPr txBox="1"/>
            <p:nvPr/>
          </p:nvSpPr>
          <p:spPr>
            <a:xfrm>
              <a:off x="0" y="1281593"/>
              <a:ext cx="15104409" cy="11236154"/>
            </a:xfrm>
            <a:prstGeom prst="rect">
              <a:avLst/>
            </a:prstGeom>
          </p:spPr>
          <p:txBody>
            <a:bodyPr lIns="0" tIns="0" rIns="0" bIns="0" rtlCol="0" anchor="t">
              <a:spAutoFit/>
            </a:bodyPr>
            <a:lstStyle/>
            <a:p>
              <a:pPr algn="just">
                <a:lnSpc>
                  <a:spcPts val="3299"/>
                </a:lnSpc>
              </a:pPr>
              <a:r>
                <a:rPr lang="en-US" sz="2199" dirty="0">
                  <a:solidFill>
                    <a:srgbClr val="5DCAD1"/>
                  </a:solidFill>
                  <a:latin typeface="Tex Gyre Adventor"/>
                </a:rPr>
                <a:t>  </a:t>
              </a:r>
            </a:p>
            <a:p>
              <a:pPr algn="just">
                <a:lnSpc>
                  <a:spcPts val="3299"/>
                </a:lnSpc>
              </a:pPr>
              <a:r>
                <a:rPr lang="en-US" sz="2199" dirty="0">
                  <a:solidFill>
                    <a:srgbClr val="5DCAD1"/>
                  </a:solidFill>
                  <a:latin typeface="Tex Gyre Adventor"/>
                </a:rPr>
                <a:t>  </a:t>
              </a:r>
              <a:r>
                <a:rPr lang="uk-UA" sz="2400" dirty="0">
                  <a:solidFill>
                    <a:srgbClr val="5DCAD1"/>
                  </a:solidFill>
                  <a:latin typeface="Tex Gyre Adventor"/>
                </a:rPr>
                <a:t>Історія</a:t>
              </a:r>
              <a:r>
                <a:rPr lang="en-US" sz="2400" dirty="0">
                  <a:solidFill>
                    <a:srgbClr val="5DCAD1"/>
                  </a:solidFill>
                  <a:latin typeface="Tex Gyre Adventor"/>
                </a:rPr>
                <a:t> мого міста почалася зі збудованої у 1770 році Олександрівської фортеці, при якої  у 1780 році </a:t>
              </a:r>
              <a:r>
                <a:rPr lang="uk-UA" sz="2400" dirty="0">
                  <a:solidFill>
                    <a:srgbClr val="5DCAD1"/>
                  </a:solidFill>
                  <a:latin typeface="Tex Gyre Adventor"/>
                </a:rPr>
                <a:t>була</a:t>
              </a:r>
              <a:r>
                <a:rPr lang="en-US" sz="2400" dirty="0">
                  <a:solidFill>
                    <a:srgbClr val="5DCAD1"/>
                  </a:solidFill>
                  <a:latin typeface="Tex Gyre Adventor"/>
                </a:rPr>
                <a:t> відкрита так звана "батальонна школа".</a:t>
              </a:r>
            </a:p>
            <a:p>
              <a:pPr algn="just">
                <a:lnSpc>
                  <a:spcPts val="3299"/>
                </a:lnSpc>
              </a:pPr>
              <a:r>
                <a:rPr lang="en-US" sz="2400" dirty="0">
                  <a:solidFill>
                    <a:srgbClr val="5DCAD1"/>
                  </a:solidFill>
                  <a:latin typeface="Tex Gyre Adventor"/>
                </a:rPr>
                <a:t>    Тут навчалис</a:t>
              </a:r>
              <a:r>
                <a:rPr lang="uk-UA" sz="2400" dirty="0">
                  <a:solidFill>
                    <a:srgbClr val="5DCAD1"/>
                  </a:solidFill>
                  <a:latin typeface="Tex Gyre Adventor"/>
                </a:rPr>
                <a:t>я</a:t>
              </a:r>
              <a:r>
                <a:rPr lang="en-US" sz="2400" dirty="0">
                  <a:solidFill>
                    <a:srgbClr val="5DCAD1"/>
                  </a:solidFill>
                  <a:latin typeface="Tex Gyre Adventor"/>
                </a:rPr>
                <a:t> тільки хлопчики з 8 до 15 років</a:t>
              </a:r>
              <a:r>
                <a:rPr lang="uk-UA" sz="2400" dirty="0">
                  <a:solidFill>
                    <a:srgbClr val="5DCAD1"/>
                  </a:solidFill>
                  <a:latin typeface="Tex Gyre Adventor"/>
                </a:rPr>
                <a:t>.</a:t>
              </a:r>
              <a:r>
                <a:rPr lang="en-US" sz="2400" dirty="0">
                  <a:solidFill>
                    <a:srgbClr val="5DCAD1"/>
                  </a:solidFill>
                  <a:latin typeface="Tex Gyre Adventor"/>
                </a:rPr>
                <a:t> </a:t>
              </a:r>
              <a:r>
                <a:rPr lang="uk-UA" sz="2400" dirty="0">
                  <a:solidFill>
                    <a:srgbClr val="5DCAD1"/>
                  </a:solidFill>
                  <a:latin typeface="Tex Gyre Adventor"/>
                </a:rPr>
                <a:t>С</a:t>
              </a:r>
              <a:r>
                <a:rPr lang="en-US" sz="2400" dirty="0">
                  <a:solidFill>
                    <a:srgbClr val="5DCAD1"/>
                  </a:solidFill>
                  <a:latin typeface="Tex Gyre Adventor"/>
                </a:rPr>
                <a:t>початку в школі було тілька декілька </a:t>
              </a:r>
              <a:r>
                <a:rPr lang="uk-UA" sz="2400" dirty="0">
                  <a:solidFill>
                    <a:srgbClr val="5DCAD1"/>
                  </a:solidFill>
                  <a:latin typeface="Tex Gyre Adventor"/>
                </a:rPr>
                <a:t>учнів</a:t>
              </a:r>
              <a:r>
                <a:rPr lang="en-US" sz="2400" dirty="0">
                  <a:solidFill>
                    <a:srgbClr val="5DCAD1"/>
                  </a:solidFill>
                  <a:latin typeface="Tex Gyre Adventor"/>
                </a:rPr>
                <a:t>, згодом </a:t>
              </a:r>
              <a:r>
                <a:rPr lang="uk-UA" sz="2400" dirty="0">
                  <a:solidFill>
                    <a:srgbClr val="5DCAD1"/>
                  </a:solidFill>
                  <a:latin typeface="Tex Gyre Adventor"/>
                </a:rPr>
                <a:t>їх</a:t>
              </a:r>
              <a:r>
                <a:rPr lang="en-US" sz="2400" dirty="0">
                  <a:solidFill>
                    <a:srgbClr val="5DCAD1"/>
                  </a:solidFill>
                  <a:latin typeface="Tex Gyre Adventor"/>
                </a:rPr>
                <a:t> стало більше 30. Школа складалася з двох класів. За «Статутом народних училищ, укладеному за царювання Катерини II» велено «предметам и наукам на языке природном обучать юношество».</a:t>
              </a:r>
            </a:p>
            <a:p>
              <a:pPr algn="just">
                <a:lnSpc>
                  <a:spcPts val="3299"/>
                </a:lnSpc>
              </a:pPr>
              <a:r>
                <a:rPr lang="en-US" sz="2400" dirty="0">
                  <a:solidFill>
                    <a:srgbClr val="5DCAD1"/>
                  </a:solidFill>
                  <a:latin typeface="Tex Gyre Adventor"/>
                </a:rPr>
                <a:t>   У першому класі школярі вчилися читання, письма, початковим основам християнського закону. У другій половині навчального року - «писати з прописів, вимовляти і писати цифри, церковні і римські числа, початковим правилами граматики». </a:t>
              </a:r>
            </a:p>
            <a:p>
              <a:pPr algn="just">
                <a:lnSpc>
                  <a:spcPts val="3299"/>
                </a:lnSpc>
              </a:pPr>
              <a:r>
                <a:rPr lang="en-US" sz="2400" dirty="0">
                  <a:solidFill>
                    <a:srgbClr val="5DCAD1"/>
                  </a:solidFill>
                  <a:latin typeface="Tex Gyre Adventor"/>
                </a:rPr>
                <a:t>  У другому класі (або розряді) продовжували вивчати ті ж предмети Християнського закону, починаючи читати катехізис та книгу «О должностях человека и гражданина». Освоювали першу частину арифметики, повторювали священну історію, продовжували чистописання і вивчення граматичних правил. Новим предметом було малювання.</a:t>
              </a:r>
            </a:p>
            <a:p>
              <a:pPr algn="r">
                <a:lnSpc>
                  <a:spcPts val="3299"/>
                </a:lnSpc>
              </a:pPr>
              <a:r>
                <a:rPr lang="en-US" sz="2199" dirty="0">
                  <a:solidFill>
                    <a:srgbClr val="5DCAD1"/>
                  </a:solidFill>
                  <a:latin typeface="Tex Gyre Adventor"/>
                </a:rPr>
                <a:t>  </a:t>
              </a:r>
            </a:p>
            <a:p>
              <a:pPr algn="r">
                <a:lnSpc>
                  <a:spcPts val="3299"/>
                </a:lnSpc>
              </a:pPr>
              <a:endParaRPr lang="en-US" sz="2199" dirty="0">
                <a:solidFill>
                  <a:srgbClr val="5DCAD1"/>
                </a:solidFill>
                <a:latin typeface="Tex Gyre Adventor"/>
              </a:endParaRPr>
            </a:p>
            <a:p>
              <a:pPr algn="r">
                <a:lnSpc>
                  <a:spcPts val="3299"/>
                </a:lnSpc>
              </a:pPr>
              <a:endParaRPr lang="en-US" sz="2199" dirty="0">
                <a:solidFill>
                  <a:srgbClr val="5DCAD1"/>
                </a:solidFill>
                <a:latin typeface="Tex Gyre Adventor"/>
              </a:endParaRPr>
            </a:p>
          </p:txBody>
        </p:sp>
        <p:sp>
          <p:nvSpPr>
            <p:cNvPr id="4" name="TextBox 4"/>
            <p:cNvSpPr txBox="1"/>
            <p:nvPr/>
          </p:nvSpPr>
          <p:spPr>
            <a:xfrm>
              <a:off x="216" y="-23848"/>
              <a:ext cx="15104193" cy="1286933"/>
            </a:xfrm>
            <a:prstGeom prst="rect">
              <a:avLst/>
            </a:prstGeom>
          </p:spPr>
          <p:txBody>
            <a:bodyPr lIns="0" tIns="0" rIns="0" bIns="0" rtlCol="0" anchor="t">
              <a:spAutoFit/>
            </a:bodyPr>
            <a:lstStyle/>
            <a:p>
              <a:pPr algn="ctr">
                <a:lnSpc>
                  <a:spcPts val="3727"/>
                </a:lnSpc>
              </a:pPr>
              <a:r>
                <a:rPr lang="uk-UA" sz="3106" spc="310" dirty="0">
                  <a:solidFill>
                    <a:srgbClr val="F3CD74"/>
                  </a:solidFill>
                  <a:latin typeface="Tex Gyre Adventor Bold"/>
                </a:rPr>
                <a:t>БАТАЛЬЙОННА</a:t>
              </a:r>
              <a:r>
                <a:rPr lang="en-US" sz="3106" spc="310" dirty="0">
                  <a:solidFill>
                    <a:srgbClr val="F3CD74"/>
                  </a:solidFill>
                  <a:latin typeface="Tex Gyre Adventor Bold"/>
                </a:rPr>
                <a:t> </a:t>
              </a:r>
              <a:r>
                <a:rPr lang="uk-UA" sz="3106" spc="310" dirty="0">
                  <a:solidFill>
                    <a:srgbClr val="F3CD74"/>
                  </a:solidFill>
                  <a:latin typeface="Tex Gyre Adventor Bold"/>
                </a:rPr>
                <a:t>ШКОЛА</a:t>
              </a:r>
              <a:r>
                <a:rPr lang="en-US" sz="3106" spc="310" dirty="0">
                  <a:solidFill>
                    <a:srgbClr val="F3CD74"/>
                  </a:solidFill>
                  <a:latin typeface="Tex Gyre Adventor Bold"/>
                </a:rPr>
                <a:t> ПРИ </a:t>
              </a:r>
              <a:r>
                <a:rPr lang="uk-UA" sz="3106" spc="310" dirty="0">
                  <a:solidFill>
                    <a:srgbClr val="F3CD74"/>
                  </a:solidFill>
                  <a:latin typeface="Tex Gyre Adventor Bold"/>
                </a:rPr>
                <a:t>ОЛЕКСАНДРІВСЬКІЙ</a:t>
              </a:r>
              <a:r>
                <a:rPr lang="en-US" sz="3106" spc="310" dirty="0">
                  <a:solidFill>
                    <a:srgbClr val="F3CD74"/>
                  </a:solidFill>
                  <a:latin typeface="Tex Gyre Adventor Bold"/>
                </a:rPr>
                <a:t> </a:t>
              </a:r>
              <a:r>
                <a:rPr lang="uk-UA" sz="3106" spc="310" dirty="0">
                  <a:solidFill>
                    <a:srgbClr val="F3CD74"/>
                  </a:solidFill>
                  <a:latin typeface="Tex Gyre Adventor Bold"/>
                </a:rPr>
                <a:t>ФОРТЕЦІ</a:t>
              </a:r>
            </a:p>
          </p:txBody>
        </p:sp>
      </p:grpSp>
      <p:grpSp>
        <p:nvGrpSpPr>
          <p:cNvPr id="10" name="Group 10"/>
          <p:cNvGrpSpPr>
            <a:grpSpLocks noChangeAspect="1"/>
          </p:cNvGrpSpPr>
          <p:nvPr/>
        </p:nvGrpSpPr>
        <p:grpSpPr>
          <a:xfrm>
            <a:off x="0" y="1456495"/>
            <a:ext cx="6246519" cy="6246494"/>
            <a:chOff x="0" y="0"/>
            <a:chExt cx="6350000" cy="6349975"/>
          </a:xfrm>
        </p:grpSpPr>
        <p:sp>
          <p:nvSpPr>
            <p:cNvPr id="11" name="Freeform 11"/>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2"/>
              <a:stretch>
                <a:fillRect l="-32593" r="-32593"/>
              </a:stretch>
            </a:blipFill>
          </p:spPr>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1C2143"/>
        </a:solidFill>
        <a:effectLst/>
      </p:bgPr>
    </p:bg>
    <p:spTree>
      <p:nvGrpSpPr>
        <p:cNvPr id="1" name=""/>
        <p:cNvGrpSpPr/>
        <p:nvPr/>
      </p:nvGrpSpPr>
      <p:grpSpPr>
        <a:xfrm>
          <a:off x="0" y="0"/>
          <a:ext cx="0" cy="0"/>
          <a:chOff x="0" y="0"/>
          <a:chExt cx="0" cy="0"/>
        </a:xfrm>
      </p:grpSpPr>
      <p:sp>
        <p:nvSpPr>
          <p:cNvPr id="2" name="TextBox 2"/>
          <p:cNvSpPr txBox="1"/>
          <p:nvPr/>
        </p:nvSpPr>
        <p:spPr>
          <a:xfrm>
            <a:off x="1880050" y="8565122"/>
            <a:ext cx="1211812" cy="133465"/>
          </a:xfrm>
          <a:prstGeom prst="rect">
            <a:avLst/>
          </a:prstGeom>
        </p:spPr>
        <p:txBody>
          <a:bodyPr lIns="0" tIns="0" rIns="0" bIns="0" rtlCol="0" anchor="t">
            <a:spAutoFit/>
          </a:bodyPr>
          <a:lstStyle/>
          <a:p>
            <a:pPr>
              <a:lnSpc>
                <a:spcPts val="340"/>
              </a:lnSpc>
            </a:pPr>
            <a:r>
              <a:rPr lang="en-US" sz="227" dirty="0">
                <a:solidFill>
                  <a:srgbClr val="F5FBF9"/>
                </a:solidFill>
                <a:latin typeface="Tex Gyre Adventor"/>
              </a:rPr>
              <a:t>П</a:t>
            </a:r>
          </a:p>
          <a:p>
            <a:pPr>
              <a:lnSpc>
                <a:spcPts val="340"/>
              </a:lnSpc>
            </a:pPr>
            <a:r>
              <a:rPr lang="en-US" sz="227" dirty="0">
                <a:solidFill>
                  <a:srgbClr val="F5FBF9"/>
                </a:solidFill>
                <a:latin typeface="Tex Gyre Adventor"/>
              </a:rPr>
              <a:t>Е</a:t>
            </a:r>
          </a:p>
          <a:p>
            <a:pPr algn="ctr">
              <a:lnSpc>
                <a:spcPts val="365"/>
              </a:lnSpc>
            </a:pPr>
            <a:endParaRPr lang="en-US" sz="227" dirty="0">
              <a:solidFill>
                <a:srgbClr val="F5FBF9"/>
              </a:solidFill>
              <a:latin typeface="Tex Gyre Adventor"/>
            </a:endParaRPr>
          </a:p>
        </p:txBody>
      </p:sp>
      <p:sp>
        <p:nvSpPr>
          <p:cNvPr id="3" name="TextBox 3"/>
          <p:cNvSpPr txBox="1"/>
          <p:nvPr/>
        </p:nvSpPr>
        <p:spPr>
          <a:xfrm>
            <a:off x="6419605" y="-230963"/>
            <a:ext cx="10947150" cy="715112"/>
          </a:xfrm>
          <a:prstGeom prst="rect">
            <a:avLst/>
          </a:prstGeom>
        </p:spPr>
        <p:txBody>
          <a:bodyPr lIns="0" tIns="0" rIns="0" bIns="0" rtlCol="0" anchor="t">
            <a:spAutoFit/>
          </a:bodyPr>
          <a:lstStyle/>
          <a:p>
            <a:pPr algn="r">
              <a:lnSpc>
                <a:spcPts val="5647"/>
              </a:lnSpc>
            </a:pPr>
            <a:endParaRPr dirty="0"/>
          </a:p>
        </p:txBody>
      </p:sp>
      <p:sp>
        <p:nvSpPr>
          <p:cNvPr id="4" name="TextBox 4"/>
          <p:cNvSpPr txBox="1"/>
          <p:nvPr/>
        </p:nvSpPr>
        <p:spPr>
          <a:xfrm>
            <a:off x="7772400" y="571500"/>
            <a:ext cx="8353424" cy="11081495"/>
          </a:xfrm>
          <a:prstGeom prst="rect">
            <a:avLst/>
          </a:prstGeom>
        </p:spPr>
        <p:txBody>
          <a:bodyPr wrap="square" lIns="0" tIns="0" rIns="0" bIns="0" rtlCol="0" anchor="t">
            <a:spAutoFit/>
          </a:bodyPr>
          <a:lstStyle/>
          <a:p>
            <a:pPr algn="just">
              <a:lnSpc>
                <a:spcPts val="3499"/>
              </a:lnSpc>
            </a:pPr>
            <a:r>
              <a:rPr lang="en-US" sz="2400" dirty="0">
                <a:solidFill>
                  <a:srgbClr val="5DCAD1"/>
                </a:solidFill>
                <a:latin typeface="Tex Gyre Adventor"/>
              </a:rPr>
              <a:t>  </a:t>
            </a:r>
            <a:r>
              <a:rPr lang="uk-UA" sz="2400" dirty="0">
                <a:solidFill>
                  <a:srgbClr val="5DCAD1"/>
                </a:solidFill>
                <a:latin typeface="Tex Gyre Adventor"/>
              </a:rPr>
              <a:t>На протязі наступних років переважна більшість населення (робітників, селян та ремісників) залишалася неписьменною. Письменними були заможні верстви населення - дворяни, духовенство. буржуазія.</a:t>
            </a:r>
          </a:p>
          <a:p>
            <a:pPr algn="just">
              <a:lnSpc>
                <a:spcPts val="3499"/>
              </a:lnSpc>
            </a:pPr>
            <a:r>
              <a:rPr lang="en-US" sz="2400" dirty="0">
                <a:solidFill>
                  <a:srgbClr val="5DCAD1"/>
                </a:solidFill>
                <a:latin typeface="Tex Gyre Adventor"/>
              </a:rPr>
              <a:t>  На </a:t>
            </a:r>
            <a:r>
              <a:rPr lang="uk-UA" sz="2400" dirty="0">
                <a:solidFill>
                  <a:srgbClr val="5DCAD1"/>
                </a:solidFill>
                <a:latin typeface="Tex Gyre Adventor"/>
              </a:rPr>
              <a:t>просторі</a:t>
            </a:r>
            <a:r>
              <a:rPr lang="en-US" sz="2400" dirty="0">
                <a:solidFill>
                  <a:srgbClr val="5DCAD1"/>
                </a:solidFill>
                <a:latin typeface="Tex Gyre Adventor"/>
              </a:rPr>
              <a:t> </a:t>
            </a:r>
            <a:r>
              <a:rPr lang="uk-UA" sz="2400" dirty="0">
                <a:solidFill>
                  <a:srgbClr val="5DCAD1"/>
                </a:solidFill>
                <a:latin typeface="Tex Gyre Adventor"/>
              </a:rPr>
              <a:t>Олександрівського уїзду</a:t>
            </a:r>
            <a:r>
              <a:rPr lang="en-US" sz="2400" dirty="0">
                <a:solidFill>
                  <a:srgbClr val="5DCAD1"/>
                </a:solidFill>
                <a:latin typeface="Tex Gyre Adventor"/>
              </a:rPr>
              <a:t> не було жодного </a:t>
            </a:r>
            <a:r>
              <a:rPr lang="uk-UA" sz="2400" dirty="0">
                <a:solidFill>
                  <a:srgbClr val="5DCAD1"/>
                </a:solidFill>
                <a:latin typeface="Tex Gyre Adventor"/>
              </a:rPr>
              <a:t>вищого</a:t>
            </a:r>
            <a:r>
              <a:rPr lang="en-US" sz="2400" dirty="0">
                <a:solidFill>
                  <a:srgbClr val="5DCAD1"/>
                </a:solidFill>
                <a:latin typeface="Tex Gyre Adventor"/>
              </a:rPr>
              <a:t> </a:t>
            </a:r>
            <a:r>
              <a:rPr lang="uk-UA" sz="2400" dirty="0">
                <a:solidFill>
                  <a:srgbClr val="5DCAD1"/>
                </a:solidFill>
                <a:latin typeface="Tex Gyre Adventor"/>
              </a:rPr>
              <a:t>навчального</a:t>
            </a:r>
            <a:r>
              <a:rPr lang="en-US" sz="2400" dirty="0">
                <a:solidFill>
                  <a:srgbClr val="5DCAD1"/>
                </a:solidFill>
                <a:latin typeface="Tex Gyre Adventor"/>
              </a:rPr>
              <a:t> </a:t>
            </a:r>
            <a:r>
              <a:rPr lang="uk-UA" sz="2400" dirty="0">
                <a:solidFill>
                  <a:srgbClr val="5DCAD1"/>
                </a:solidFill>
                <a:latin typeface="Tex Gyre Adventor"/>
              </a:rPr>
              <a:t>закладу</a:t>
            </a:r>
            <a:r>
              <a:rPr lang="en-US" sz="2400" dirty="0">
                <a:solidFill>
                  <a:srgbClr val="5DCAD1"/>
                </a:solidFill>
                <a:latin typeface="Tex Gyre Adventor"/>
              </a:rPr>
              <a:t>. </a:t>
            </a:r>
            <a:r>
              <a:rPr lang="uk-UA" sz="2400" dirty="0">
                <a:solidFill>
                  <a:srgbClr val="5DCAD1"/>
                </a:solidFill>
                <a:latin typeface="Tex Gyre Adventor"/>
              </a:rPr>
              <a:t>Було</a:t>
            </a:r>
            <a:r>
              <a:rPr lang="en-US" sz="2400" dirty="0">
                <a:solidFill>
                  <a:srgbClr val="5DCAD1"/>
                </a:solidFill>
                <a:latin typeface="Tex Gyre Adventor"/>
              </a:rPr>
              <a:t> </a:t>
            </a:r>
            <a:r>
              <a:rPr lang="uk-UA" sz="2400" dirty="0">
                <a:solidFill>
                  <a:srgbClr val="5DCAD1"/>
                </a:solidFill>
                <a:latin typeface="Tex Gyre Adventor"/>
              </a:rPr>
              <a:t>відкрито</a:t>
            </a:r>
            <a:r>
              <a:rPr lang="en-US" sz="2400" dirty="0">
                <a:solidFill>
                  <a:srgbClr val="5DCAD1"/>
                </a:solidFill>
                <a:latin typeface="Tex Gyre Adventor"/>
              </a:rPr>
              <a:t> </a:t>
            </a:r>
            <a:r>
              <a:rPr lang="uk-UA" sz="2400" dirty="0">
                <a:solidFill>
                  <a:srgbClr val="5DCAD1"/>
                </a:solidFill>
                <a:latin typeface="Tex Gyre Adventor"/>
              </a:rPr>
              <a:t>загалом</a:t>
            </a:r>
            <a:r>
              <a:rPr lang="en-US" sz="2400" dirty="0">
                <a:solidFill>
                  <a:srgbClr val="5DCAD1"/>
                </a:solidFill>
                <a:latin typeface="Tex Gyre Adventor"/>
              </a:rPr>
              <a:t> </a:t>
            </a:r>
            <a:r>
              <a:rPr lang="uk-UA" sz="2400" dirty="0">
                <a:solidFill>
                  <a:srgbClr val="5DCAD1"/>
                </a:solidFill>
                <a:latin typeface="Tex Gyre Adventor"/>
              </a:rPr>
              <a:t>тільки </a:t>
            </a:r>
            <a:r>
              <a:rPr lang="en-US" sz="2400" dirty="0">
                <a:solidFill>
                  <a:srgbClr val="5DCAD1"/>
                </a:solidFill>
                <a:latin typeface="Tex Gyre Adventor"/>
              </a:rPr>
              <a:t>10 гімназі</a:t>
            </a:r>
            <a:r>
              <a:rPr lang="uk-UA" sz="2400" dirty="0">
                <a:solidFill>
                  <a:srgbClr val="5DCAD1"/>
                </a:solidFill>
                <a:latin typeface="Tex Gyre Adventor"/>
              </a:rPr>
              <a:t>й</a:t>
            </a:r>
            <a:r>
              <a:rPr lang="en-US" sz="2400" dirty="0">
                <a:solidFill>
                  <a:srgbClr val="5DCAD1"/>
                </a:solidFill>
                <a:latin typeface="Tex Gyre Adventor"/>
              </a:rPr>
              <a:t>, ре</a:t>
            </a:r>
            <a:r>
              <a:rPr lang="uk-UA" sz="2400" dirty="0">
                <a:solidFill>
                  <a:srgbClr val="5DCAD1"/>
                </a:solidFill>
                <a:latin typeface="Tex Gyre Adventor"/>
              </a:rPr>
              <a:t>а</a:t>
            </a:r>
            <a:r>
              <a:rPr lang="en-US" sz="2400" dirty="0">
                <a:solidFill>
                  <a:srgbClr val="5DCAD1"/>
                </a:solidFill>
                <a:latin typeface="Tex Gyre Adventor"/>
              </a:rPr>
              <a:t>льних та </a:t>
            </a:r>
            <a:r>
              <a:rPr lang="uk-UA" sz="2400" dirty="0">
                <a:solidFill>
                  <a:srgbClr val="5DCAD1"/>
                </a:solidFill>
                <a:latin typeface="Tex Gyre Adventor"/>
              </a:rPr>
              <a:t>технічних</a:t>
            </a:r>
            <a:r>
              <a:rPr lang="en-US" sz="2400" dirty="0">
                <a:solidFill>
                  <a:srgbClr val="5DCAD1"/>
                </a:solidFill>
                <a:latin typeface="Tex Gyre Adventor"/>
              </a:rPr>
              <a:t> училищ. </a:t>
            </a:r>
            <a:r>
              <a:rPr lang="uk-UA" sz="2400" dirty="0">
                <a:solidFill>
                  <a:srgbClr val="5DCAD1"/>
                </a:solidFill>
                <a:latin typeface="Tex Gyre Adventor"/>
              </a:rPr>
              <a:t>Тільки діти з заможних родин могли почати </a:t>
            </a:r>
            <a:r>
              <a:rPr lang="en-US" sz="2400" dirty="0">
                <a:solidFill>
                  <a:srgbClr val="5DCAD1"/>
                </a:solidFill>
                <a:latin typeface="Tex Gyre Adventor"/>
              </a:rPr>
              <a:t>навчання в початкових земських та церковноприходських школах.</a:t>
            </a:r>
          </a:p>
          <a:p>
            <a:pPr algn="just">
              <a:lnSpc>
                <a:spcPts val="3499"/>
              </a:lnSpc>
            </a:pPr>
            <a:r>
              <a:rPr lang="en-US" sz="2400" dirty="0">
                <a:solidFill>
                  <a:srgbClr val="5DCAD1"/>
                </a:solidFill>
                <a:latin typeface="Tex Gyre Adventor"/>
              </a:rPr>
              <a:t>   До першої </a:t>
            </a:r>
            <a:r>
              <a:rPr lang="uk-UA" sz="2400" dirty="0">
                <a:solidFill>
                  <a:srgbClr val="5DCAD1"/>
                </a:solidFill>
                <a:latin typeface="Tex Gyre Adventor"/>
              </a:rPr>
              <a:t>Світової</a:t>
            </a:r>
            <a:r>
              <a:rPr lang="en-US" sz="2400" dirty="0">
                <a:solidFill>
                  <a:srgbClr val="5DCAD1"/>
                </a:solidFill>
                <a:latin typeface="Tex Gyre Adventor"/>
              </a:rPr>
              <a:t> війни в Олександрівську працювали: міська жіноча гімназія, середнє семикласне механіко-технічне училище, комерційне училище, лютеранська школа, менонітська школа для дівчат. </a:t>
            </a:r>
          </a:p>
          <a:p>
            <a:pPr algn="just">
              <a:lnSpc>
                <a:spcPts val="3499"/>
              </a:lnSpc>
            </a:pPr>
            <a:r>
              <a:rPr lang="en-US" sz="2400" dirty="0">
                <a:solidFill>
                  <a:srgbClr val="5DCAD1"/>
                </a:solidFill>
                <a:latin typeface="Tex Gyre Adventor"/>
              </a:rPr>
              <a:t>  На покоління народженних в 1901-1922 році вплинули революція, </a:t>
            </a:r>
            <a:r>
              <a:rPr lang="uk-UA" sz="2400" dirty="0">
                <a:solidFill>
                  <a:srgbClr val="5DCAD1"/>
                </a:solidFill>
                <a:latin typeface="Tex Gyre Adventor"/>
              </a:rPr>
              <a:t>громадянська</a:t>
            </a:r>
            <a:r>
              <a:rPr lang="en-US" sz="2400" dirty="0">
                <a:solidFill>
                  <a:srgbClr val="5DCAD1"/>
                </a:solidFill>
                <a:latin typeface="Tex Gyre Adventor"/>
              </a:rPr>
              <a:t> війна, колективізація, масові переїзди з сіл у міста. Для цього покоління життя – це безперервна боротьба, при цьому вони – невиправні оптимісти, які свято вірять в ідеали світлого майбутнього</a:t>
            </a:r>
          </a:p>
          <a:p>
            <a:pPr algn="just">
              <a:lnSpc>
                <a:spcPts val="3499"/>
              </a:lnSpc>
            </a:pPr>
            <a:endParaRPr lang="en-US" sz="2499" dirty="0">
              <a:solidFill>
                <a:srgbClr val="5DCAD1"/>
              </a:solidFill>
              <a:latin typeface="Tex Gyre Adventor"/>
            </a:endParaRPr>
          </a:p>
          <a:p>
            <a:pPr algn="just">
              <a:lnSpc>
                <a:spcPts val="3219"/>
              </a:lnSpc>
            </a:pPr>
            <a:endParaRPr lang="en-US" sz="2499" dirty="0">
              <a:solidFill>
                <a:srgbClr val="5DCAD1"/>
              </a:solidFill>
              <a:latin typeface="Tex Gyre Adventor"/>
            </a:endParaRPr>
          </a:p>
          <a:p>
            <a:pPr algn="just">
              <a:lnSpc>
                <a:spcPts val="3219"/>
              </a:lnSpc>
            </a:pPr>
            <a:endParaRPr lang="en-US" sz="2499" dirty="0">
              <a:solidFill>
                <a:srgbClr val="5DCAD1"/>
              </a:solidFill>
              <a:latin typeface="Tex Gyre Adventor"/>
            </a:endParaRPr>
          </a:p>
          <a:p>
            <a:pPr algn="ctr">
              <a:lnSpc>
                <a:spcPts val="3219"/>
              </a:lnSpc>
            </a:pPr>
            <a:endParaRPr lang="en-US" sz="2499" dirty="0">
              <a:solidFill>
                <a:srgbClr val="5DCAD1"/>
              </a:solidFill>
              <a:latin typeface="Tex Gyre Adventor"/>
            </a:endParaRPr>
          </a:p>
        </p:txBody>
      </p:sp>
      <p:sp>
        <p:nvSpPr>
          <p:cNvPr id="5" name="TextBox 5"/>
          <p:cNvSpPr txBox="1"/>
          <p:nvPr/>
        </p:nvSpPr>
        <p:spPr>
          <a:xfrm rot="5400000">
            <a:off x="12379861" y="4498439"/>
            <a:ext cx="9334499" cy="1023422"/>
          </a:xfrm>
          <a:prstGeom prst="rect">
            <a:avLst/>
          </a:prstGeom>
        </p:spPr>
        <p:txBody>
          <a:bodyPr wrap="square" lIns="0" tIns="0" rIns="0" bIns="0" rtlCol="0" anchor="t">
            <a:spAutoFit/>
          </a:bodyPr>
          <a:lstStyle/>
          <a:p>
            <a:pPr algn="ctr">
              <a:lnSpc>
                <a:spcPts val="4079"/>
              </a:lnSpc>
            </a:pPr>
            <a:r>
              <a:rPr lang="uk-UA" sz="3399" spc="339" dirty="0">
                <a:solidFill>
                  <a:srgbClr val="F3CD74"/>
                </a:solidFill>
                <a:latin typeface="Tex Gyre Adventor Bold"/>
              </a:rPr>
              <a:t>ЗАКЛАДИ</a:t>
            </a:r>
            <a:r>
              <a:rPr lang="en-US" sz="3399" spc="339" dirty="0">
                <a:solidFill>
                  <a:srgbClr val="F3CD74"/>
                </a:solidFill>
                <a:latin typeface="Tex Gyre Adventor Bold"/>
              </a:rPr>
              <a:t> </a:t>
            </a:r>
            <a:r>
              <a:rPr lang="uk-UA" sz="3399" spc="339" dirty="0">
                <a:solidFill>
                  <a:srgbClr val="F3CD74"/>
                </a:solidFill>
                <a:latin typeface="Tex Gyre Adventor Bold"/>
              </a:rPr>
              <a:t>ОСВІТИ</a:t>
            </a:r>
            <a:r>
              <a:rPr lang="en-US" sz="3399" spc="339" dirty="0">
                <a:solidFill>
                  <a:srgbClr val="F3CD74"/>
                </a:solidFill>
                <a:latin typeface="Tex Gyre Adventor Bold"/>
              </a:rPr>
              <a:t> </a:t>
            </a:r>
            <a:r>
              <a:rPr lang="uk-UA" sz="3399" spc="339" dirty="0">
                <a:solidFill>
                  <a:srgbClr val="F3CD74"/>
                </a:solidFill>
                <a:latin typeface="Tex Gyre Adventor Bold"/>
              </a:rPr>
              <a:t>ОЛЕКСАНДРІВСЬКА</a:t>
            </a:r>
            <a:r>
              <a:rPr lang="en-US" sz="3399" spc="339" dirty="0">
                <a:solidFill>
                  <a:srgbClr val="F3CD74"/>
                </a:solidFill>
                <a:latin typeface="Tex Gyre Adventor Bold"/>
              </a:rPr>
              <a:t> </a:t>
            </a:r>
            <a:r>
              <a:rPr lang="en-US" sz="3399" spc="339" dirty="0" err="1">
                <a:solidFill>
                  <a:srgbClr val="F3CD74"/>
                </a:solidFill>
                <a:latin typeface="Tex Gyre Adventor Bold"/>
              </a:rPr>
              <a:t>ДО</a:t>
            </a:r>
            <a:r>
              <a:rPr lang="en-US" sz="3399" spc="339" dirty="0">
                <a:solidFill>
                  <a:srgbClr val="F3CD74"/>
                </a:solidFill>
                <a:latin typeface="Tex Gyre Adventor Bold"/>
              </a:rPr>
              <a:t> </a:t>
            </a:r>
            <a:r>
              <a:rPr lang="uk-UA" sz="3399" spc="339" dirty="0">
                <a:solidFill>
                  <a:srgbClr val="F3CD74"/>
                </a:solidFill>
                <a:latin typeface="Tex Gyre Adventor Bold"/>
              </a:rPr>
              <a:t>РЕВОЛЮЦІЇ</a:t>
            </a:r>
            <a:r>
              <a:rPr lang="en-US" sz="3399" spc="339" dirty="0">
                <a:solidFill>
                  <a:srgbClr val="F3CD74"/>
                </a:solidFill>
                <a:latin typeface="Tex Gyre Adventor Bold"/>
              </a:rPr>
              <a:t> </a:t>
            </a:r>
          </a:p>
        </p:txBody>
      </p:sp>
      <p:pic>
        <p:nvPicPr>
          <p:cNvPr id="17" name="Рисунок 16">
            <a:extLst>
              <a:ext uri="{FF2B5EF4-FFF2-40B4-BE49-F238E27FC236}">
                <a16:creationId xmlns:a16="http://schemas.microsoft.com/office/drawing/2014/main" id="{F3A58950-2DAF-4584-9914-769AC8FFF536}"/>
              </a:ext>
            </a:extLst>
          </p:cNvPr>
          <p:cNvPicPr>
            <a:picLocks noChangeAspect="1"/>
          </p:cNvPicPr>
          <p:nvPr/>
        </p:nvPicPr>
        <p:blipFill>
          <a:blip r:embed="rId2"/>
          <a:stretch>
            <a:fillRect/>
          </a:stretch>
        </p:blipFill>
        <p:spPr>
          <a:xfrm>
            <a:off x="457200" y="1231338"/>
            <a:ext cx="6558146" cy="7824324"/>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1C2143"/>
        </a:solidFill>
        <a:effectLst/>
      </p:bgPr>
    </p:bg>
    <p:spTree>
      <p:nvGrpSpPr>
        <p:cNvPr id="1" name=""/>
        <p:cNvGrpSpPr/>
        <p:nvPr/>
      </p:nvGrpSpPr>
      <p:grpSpPr>
        <a:xfrm>
          <a:off x="0" y="0"/>
          <a:ext cx="0" cy="0"/>
          <a:chOff x="0" y="0"/>
          <a:chExt cx="0" cy="0"/>
        </a:xfrm>
      </p:grpSpPr>
      <p:grpSp>
        <p:nvGrpSpPr>
          <p:cNvPr id="2" name="Group 2"/>
          <p:cNvGrpSpPr/>
          <p:nvPr/>
        </p:nvGrpSpPr>
        <p:grpSpPr>
          <a:xfrm>
            <a:off x="7246111" y="-2266481"/>
            <a:ext cx="10557351" cy="12102559"/>
            <a:chOff x="0" y="0"/>
            <a:chExt cx="14076468" cy="16136745"/>
          </a:xfrm>
        </p:grpSpPr>
        <p:sp>
          <p:nvSpPr>
            <p:cNvPr id="3" name="TextBox 3"/>
            <p:cNvSpPr txBox="1"/>
            <p:nvPr/>
          </p:nvSpPr>
          <p:spPr>
            <a:xfrm>
              <a:off x="0" y="0"/>
              <a:ext cx="14076468" cy="615762"/>
            </a:xfrm>
            <a:prstGeom prst="rect">
              <a:avLst/>
            </a:prstGeom>
          </p:spPr>
          <p:txBody>
            <a:bodyPr lIns="0" tIns="0" rIns="0" bIns="0" rtlCol="0" anchor="t">
              <a:spAutoFit/>
            </a:bodyPr>
            <a:lstStyle/>
            <a:p>
              <a:pPr algn="r">
                <a:lnSpc>
                  <a:spcPts val="3723"/>
                </a:lnSpc>
              </a:pPr>
              <a:endParaRPr dirty="0"/>
            </a:p>
          </p:txBody>
        </p:sp>
        <p:sp>
          <p:nvSpPr>
            <p:cNvPr id="4" name="TextBox 4"/>
            <p:cNvSpPr txBox="1"/>
            <p:nvPr/>
          </p:nvSpPr>
          <p:spPr>
            <a:xfrm>
              <a:off x="0" y="5006092"/>
              <a:ext cx="14076468" cy="11130653"/>
            </a:xfrm>
            <a:prstGeom prst="rect">
              <a:avLst/>
            </a:prstGeom>
          </p:spPr>
          <p:txBody>
            <a:bodyPr lIns="0" tIns="0" rIns="0" bIns="0" rtlCol="0" anchor="t">
              <a:spAutoFit/>
            </a:bodyPr>
            <a:lstStyle/>
            <a:p>
              <a:pPr algn="just">
                <a:lnSpc>
                  <a:spcPts val="3307"/>
                </a:lnSpc>
              </a:pPr>
              <a:r>
                <a:rPr lang="en-US" sz="2205" dirty="0">
                  <a:solidFill>
                    <a:srgbClr val="5DCAD1"/>
                  </a:solidFill>
                  <a:latin typeface="Tex Gyre Adventor"/>
                </a:rPr>
                <a:t>   </a:t>
              </a:r>
              <a:r>
                <a:rPr lang="en-US" sz="2400" dirty="0">
                  <a:solidFill>
                    <a:srgbClr val="5DCAD1"/>
                  </a:solidFill>
                  <a:latin typeface="Tex Gyre Adventor"/>
                </a:rPr>
                <a:t>В кінці XVIII </a:t>
              </a:r>
              <a:r>
                <a:rPr lang="uk-UA" sz="2400" dirty="0">
                  <a:solidFill>
                    <a:srgbClr val="5DCAD1"/>
                  </a:solidFill>
                  <a:latin typeface="Tex Gyre Adventor"/>
                </a:rPr>
                <a:t>століття</a:t>
              </a:r>
              <a:r>
                <a:rPr lang="en-US" sz="2400" dirty="0">
                  <a:solidFill>
                    <a:srgbClr val="5DCAD1"/>
                  </a:solidFill>
                  <a:latin typeface="Tex Gyre Adventor"/>
                </a:rPr>
                <a:t> </a:t>
              </a:r>
              <a:r>
                <a:rPr lang="uk-UA" sz="2400" dirty="0">
                  <a:solidFill>
                    <a:srgbClr val="5DCAD1"/>
                  </a:solidFill>
                  <a:latin typeface="Tex Gyre Adventor"/>
                </a:rPr>
                <a:t>на українських землях Російської імперії з'явилися нові поселенці. Ними були меноніти - спадкоємці часів Реформації. У 1790 році ними була створена колонія «Хортиця», де оселилися перші родини.</a:t>
              </a:r>
            </a:p>
            <a:p>
              <a:pPr algn="just">
                <a:lnSpc>
                  <a:spcPts val="3307"/>
                </a:lnSpc>
              </a:pPr>
              <a:r>
                <a:rPr lang="en-US" sz="2400" dirty="0">
                  <a:solidFill>
                    <a:srgbClr val="5DCAD1"/>
                  </a:solidFill>
                  <a:latin typeface="Tex Gyre Adventor"/>
                </a:rPr>
                <a:t>  11 </a:t>
              </a:r>
              <a:r>
                <a:rPr lang="uk-UA" sz="2400" dirty="0">
                  <a:solidFill>
                    <a:srgbClr val="5DCAD1"/>
                  </a:solidFill>
                  <a:latin typeface="Tex Gyre Adventor"/>
                </a:rPr>
                <a:t>вересня</a:t>
              </a:r>
              <a:r>
                <a:rPr lang="en-US" sz="2400" dirty="0">
                  <a:solidFill>
                    <a:srgbClr val="5DCAD1"/>
                  </a:solidFill>
                  <a:latin typeface="Tex Gyre Adventor"/>
                </a:rPr>
                <a:t> 1895 </a:t>
              </a:r>
              <a:r>
                <a:rPr lang="uk-UA" sz="2400" dirty="0">
                  <a:solidFill>
                    <a:srgbClr val="5DCAD1"/>
                  </a:solidFill>
                  <a:latin typeface="Tex Gyre Adventor"/>
                </a:rPr>
                <a:t>року</a:t>
              </a:r>
              <a:r>
                <a:rPr lang="en-US" sz="2400" dirty="0">
                  <a:solidFill>
                    <a:srgbClr val="5DCAD1"/>
                  </a:solidFill>
                  <a:latin typeface="Tex Gyre Adventor"/>
                </a:rPr>
                <a:t> було в</a:t>
              </a:r>
              <a:r>
                <a:rPr lang="uk-UA" sz="2400" dirty="0">
                  <a:solidFill>
                    <a:srgbClr val="5DCAD1"/>
                  </a:solidFill>
                  <a:latin typeface="Tex Gyre Adventor"/>
                </a:rPr>
                <a:t>ідкрито </a:t>
              </a:r>
              <a:r>
                <a:rPr lang="en-US" sz="2400" dirty="0">
                  <a:solidFill>
                    <a:srgbClr val="5DCAD1"/>
                  </a:solidFill>
                  <a:latin typeface="Tex Gyre Adventor"/>
                </a:rPr>
                <a:t>Маdсhе</a:t>
              </a:r>
              <a:r>
                <a:rPr lang="de-DE" sz="2400" dirty="0">
                  <a:solidFill>
                    <a:srgbClr val="5DCAD1"/>
                  </a:solidFill>
                  <a:latin typeface="Tex Gyre Adventor"/>
                </a:rPr>
                <a:t>n</a:t>
              </a:r>
              <a:r>
                <a:rPr lang="en-US" sz="2400" dirty="0">
                  <a:solidFill>
                    <a:srgbClr val="5DCAD1"/>
                  </a:solidFill>
                  <a:latin typeface="Tex Gyre Adventor"/>
                </a:rPr>
                <a:t>-sсhulе, як </a:t>
              </a:r>
              <a:r>
                <a:rPr lang="uk-UA" sz="2400" dirty="0">
                  <a:solidFill>
                    <a:srgbClr val="5DCAD1"/>
                  </a:solidFill>
                  <a:latin typeface="Tex Gyre Adventor"/>
                </a:rPr>
                <a:t>вищий</a:t>
              </a:r>
              <a:r>
                <a:rPr lang="en-US" sz="2400" dirty="0">
                  <a:solidFill>
                    <a:srgbClr val="5DCAD1"/>
                  </a:solidFill>
                  <a:latin typeface="Tex Gyre Adventor"/>
                </a:rPr>
                <a:t> навчальний заклад для дівчаток-меноніток (1895-1920). Це була </a:t>
              </a:r>
              <a:r>
                <a:rPr lang="uk-UA" sz="2400" dirty="0">
                  <a:solidFill>
                    <a:srgbClr val="5DCAD1"/>
                  </a:solidFill>
                  <a:latin typeface="Tex Gyre Adventor"/>
                </a:rPr>
                <a:t>приватна</a:t>
              </a:r>
              <a:r>
                <a:rPr lang="en-US" sz="2400" dirty="0">
                  <a:solidFill>
                    <a:srgbClr val="5DCAD1"/>
                  </a:solidFill>
                  <a:latin typeface="Tex Gyre Adventor"/>
                </a:rPr>
                <a:t> середня школа, </a:t>
              </a:r>
              <a:r>
                <a:rPr lang="uk-UA" sz="2400" dirty="0">
                  <a:solidFill>
                    <a:srgbClr val="5DCAD1"/>
                  </a:solidFill>
                  <a:latin typeface="Tex Gyre Adventor"/>
                </a:rPr>
                <a:t>ініціатором</a:t>
              </a:r>
              <a:r>
                <a:rPr lang="en-US" sz="2400" dirty="0">
                  <a:solidFill>
                    <a:srgbClr val="5DCAD1"/>
                  </a:solidFill>
                  <a:latin typeface="Tex Gyre Adventor"/>
                </a:rPr>
                <a:t> створення якої був Давид Епп. </a:t>
              </a:r>
            </a:p>
            <a:p>
              <a:pPr algn="just">
                <a:lnSpc>
                  <a:spcPts val="3307"/>
                </a:lnSpc>
              </a:pPr>
              <a:r>
                <a:rPr lang="en-US" sz="2400" dirty="0">
                  <a:solidFill>
                    <a:srgbClr val="5DCAD1"/>
                  </a:solidFill>
                  <a:latin typeface="Tex Gyre Adventor"/>
                </a:rPr>
                <a:t>   В </a:t>
              </a:r>
              <a:r>
                <a:rPr lang="uk-UA" sz="2400" dirty="0">
                  <a:solidFill>
                    <a:srgbClr val="5DCAD1"/>
                  </a:solidFill>
                  <a:latin typeface="Tex Gyre Adventor"/>
                </a:rPr>
                <a:t>школі</a:t>
              </a:r>
              <a:r>
                <a:rPr lang="en-US" sz="2400" dirty="0">
                  <a:solidFill>
                    <a:srgbClr val="5DCAD1"/>
                  </a:solidFill>
                  <a:latin typeface="Tex Gyre Adventor"/>
                </a:rPr>
                <a:t> </a:t>
              </a:r>
              <a:r>
                <a:rPr lang="uk-UA" sz="2400" dirty="0">
                  <a:solidFill>
                    <a:srgbClr val="5DCAD1"/>
                  </a:solidFill>
                  <a:latin typeface="Tex Gyre Adventor"/>
                </a:rPr>
                <a:t>одночасно</a:t>
              </a:r>
              <a:r>
                <a:rPr lang="en-US" sz="2400" dirty="0">
                  <a:solidFill>
                    <a:srgbClr val="5DCAD1"/>
                  </a:solidFill>
                  <a:latin typeface="Tex Gyre Adventor"/>
                </a:rPr>
                <a:t> навчалися більше 100 дівчаток з заможних родин, а за весь </a:t>
              </a:r>
              <a:r>
                <a:rPr lang="uk-UA" sz="2400" dirty="0">
                  <a:solidFill>
                    <a:srgbClr val="5DCAD1"/>
                  </a:solidFill>
                  <a:latin typeface="Tex Gyre Adventor"/>
                </a:rPr>
                <a:t>час</a:t>
              </a:r>
              <a:r>
                <a:rPr lang="en-US" sz="2400" dirty="0">
                  <a:solidFill>
                    <a:srgbClr val="5DCAD1"/>
                  </a:solidFill>
                  <a:latin typeface="Tex Gyre Adventor"/>
                </a:rPr>
                <a:t> існування вивчилось 1184 дівчини. Студентки  мали власну уніформу. П</a:t>
              </a:r>
              <a:r>
                <a:rPr lang="uk-UA" sz="2400" dirty="0">
                  <a:solidFill>
                    <a:srgbClr val="5DCAD1"/>
                  </a:solidFill>
                  <a:latin typeface="Tex Gyre Adventor"/>
                </a:rPr>
                <a:t>роце</a:t>
              </a:r>
              <a:r>
                <a:rPr lang="en-US" sz="2400" dirty="0">
                  <a:solidFill>
                    <a:srgbClr val="5DCAD1"/>
                  </a:solidFill>
                  <a:latin typeface="Tex Gyre Adventor"/>
                </a:rPr>
                <a:t>с </a:t>
              </a:r>
              <a:r>
                <a:rPr lang="uk-UA" sz="2400" dirty="0">
                  <a:solidFill>
                    <a:srgbClr val="5DCAD1"/>
                  </a:solidFill>
                  <a:latin typeface="Tex Gyre Adventor"/>
                </a:rPr>
                <a:t>навчання</a:t>
              </a:r>
              <a:r>
                <a:rPr lang="en-US" sz="2400" dirty="0">
                  <a:solidFill>
                    <a:srgbClr val="5DCAD1"/>
                  </a:solidFill>
                  <a:latin typeface="Tex Gyre Adventor"/>
                </a:rPr>
                <a:t> </a:t>
              </a:r>
              <a:r>
                <a:rPr lang="uk-UA" sz="2400" dirty="0">
                  <a:solidFill>
                    <a:srgbClr val="5DCAD1"/>
                  </a:solidFill>
                  <a:latin typeface="Tex Gyre Adventor"/>
                </a:rPr>
                <a:t>тривав</a:t>
              </a:r>
              <a:r>
                <a:rPr lang="en-US" sz="2400" dirty="0">
                  <a:solidFill>
                    <a:srgbClr val="5DCAD1"/>
                  </a:solidFill>
                  <a:latin typeface="Tex Gyre Adventor"/>
                </a:rPr>
                <a:t> 4 роки. Вчилися на німецькій мові, вивчали російську мову. Багато уваги приділялося </a:t>
              </a:r>
              <a:r>
                <a:rPr lang="uk-UA" sz="2400" dirty="0">
                  <a:solidFill>
                    <a:srgbClr val="5DCAD1"/>
                  </a:solidFill>
                  <a:latin typeface="Tex Gyre Adventor"/>
                </a:rPr>
                <a:t>творчому</a:t>
              </a:r>
              <a:r>
                <a:rPr lang="en-US" sz="2400" dirty="0">
                  <a:solidFill>
                    <a:srgbClr val="5DCAD1"/>
                  </a:solidFill>
                  <a:latin typeface="Tex Gyre Adventor"/>
                </a:rPr>
                <a:t> </a:t>
              </a:r>
              <a:r>
                <a:rPr lang="uk-UA" sz="2400" dirty="0">
                  <a:solidFill>
                    <a:srgbClr val="5DCAD1"/>
                  </a:solidFill>
                  <a:latin typeface="Tex Gyre Adventor"/>
                </a:rPr>
                <a:t>розвитку</a:t>
              </a:r>
              <a:r>
                <a:rPr lang="en-US" sz="2400" dirty="0">
                  <a:solidFill>
                    <a:srgbClr val="5DCAD1"/>
                  </a:solidFill>
                  <a:latin typeface="Tex Gyre Adventor"/>
                </a:rPr>
                <a:t> - </a:t>
              </a:r>
              <a:r>
                <a:rPr lang="uk-UA" sz="2400" dirty="0">
                  <a:solidFill>
                    <a:srgbClr val="5DCAD1"/>
                  </a:solidFill>
                  <a:latin typeface="Tex Gyre Adventor"/>
                </a:rPr>
                <a:t>проводилися</a:t>
              </a:r>
              <a:r>
                <a:rPr lang="en-US" sz="2400" dirty="0">
                  <a:solidFill>
                    <a:srgbClr val="5DCAD1"/>
                  </a:solidFill>
                  <a:latin typeface="Tex Gyre Adventor"/>
                </a:rPr>
                <a:t> музичні та літературні вечор</a:t>
              </a:r>
              <a:r>
                <a:rPr lang="uk-UA" sz="2400" dirty="0">
                  <a:solidFill>
                    <a:srgbClr val="5DCAD1"/>
                  </a:solidFill>
                  <a:latin typeface="Tex Gyre Adventor"/>
                </a:rPr>
                <a:t>и</a:t>
              </a:r>
              <a:r>
                <a:rPr lang="en-US" sz="2400" dirty="0">
                  <a:solidFill>
                    <a:srgbClr val="5DCAD1"/>
                  </a:solidFill>
                  <a:latin typeface="Tex Gyre Adventor"/>
                </a:rPr>
                <a:t>, </a:t>
              </a:r>
              <a:r>
                <a:rPr lang="uk-UA" sz="2400" dirty="0">
                  <a:solidFill>
                    <a:srgbClr val="5DCAD1"/>
                  </a:solidFill>
                  <a:latin typeface="Tex Gyre Adventor"/>
                </a:rPr>
                <a:t>створювалися</a:t>
              </a:r>
              <a:r>
                <a:rPr lang="en-US" sz="2400" dirty="0">
                  <a:solidFill>
                    <a:srgbClr val="5DCAD1"/>
                  </a:solidFill>
                  <a:latin typeface="Tex Gyre Adventor"/>
                </a:rPr>
                <a:t> </a:t>
              </a:r>
              <a:r>
                <a:rPr lang="uk-UA" sz="2400" dirty="0">
                  <a:solidFill>
                    <a:srgbClr val="5DCAD1"/>
                  </a:solidFill>
                  <a:latin typeface="Tex Gyre Adventor"/>
                </a:rPr>
                <a:t>театральні</a:t>
              </a:r>
              <a:r>
                <a:rPr lang="en-US" sz="2400" dirty="0">
                  <a:solidFill>
                    <a:srgbClr val="5DCAD1"/>
                  </a:solidFill>
                  <a:latin typeface="Tex Gyre Adventor"/>
                </a:rPr>
                <a:t> </a:t>
              </a:r>
              <a:r>
                <a:rPr lang="uk-UA" sz="2400" dirty="0">
                  <a:solidFill>
                    <a:srgbClr val="5DCAD1"/>
                  </a:solidFill>
                  <a:latin typeface="Tex Gyre Adventor"/>
                </a:rPr>
                <a:t>постанови</a:t>
              </a:r>
              <a:r>
                <a:rPr lang="en-US" sz="2400" dirty="0">
                  <a:solidFill>
                    <a:srgbClr val="5DCAD1"/>
                  </a:solidFill>
                  <a:latin typeface="Tex Gyre Adventor"/>
                </a:rPr>
                <a:t>.</a:t>
              </a:r>
            </a:p>
            <a:p>
              <a:pPr algn="just">
                <a:lnSpc>
                  <a:spcPts val="3307"/>
                </a:lnSpc>
              </a:pPr>
              <a:r>
                <a:rPr lang="en-US" sz="2400" dirty="0">
                  <a:solidFill>
                    <a:srgbClr val="5DCAD1"/>
                  </a:solidFill>
                  <a:latin typeface="Tex Gyre Adventor"/>
                </a:rPr>
                <a:t>   </a:t>
              </a:r>
              <a:r>
                <a:rPr lang="uk-UA" sz="2400" dirty="0">
                  <a:solidFill>
                    <a:srgbClr val="5DCAD1"/>
                  </a:solidFill>
                  <a:latin typeface="Tex Gyre Adventor"/>
                </a:rPr>
                <a:t>Кінець жіночої школи настав в 1920 році, незадовго до запланованого 25-річчя </a:t>
              </a:r>
              <a:r>
                <a:rPr lang="en-US" sz="2400" dirty="0">
                  <a:solidFill>
                    <a:srgbClr val="5DCAD1"/>
                  </a:solidFill>
                  <a:latin typeface="Tex Gyre Adventor"/>
                </a:rPr>
                <a:t>школи. </a:t>
              </a:r>
              <a:r>
                <a:rPr lang="uk-UA" sz="2400" dirty="0">
                  <a:solidFill>
                    <a:srgbClr val="5DCAD1"/>
                  </a:solidFill>
                  <a:latin typeface="Tex Gyre Adventor"/>
                </a:rPr>
                <a:t>Радянський уряд не схвалило жіночу школу, і дівчатка повинні були перейти в центральну школу.</a:t>
              </a:r>
            </a:p>
            <a:p>
              <a:pPr algn="just">
                <a:lnSpc>
                  <a:spcPts val="3307"/>
                </a:lnSpc>
              </a:pPr>
              <a:r>
                <a:rPr lang="uk-UA" sz="2400" dirty="0">
                  <a:solidFill>
                    <a:srgbClr val="5DCAD1"/>
                  </a:solidFill>
                  <a:latin typeface="Tex Gyre Adventor"/>
                </a:rPr>
                <a:t>  Будівля школи збереглася по цей час і є найстарішою школою Запоріжжя. Зараз тут працює загальна середньоосвітня школа №81</a:t>
              </a:r>
            </a:p>
            <a:p>
              <a:pPr algn="r">
                <a:lnSpc>
                  <a:spcPts val="3307"/>
                </a:lnSpc>
              </a:pPr>
              <a:r>
                <a:rPr lang="en-US" sz="2205" dirty="0">
                  <a:solidFill>
                    <a:srgbClr val="5DCAD1"/>
                  </a:solidFill>
                  <a:latin typeface="Tex Gyre Adventor"/>
                </a:rPr>
                <a:t>.</a:t>
              </a:r>
            </a:p>
            <a:p>
              <a:pPr algn="r">
                <a:lnSpc>
                  <a:spcPts val="3307"/>
                </a:lnSpc>
              </a:pPr>
              <a:endParaRPr lang="en-US" sz="2205" dirty="0">
                <a:solidFill>
                  <a:srgbClr val="5DCAD1"/>
                </a:solidFill>
                <a:latin typeface="Tex Gyre Adventor"/>
              </a:endParaRPr>
            </a:p>
          </p:txBody>
        </p:sp>
      </p:grpSp>
      <p:sp>
        <p:nvSpPr>
          <p:cNvPr id="7" name="TextBox 7"/>
          <p:cNvSpPr txBox="1"/>
          <p:nvPr/>
        </p:nvSpPr>
        <p:spPr>
          <a:xfrm>
            <a:off x="8153400" y="723900"/>
            <a:ext cx="7708510" cy="497449"/>
          </a:xfrm>
          <a:prstGeom prst="rect">
            <a:avLst/>
          </a:prstGeom>
        </p:spPr>
        <p:txBody>
          <a:bodyPr lIns="0" tIns="0" rIns="0" bIns="0" rtlCol="0" anchor="t">
            <a:spAutoFit/>
          </a:bodyPr>
          <a:lstStyle/>
          <a:p>
            <a:pPr algn="ctr">
              <a:lnSpc>
                <a:spcPts val="3798"/>
              </a:lnSpc>
              <a:spcBef>
                <a:spcPct val="0"/>
              </a:spcBef>
            </a:pPr>
            <a:r>
              <a:rPr lang="en-US" sz="3165" spc="316" dirty="0" err="1">
                <a:solidFill>
                  <a:srgbClr val="F3CD74"/>
                </a:solidFill>
                <a:latin typeface="Tex Gyre Adventor Bold"/>
              </a:rPr>
              <a:t>MÄDCHEN</a:t>
            </a:r>
            <a:r>
              <a:rPr lang="en-US" sz="3165" spc="316" dirty="0">
                <a:solidFill>
                  <a:srgbClr val="F3CD74"/>
                </a:solidFill>
                <a:latin typeface="Tex Gyre Adventor Bold"/>
              </a:rPr>
              <a:t>-SCHULE</a:t>
            </a:r>
          </a:p>
        </p:txBody>
      </p:sp>
      <p:pic>
        <p:nvPicPr>
          <p:cNvPr id="9" name="Рисунок 8">
            <a:extLst>
              <a:ext uri="{FF2B5EF4-FFF2-40B4-BE49-F238E27FC236}">
                <a16:creationId xmlns:a16="http://schemas.microsoft.com/office/drawing/2014/main" id="{39EA8160-CE09-406F-BCB7-B3F020558F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4538" y="1196990"/>
            <a:ext cx="6222965" cy="3809686"/>
          </a:xfrm>
          <a:prstGeom prst="rect">
            <a:avLst/>
          </a:prstGeom>
        </p:spPr>
      </p:pic>
      <p:pic>
        <p:nvPicPr>
          <p:cNvPr id="11" name="Рисунок 10">
            <a:extLst>
              <a:ext uri="{FF2B5EF4-FFF2-40B4-BE49-F238E27FC236}">
                <a16:creationId xmlns:a16="http://schemas.microsoft.com/office/drawing/2014/main" id="{43ED2FB9-A6D4-4436-8F45-D30E25AAFC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7031" y="5645219"/>
            <a:ext cx="6222964" cy="3940865"/>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1C2143"/>
        </a:solidFill>
        <a:effectLst/>
      </p:bgPr>
    </p:bg>
    <p:spTree>
      <p:nvGrpSpPr>
        <p:cNvPr id="1" name=""/>
        <p:cNvGrpSpPr/>
        <p:nvPr/>
      </p:nvGrpSpPr>
      <p:grpSpPr>
        <a:xfrm>
          <a:off x="0" y="0"/>
          <a:ext cx="0" cy="0"/>
          <a:chOff x="0" y="0"/>
          <a:chExt cx="0" cy="0"/>
        </a:xfrm>
      </p:grpSpPr>
      <p:grpSp>
        <p:nvGrpSpPr>
          <p:cNvPr id="2" name="Group 2"/>
          <p:cNvGrpSpPr/>
          <p:nvPr/>
        </p:nvGrpSpPr>
        <p:grpSpPr>
          <a:xfrm>
            <a:off x="6700238" y="774576"/>
            <a:ext cx="11245254" cy="12510041"/>
            <a:chOff x="0" y="-8632"/>
            <a:chExt cx="14993672" cy="16680055"/>
          </a:xfrm>
        </p:grpSpPr>
        <p:sp>
          <p:nvSpPr>
            <p:cNvPr id="3" name="TextBox 3"/>
            <p:cNvSpPr txBox="1"/>
            <p:nvPr/>
          </p:nvSpPr>
          <p:spPr>
            <a:xfrm>
              <a:off x="0" y="-8632"/>
              <a:ext cx="14993672" cy="668867"/>
            </a:xfrm>
            <a:prstGeom prst="rect">
              <a:avLst/>
            </a:prstGeom>
          </p:spPr>
          <p:txBody>
            <a:bodyPr lIns="0" tIns="0" rIns="0" bIns="0" rtlCol="0" anchor="t">
              <a:spAutoFit/>
            </a:bodyPr>
            <a:lstStyle/>
            <a:p>
              <a:pPr algn="ctr">
                <a:lnSpc>
                  <a:spcPts val="3839"/>
                </a:lnSpc>
              </a:pPr>
              <a:r>
                <a:rPr lang="en-US" sz="3199" spc="319" dirty="0">
                  <a:solidFill>
                    <a:srgbClr val="F3CD74"/>
                  </a:solidFill>
                  <a:latin typeface="Tex Gyre Adventor Bold"/>
                </a:rPr>
                <a:t>ОЛЕКСАНДРІВСЬКЕ КОМЕРЦІЙНЕ УЧИЛИЩЕ</a:t>
              </a:r>
            </a:p>
          </p:txBody>
        </p:sp>
        <p:sp>
          <p:nvSpPr>
            <p:cNvPr id="4" name="TextBox 4"/>
            <p:cNvSpPr txBox="1"/>
            <p:nvPr/>
          </p:nvSpPr>
          <p:spPr>
            <a:xfrm>
              <a:off x="0" y="12582320"/>
              <a:ext cx="14993672" cy="735806"/>
            </a:xfrm>
            <a:prstGeom prst="rect">
              <a:avLst/>
            </a:prstGeom>
          </p:spPr>
          <p:txBody>
            <a:bodyPr lIns="0" tIns="0" rIns="0" bIns="0" rtlCol="0" anchor="t">
              <a:spAutoFit/>
            </a:bodyPr>
            <a:lstStyle/>
            <a:p>
              <a:pPr algn="r">
                <a:lnSpc>
                  <a:spcPts val="4320"/>
                </a:lnSpc>
              </a:pPr>
              <a:endParaRPr/>
            </a:p>
          </p:txBody>
        </p:sp>
        <p:sp>
          <p:nvSpPr>
            <p:cNvPr id="5" name="TextBox 5"/>
            <p:cNvSpPr txBox="1"/>
            <p:nvPr/>
          </p:nvSpPr>
          <p:spPr>
            <a:xfrm>
              <a:off x="0" y="15077076"/>
              <a:ext cx="14993672" cy="735806"/>
            </a:xfrm>
            <a:prstGeom prst="rect">
              <a:avLst/>
            </a:prstGeom>
          </p:spPr>
          <p:txBody>
            <a:bodyPr lIns="0" tIns="0" rIns="0" bIns="0" rtlCol="0" anchor="t">
              <a:spAutoFit/>
            </a:bodyPr>
            <a:lstStyle/>
            <a:p>
              <a:pPr algn="r">
                <a:lnSpc>
                  <a:spcPts val="4320"/>
                </a:lnSpc>
              </a:pPr>
              <a:endParaRPr/>
            </a:p>
          </p:txBody>
        </p:sp>
        <p:sp>
          <p:nvSpPr>
            <p:cNvPr id="6" name="TextBox 6"/>
            <p:cNvSpPr txBox="1"/>
            <p:nvPr/>
          </p:nvSpPr>
          <p:spPr>
            <a:xfrm>
              <a:off x="0" y="995495"/>
              <a:ext cx="14993672" cy="10774574"/>
            </a:xfrm>
            <a:prstGeom prst="rect">
              <a:avLst/>
            </a:prstGeom>
          </p:spPr>
          <p:txBody>
            <a:bodyPr lIns="0" tIns="0" rIns="0" bIns="0" rtlCol="0" anchor="t">
              <a:spAutoFit/>
            </a:bodyPr>
            <a:lstStyle/>
            <a:p>
              <a:pPr algn="just">
                <a:lnSpc>
                  <a:spcPts val="3300"/>
                </a:lnSpc>
              </a:pPr>
              <a:r>
                <a:rPr lang="en-US" sz="2200" dirty="0">
                  <a:solidFill>
                    <a:srgbClr val="5DCAD1"/>
                  </a:solidFill>
                  <a:latin typeface="Tex Gyre Adventor"/>
                </a:rPr>
                <a:t>  </a:t>
              </a:r>
              <a:r>
                <a:rPr lang="en-US" sz="2400" dirty="0">
                  <a:solidFill>
                    <a:srgbClr val="5DCAD1"/>
                  </a:solidFill>
                  <a:latin typeface="Tex Gyre Adventor"/>
                </a:rPr>
                <a:t>Вихованню дітей, особливо хлопчиків </a:t>
              </a:r>
              <a:r>
                <a:rPr lang="uk-UA" sz="2400" dirty="0">
                  <a:solidFill>
                    <a:srgbClr val="5DCAD1"/>
                  </a:solidFill>
                  <a:latin typeface="Tex Gyre Adventor"/>
                </a:rPr>
                <a:t>(як майбутніх спадкоємців</a:t>
              </a:r>
              <a:r>
                <a:rPr lang="en-US" sz="2400" dirty="0">
                  <a:solidFill>
                    <a:srgbClr val="5DCAD1"/>
                  </a:solidFill>
                  <a:latin typeface="Tex Gyre Adventor"/>
                </a:rPr>
                <a:t>), приділялася велика увага. Найкращім учбовим закладам вважали </a:t>
              </a:r>
              <a:r>
                <a:rPr lang="uk-UA" sz="2400" dirty="0">
                  <a:solidFill>
                    <a:srgbClr val="5DCAD1"/>
                  </a:solidFill>
                  <a:latin typeface="Tex Gyre Adventor"/>
                </a:rPr>
                <a:t>восьмикласне</a:t>
              </a:r>
              <a:r>
                <a:rPr lang="en-US" sz="2400" dirty="0">
                  <a:solidFill>
                    <a:srgbClr val="5DCAD1"/>
                  </a:solidFill>
                  <a:latin typeface="Tex Gyre Adventor"/>
                </a:rPr>
                <a:t> міське комерційне училище </a:t>
              </a:r>
              <a:r>
                <a:rPr lang="en-US" sz="2400" dirty="0" err="1">
                  <a:solidFill>
                    <a:srgbClr val="5DCAD1"/>
                  </a:solidFill>
                  <a:latin typeface="Tex Gyre Adventor"/>
                </a:rPr>
                <a:t>ім</a:t>
              </a:r>
              <a:r>
                <a:rPr lang="en-US" sz="2400" dirty="0">
                  <a:solidFill>
                    <a:srgbClr val="5DCAD1"/>
                  </a:solidFill>
                  <a:latin typeface="Tex Gyre Adventor"/>
                </a:rPr>
                <a:t>. графа С. Ю. </a:t>
              </a:r>
              <a:r>
                <a:rPr lang="en-US" sz="2400" dirty="0" err="1">
                  <a:solidFill>
                    <a:srgbClr val="5DCAD1"/>
                  </a:solidFill>
                  <a:latin typeface="Tex Gyre Adventor"/>
                </a:rPr>
                <a:t>Вітте</a:t>
              </a:r>
              <a:r>
                <a:rPr lang="en-US" sz="2400" dirty="0">
                  <a:solidFill>
                    <a:srgbClr val="5DCAD1"/>
                  </a:solidFill>
                  <a:latin typeface="Tex Gyre Adventor"/>
                </a:rPr>
                <a:t>, оскільки в училищ</a:t>
              </a:r>
              <a:r>
                <a:rPr lang="uk-UA" sz="2400" dirty="0">
                  <a:solidFill>
                    <a:srgbClr val="5DCAD1"/>
                  </a:solidFill>
                  <a:latin typeface="Tex Gyre Adventor"/>
                </a:rPr>
                <a:t>і</a:t>
              </a:r>
              <a:r>
                <a:rPr lang="en-US" sz="2400" dirty="0">
                  <a:solidFill>
                    <a:srgbClr val="5DCAD1"/>
                  </a:solidFill>
                  <a:latin typeface="Tex Gyre Adventor"/>
                </a:rPr>
                <a:t>, крім </a:t>
              </a:r>
              <a:r>
                <a:rPr lang="uk-UA" sz="2400" dirty="0">
                  <a:solidFill>
                    <a:srgbClr val="5DCAD1"/>
                  </a:solidFill>
                  <a:latin typeface="Tex Gyre Adventor"/>
                </a:rPr>
                <a:t>загальноосвітніх предметів, вивчали також товарознавство з технологією, комерційну географію, законознавство, комерційну арифметику, бухгалтерію, навчалися оформлення комерційної кореспонденції на 3-х мовах: російською, німецькою та французькою. </a:t>
              </a:r>
            </a:p>
            <a:p>
              <a:pPr algn="just">
                <a:lnSpc>
                  <a:spcPts val="3300"/>
                </a:lnSpc>
              </a:pPr>
              <a:r>
                <a:rPr lang="uk-UA" sz="2400" dirty="0">
                  <a:solidFill>
                    <a:srgbClr val="5DCAD1"/>
                  </a:solidFill>
                  <a:latin typeface="Tex Gyre Adventor"/>
                </a:rPr>
                <a:t>   До училища приймалися діти постійних мешканців Олександрівська, зараховувалися особи віком 10-12 років, а плата за навчання складала 100 карбованців на рік. Цікавим була як навчальна програма, так і позакласне життя учнів. Для них проводилися сімейні вечори, екскурсії та прогулянки околицями міста. При навчальному закладі діяла бібліотека, в якій було зібрано необхідні посібники з географії, природної історії, малювання. Також учні могли користуватися колекцією зразків товарів і предметів торгівлі, діяли фізичний кабінет та хімічна лабораторія. </a:t>
              </a:r>
            </a:p>
            <a:p>
              <a:pPr algn="just">
                <a:lnSpc>
                  <a:spcPts val="3300"/>
                </a:lnSpc>
              </a:pPr>
              <a:r>
                <a:rPr lang="uk-UA" sz="2400" dirty="0">
                  <a:solidFill>
                    <a:srgbClr val="5DCAD1"/>
                  </a:solidFill>
                  <a:latin typeface="Tex Gyre Adventor"/>
                </a:rPr>
                <a:t>  Будівля була зруйнована восени 1943 року. У 1967 р. на цьому місці споруджено 2-й корпус Запорізького державного педагогічного інституту (нині – Запорізький національний університет).</a:t>
              </a:r>
            </a:p>
            <a:p>
              <a:pPr algn="just">
                <a:lnSpc>
                  <a:spcPts val="4050"/>
                </a:lnSpc>
              </a:pPr>
              <a:endParaRPr lang="en-US" sz="2200" dirty="0">
                <a:solidFill>
                  <a:srgbClr val="5DCAD1"/>
                </a:solidFill>
                <a:latin typeface="Tex Gyre Adventor"/>
              </a:endParaRPr>
            </a:p>
          </p:txBody>
        </p:sp>
        <p:sp>
          <p:nvSpPr>
            <p:cNvPr id="7" name="TextBox 7"/>
            <p:cNvSpPr txBox="1"/>
            <p:nvPr/>
          </p:nvSpPr>
          <p:spPr>
            <a:xfrm>
              <a:off x="0" y="13662912"/>
              <a:ext cx="14993672" cy="513755"/>
            </a:xfrm>
            <a:prstGeom prst="rect">
              <a:avLst/>
            </a:prstGeom>
          </p:spPr>
          <p:txBody>
            <a:bodyPr lIns="0" tIns="0" rIns="0" bIns="0" rtlCol="0" anchor="t">
              <a:spAutoFit/>
            </a:bodyPr>
            <a:lstStyle/>
            <a:p>
              <a:pPr algn="r">
                <a:lnSpc>
                  <a:spcPts val="3392"/>
                </a:lnSpc>
              </a:pPr>
              <a:endParaRPr/>
            </a:p>
          </p:txBody>
        </p:sp>
        <p:sp>
          <p:nvSpPr>
            <p:cNvPr id="8" name="TextBox 8"/>
            <p:cNvSpPr txBox="1"/>
            <p:nvPr/>
          </p:nvSpPr>
          <p:spPr>
            <a:xfrm>
              <a:off x="0" y="16157668"/>
              <a:ext cx="14993672" cy="513755"/>
            </a:xfrm>
            <a:prstGeom prst="rect">
              <a:avLst/>
            </a:prstGeom>
          </p:spPr>
          <p:txBody>
            <a:bodyPr lIns="0" tIns="0" rIns="0" bIns="0" rtlCol="0" anchor="t">
              <a:spAutoFit/>
            </a:bodyPr>
            <a:lstStyle/>
            <a:p>
              <a:pPr algn="r">
                <a:lnSpc>
                  <a:spcPts val="3392"/>
                </a:lnSpc>
              </a:pPr>
              <a:endParaRPr/>
            </a:p>
          </p:txBody>
        </p:sp>
      </p:grpSp>
      <p:pic>
        <p:nvPicPr>
          <p:cNvPr id="12" name="Рисунок 11">
            <a:extLst>
              <a:ext uri="{FF2B5EF4-FFF2-40B4-BE49-F238E27FC236}">
                <a16:creationId xmlns:a16="http://schemas.microsoft.com/office/drawing/2014/main" id="{F8ADBFC7-BEA5-4B27-9FA9-BE7A724356A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647700"/>
            <a:ext cx="5735628" cy="4325672"/>
          </a:xfrm>
          <a:prstGeom prst="rect">
            <a:avLst/>
          </a:prstGeom>
        </p:spPr>
      </p:pic>
      <p:pic>
        <p:nvPicPr>
          <p:cNvPr id="2050" name="Picture 2" descr="Запорожский национальный университет - Wikiwand">
            <a:extLst>
              <a:ext uri="{FF2B5EF4-FFF2-40B4-BE49-F238E27FC236}">
                <a16:creationId xmlns:a16="http://schemas.microsoft.com/office/drawing/2014/main" id="{04A60D63-1788-407A-884B-2BEC274DE9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5495458"/>
            <a:ext cx="5638800" cy="383957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1C2143"/>
        </a:solidFill>
        <a:effectLst/>
      </p:bgPr>
    </p:bg>
    <p:spTree>
      <p:nvGrpSpPr>
        <p:cNvPr id="1" name=""/>
        <p:cNvGrpSpPr/>
        <p:nvPr/>
      </p:nvGrpSpPr>
      <p:grpSpPr>
        <a:xfrm>
          <a:off x="0" y="0"/>
          <a:ext cx="0" cy="0"/>
          <a:chOff x="0" y="0"/>
          <a:chExt cx="0" cy="0"/>
        </a:xfrm>
      </p:grpSpPr>
      <p:grpSp>
        <p:nvGrpSpPr>
          <p:cNvPr id="2" name="Group 2"/>
          <p:cNvGrpSpPr/>
          <p:nvPr/>
        </p:nvGrpSpPr>
        <p:grpSpPr>
          <a:xfrm>
            <a:off x="1676401" y="478501"/>
            <a:ext cx="14559666" cy="14216382"/>
            <a:chOff x="-2197295" y="-67165"/>
            <a:chExt cx="19412888" cy="18955177"/>
          </a:xfrm>
        </p:grpSpPr>
        <p:sp>
          <p:nvSpPr>
            <p:cNvPr id="3" name="TextBox 3"/>
            <p:cNvSpPr txBox="1"/>
            <p:nvPr/>
          </p:nvSpPr>
          <p:spPr>
            <a:xfrm>
              <a:off x="0" y="14763056"/>
              <a:ext cx="16077807" cy="734360"/>
            </a:xfrm>
            <a:prstGeom prst="rect">
              <a:avLst/>
            </a:prstGeom>
          </p:spPr>
          <p:txBody>
            <a:bodyPr lIns="0" tIns="0" rIns="0" bIns="0" rtlCol="0" anchor="t">
              <a:spAutoFit/>
            </a:bodyPr>
            <a:lstStyle/>
            <a:p>
              <a:pPr algn="r">
                <a:lnSpc>
                  <a:spcPts val="4368"/>
                </a:lnSpc>
              </a:pPr>
              <a:endParaRPr/>
            </a:p>
          </p:txBody>
        </p:sp>
        <p:sp>
          <p:nvSpPr>
            <p:cNvPr id="4" name="TextBox 4"/>
            <p:cNvSpPr txBox="1"/>
            <p:nvPr/>
          </p:nvSpPr>
          <p:spPr>
            <a:xfrm>
              <a:off x="0" y="17285562"/>
              <a:ext cx="16077807" cy="734360"/>
            </a:xfrm>
            <a:prstGeom prst="rect">
              <a:avLst/>
            </a:prstGeom>
          </p:spPr>
          <p:txBody>
            <a:bodyPr lIns="0" tIns="0" rIns="0" bIns="0" rtlCol="0" anchor="t">
              <a:spAutoFit/>
            </a:bodyPr>
            <a:lstStyle/>
            <a:p>
              <a:pPr algn="r">
                <a:lnSpc>
                  <a:spcPts val="4368"/>
                </a:lnSpc>
              </a:pPr>
              <a:endParaRPr/>
            </a:p>
          </p:txBody>
        </p:sp>
        <p:sp>
          <p:nvSpPr>
            <p:cNvPr id="5" name="TextBox 5"/>
            <p:cNvSpPr txBox="1"/>
            <p:nvPr/>
          </p:nvSpPr>
          <p:spPr>
            <a:xfrm>
              <a:off x="-2197295" y="-67165"/>
              <a:ext cx="19412888" cy="12133579"/>
            </a:xfrm>
            <a:prstGeom prst="rect">
              <a:avLst/>
            </a:prstGeom>
          </p:spPr>
          <p:txBody>
            <a:bodyPr wrap="square" lIns="0" tIns="0" rIns="0" bIns="0" rtlCol="0" anchor="t">
              <a:spAutoFit/>
            </a:bodyPr>
            <a:lstStyle/>
            <a:p>
              <a:pPr algn="just">
                <a:lnSpc>
                  <a:spcPts val="3750"/>
                </a:lnSpc>
              </a:pPr>
              <a:r>
                <a:rPr lang="uk-UA" sz="2500" dirty="0">
                  <a:solidFill>
                    <a:srgbClr val="5DCAD1"/>
                  </a:solidFill>
                  <a:latin typeface="Tex Gyre Adventor"/>
                </a:rPr>
                <a:t>    В перші післяреволюційні роки система освіти виглядала наступним чином - у єдиних трудових 9-річних школах СРСР навчали теоретичних знань та ремеслу одночасно.  Освіта була дворівневою: першій рівень - 5 років, та другий - чотирьохрічний. В 1919 році відкрились також </a:t>
              </a:r>
              <a:r>
                <a:rPr lang="uk-UA" sz="2500" dirty="0" err="1">
                  <a:solidFill>
                    <a:srgbClr val="5DCAD1"/>
                  </a:solidFill>
                  <a:latin typeface="Tex Gyre Adventor"/>
                </a:rPr>
                <a:t>рабфаки</a:t>
              </a:r>
              <a:r>
                <a:rPr lang="uk-UA" sz="2500" dirty="0">
                  <a:solidFill>
                    <a:srgbClr val="5DCAD1"/>
                  </a:solidFill>
                  <a:latin typeface="Tex Gyre Adventor"/>
                </a:rPr>
                <a:t>- робочі факультети, де до 1930 року готували пролетарів та робітників до навчаннях в вузах. З 1932 року середня освіта в СРСР стала десятирічною та трьох етапною: начальна - 3 1 по 4 клас; неповна середня - с 5-го по 7-й; середня - 10 класів.</a:t>
              </a:r>
            </a:p>
            <a:p>
              <a:pPr algn="just">
                <a:lnSpc>
                  <a:spcPts val="3749"/>
                </a:lnSpc>
              </a:pPr>
              <a:r>
                <a:rPr lang="en-US" sz="2500" dirty="0">
                  <a:solidFill>
                    <a:srgbClr val="5DCAD1"/>
                  </a:solidFill>
                  <a:latin typeface="Tex Gyre Adventor"/>
                </a:rPr>
                <a:t>  </a:t>
              </a:r>
              <a:r>
                <a:rPr lang="uk-UA" sz="2500" dirty="0">
                  <a:solidFill>
                    <a:srgbClr val="5DCAD1"/>
                  </a:solidFill>
                  <a:latin typeface="Tex Gyre Adventor"/>
                </a:rPr>
                <a:t>Люди цього покоління формувалися в післяреволюційний і післявоєнний період, голод, розруху, важкий процес відновлення. «Мовчазним» поколінням їх називають, через те, що вони з батьками вели скромний, спосіб життя, жили впроголодь, робили запаси продуктів і намагалися бути непомітними. Для цього покоління Закон є незаперечним авторитетом, а наказ чи письмове розпорядження офіційної особи є достатньою підставою для його виконання. Дуже яскравою рисою покоління є колективізм як звична форма роботи і проведення дозвілля і для дітей і для дорослих. Тому, наприклад, в цей час почали створювати школи-гіганти, де навчалися більше 1000 дітей одночасно</a:t>
              </a:r>
              <a:r>
                <a:rPr lang="en-US" sz="2500" dirty="0">
                  <a:solidFill>
                    <a:srgbClr val="5DCAD1"/>
                  </a:solidFill>
                  <a:latin typeface="Tex Gyre Adventor"/>
                </a:rPr>
                <a:t>. </a:t>
              </a:r>
            </a:p>
            <a:p>
              <a:pPr algn="just">
                <a:lnSpc>
                  <a:spcPts val="3749"/>
                </a:lnSpc>
              </a:pPr>
              <a:r>
                <a:rPr lang="en-US" sz="2499" dirty="0">
                  <a:solidFill>
                    <a:srgbClr val="5DCAD1"/>
                  </a:solidFill>
                  <a:latin typeface="Tex Gyre Adventor"/>
                </a:rPr>
                <a:t> </a:t>
              </a:r>
            </a:p>
            <a:p>
              <a:pPr algn="just">
                <a:lnSpc>
                  <a:spcPts val="3750"/>
                </a:lnSpc>
              </a:pPr>
              <a:endParaRPr lang="en-US" sz="2499" dirty="0">
                <a:solidFill>
                  <a:srgbClr val="5DCAD1"/>
                </a:solidFill>
                <a:latin typeface="Tex Gyre Adventor"/>
              </a:endParaRPr>
            </a:p>
            <a:p>
              <a:pPr algn="r">
                <a:lnSpc>
                  <a:spcPts val="3750"/>
                </a:lnSpc>
              </a:pPr>
              <a:endParaRPr lang="en-US" sz="2499" dirty="0">
                <a:solidFill>
                  <a:srgbClr val="5DCAD1"/>
                </a:solidFill>
                <a:latin typeface="Tex Gyre Adventor"/>
              </a:endParaRPr>
            </a:p>
            <a:p>
              <a:pPr algn="r">
                <a:lnSpc>
                  <a:spcPts val="3750"/>
                </a:lnSpc>
              </a:pPr>
              <a:endParaRPr lang="en-US" sz="2499" dirty="0">
                <a:solidFill>
                  <a:srgbClr val="5DCAD1"/>
                </a:solidFill>
                <a:latin typeface="Tex Gyre Adventor"/>
              </a:endParaRPr>
            </a:p>
          </p:txBody>
        </p:sp>
        <p:sp>
          <p:nvSpPr>
            <p:cNvPr id="6" name="TextBox 6"/>
            <p:cNvSpPr txBox="1"/>
            <p:nvPr/>
          </p:nvSpPr>
          <p:spPr>
            <a:xfrm>
              <a:off x="0" y="15837147"/>
              <a:ext cx="16077807" cy="528359"/>
            </a:xfrm>
            <a:prstGeom prst="rect">
              <a:avLst/>
            </a:prstGeom>
          </p:spPr>
          <p:txBody>
            <a:bodyPr lIns="0" tIns="0" rIns="0" bIns="0" rtlCol="0" anchor="t">
              <a:spAutoFit/>
            </a:bodyPr>
            <a:lstStyle/>
            <a:p>
              <a:pPr algn="r">
                <a:lnSpc>
                  <a:spcPts val="3430"/>
                </a:lnSpc>
              </a:pPr>
              <a:endParaRPr dirty="0"/>
            </a:p>
          </p:txBody>
        </p:sp>
        <p:sp>
          <p:nvSpPr>
            <p:cNvPr id="7" name="TextBox 7"/>
            <p:cNvSpPr txBox="1"/>
            <p:nvPr/>
          </p:nvSpPr>
          <p:spPr>
            <a:xfrm>
              <a:off x="0" y="18359653"/>
              <a:ext cx="16077807" cy="528359"/>
            </a:xfrm>
            <a:prstGeom prst="rect">
              <a:avLst/>
            </a:prstGeom>
          </p:spPr>
          <p:txBody>
            <a:bodyPr lIns="0" tIns="0" rIns="0" bIns="0" rtlCol="0" anchor="t">
              <a:spAutoFit/>
            </a:bodyPr>
            <a:lstStyle/>
            <a:p>
              <a:pPr algn="r">
                <a:lnSpc>
                  <a:spcPts val="3430"/>
                </a:lnSpc>
              </a:pPr>
              <a:endParaRPr dirty="0"/>
            </a:p>
          </p:txBody>
        </p:sp>
      </p:grpSp>
      <p:sp>
        <p:nvSpPr>
          <p:cNvPr id="18" name="TextBox 18"/>
          <p:cNvSpPr txBox="1"/>
          <p:nvPr/>
        </p:nvSpPr>
        <p:spPr>
          <a:xfrm rot="5400000">
            <a:off x="12908367" y="4227215"/>
            <a:ext cx="8534402" cy="1023422"/>
          </a:xfrm>
          <a:prstGeom prst="rect">
            <a:avLst/>
          </a:prstGeom>
        </p:spPr>
        <p:txBody>
          <a:bodyPr wrap="square" lIns="0" tIns="0" rIns="0" bIns="0" rtlCol="0" anchor="t">
            <a:spAutoFit/>
          </a:bodyPr>
          <a:lstStyle/>
          <a:p>
            <a:pPr algn="ctr">
              <a:lnSpc>
                <a:spcPts val="4079"/>
              </a:lnSpc>
            </a:pPr>
            <a:r>
              <a:rPr lang="en-US" sz="3399" spc="339" dirty="0">
                <a:solidFill>
                  <a:srgbClr val="F3CD74"/>
                </a:solidFill>
                <a:latin typeface="Tex Gyre Adventor Bold"/>
              </a:rPr>
              <a:t>ШКІЛЬНА СИСТЕМА </a:t>
            </a:r>
            <a:r>
              <a:rPr lang="uk-UA" sz="3399" spc="339" dirty="0">
                <a:solidFill>
                  <a:srgbClr val="F3CD74"/>
                </a:solidFill>
                <a:latin typeface="Tex Gyre Adventor Bold"/>
              </a:rPr>
              <a:t>О</a:t>
            </a:r>
            <a:r>
              <a:rPr lang="en-US" sz="3399" spc="339" dirty="0">
                <a:solidFill>
                  <a:srgbClr val="F3CD74"/>
                </a:solidFill>
                <a:latin typeface="Tex Gyre Adventor Bold"/>
              </a:rPr>
              <a:t>СВІТИ  СРСР ДО </a:t>
            </a:r>
            <a:r>
              <a:rPr lang="uk-UA" sz="3399" spc="339" dirty="0">
                <a:solidFill>
                  <a:srgbClr val="F3CD74"/>
                </a:solidFill>
                <a:latin typeface="Tex Gyre Adventor Bold"/>
              </a:rPr>
              <a:t>ДРУГОЇ СВІТОВОЇ</a:t>
            </a:r>
            <a:r>
              <a:rPr lang="en-US" sz="3399" spc="339" dirty="0">
                <a:solidFill>
                  <a:srgbClr val="F3CD74"/>
                </a:solidFill>
                <a:latin typeface="Tex Gyre Adventor Bold"/>
              </a:rPr>
              <a:t> ВІЙНИ</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1C2143"/>
        </a:solidFill>
        <a:effectLst/>
      </p:bgPr>
    </p:bg>
    <p:spTree>
      <p:nvGrpSpPr>
        <p:cNvPr id="1" name=""/>
        <p:cNvGrpSpPr/>
        <p:nvPr/>
      </p:nvGrpSpPr>
      <p:grpSpPr>
        <a:xfrm>
          <a:off x="0" y="0"/>
          <a:ext cx="0" cy="0"/>
          <a:chOff x="0" y="0"/>
          <a:chExt cx="0" cy="0"/>
        </a:xfrm>
      </p:grpSpPr>
      <p:grpSp>
        <p:nvGrpSpPr>
          <p:cNvPr id="2" name="Group 2"/>
          <p:cNvGrpSpPr/>
          <p:nvPr/>
        </p:nvGrpSpPr>
        <p:grpSpPr>
          <a:xfrm>
            <a:off x="6986055" y="342905"/>
            <a:ext cx="10530073" cy="12945053"/>
            <a:chOff x="0" y="-8585"/>
            <a:chExt cx="14040098" cy="17260071"/>
          </a:xfrm>
        </p:grpSpPr>
        <p:sp>
          <p:nvSpPr>
            <p:cNvPr id="3" name="TextBox 3"/>
            <p:cNvSpPr txBox="1"/>
            <p:nvPr/>
          </p:nvSpPr>
          <p:spPr>
            <a:xfrm>
              <a:off x="0" y="-8585"/>
              <a:ext cx="14040098" cy="696429"/>
            </a:xfrm>
            <a:prstGeom prst="rect">
              <a:avLst/>
            </a:prstGeom>
          </p:spPr>
          <p:txBody>
            <a:bodyPr lIns="0" tIns="0" rIns="0" bIns="0" rtlCol="0" anchor="t">
              <a:spAutoFit/>
            </a:bodyPr>
            <a:lstStyle/>
            <a:p>
              <a:pPr algn="ctr">
                <a:lnSpc>
                  <a:spcPts val="4296"/>
                </a:lnSpc>
              </a:pPr>
              <a:r>
                <a:rPr lang="en-US" sz="3580" spc="358" dirty="0">
                  <a:solidFill>
                    <a:srgbClr val="F3CD74"/>
                  </a:solidFill>
                  <a:latin typeface="Tex Gyre Adventor Bold"/>
                </a:rPr>
                <a:t>ШКОЛА-ГІГАНТ</a:t>
              </a:r>
            </a:p>
          </p:txBody>
        </p:sp>
        <p:sp>
          <p:nvSpPr>
            <p:cNvPr id="4" name="TextBox 4"/>
            <p:cNvSpPr txBox="1"/>
            <p:nvPr/>
          </p:nvSpPr>
          <p:spPr>
            <a:xfrm>
              <a:off x="0" y="13193716"/>
              <a:ext cx="14040098" cy="722399"/>
            </a:xfrm>
            <a:prstGeom prst="rect">
              <a:avLst/>
            </a:prstGeom>
          </p:spPr>
          <p:txBody>
            <a:bodyPr lIns="0" tIns="0" rIns="0" bIns="0" rtlCol="0" anchor="t">
              <a:spAutoFit/>
            </a:bodyPr>
            <a:lstStyle/>
            <a:p>
              <a:pPr algn="r">
                <a:lnSpc>
                  <a:spcPts val="4296"/>
                </a:lnSpc>
              </a:pPr>
              <a:endParaRPr dirty="0"/>
            </a:p>
          </p:txBody>
        </p:sp>
        <p:sp>
          <p:nvSpPr>
            <p:cNvPr id="5" name="TextBox 5"/>
            <p:cNvSpPr txBox="1"/>
            <p:nvPr/>
          </p:nvSpPr>
          <p:spPr>
            <a:xfrm>
              <a:off x="0" y="15675137"/>
              <a:ext cx="14040098" cy="722399"/>
            </a:xfrm>
            <a:prstGeom prst="rect">
              <a:avLst/>
            </a:prstGeom>
          </p:spPr>
          <p:txBody>
            <a:bodyPr lIns="0" tIns="0" rIns="0" bIns="0" rtlCol="0" anchor="t">
              <a:spAutoFit/>
            </a:bodyPr>
            <a:lstStyle/>
            <a:p>
              <a:pPr algn="r">
                <a:lnSpc>
                  <a:spcPts val="4296"/>
                </a:lnSpc>
              </a:pPr>
              <a:endParaRPr dirty="0"/>
            </a:p>
          </p:txBody>
        </p:sp>
        <p:sp>
          <p:nvSpPr>
            <p:cNvPr id="6" name="TextBox 6"/>
            <p:cNvSpPr txBox="1"/>
            <p:nvPr/>
          </p:nvSpPr>
          <p:spPr>
            <a:xfrm>
              <a:off x="0" y="1061085"/>
              <a:ext cx="14040098" cy="11227560"/>
            </a:xfrm>
            <a:prstGeom prst="rect">
              <a:avLst/>
            </a:prstGeom>
          </p:spPr>
          <p:txBody>
            <a:bodyPr lIns="0" tIns="0" rIns="0" bIns="0" rtlCol="0" anchor="t">
              <a:spAutoFit/>
            </a:bodyPr>
            <a:lstStyle/>
            <a:p>
              <a:pPr algn="just">
                <a:lnSpc>
                  <a:spcPts val="3727"/>
                </a:lnSpc>
              </a:pPr>
              <a:r>
                <a:rPr lang="en-US" sz="2485" dirty="0">
                  <a:solidFill>
                    <a:srgbClr val="5DCAD1"/>
                  </a:solidFill>
                  <a:latin typeface="Tex Gyre Adventor"/>
                </a:rPr>
                <a:t> </a:t>
              </a:r>
              <a:r>
                <a:rPr lang="uk-UA" sz="2485" dirty="0">
                  <a:solidFill>
                    <a:srgbClr val="5DCAD1"/>
                  </a:solidFill>
                  <a:latin typeface="Tex Gyre Adventor"/>
                </a:rPr>
                <a:t>Приміщення школи-гіганта в Запоріжжя займали повністю колишній IV Квартал Шостого селища новобудови (району Соцмістечка). Свого часу в ній навчалось понад тисяча учнів – на початку 130-х років це була чи не єдина школа подібного розміру в Україні. Її приміщення зводились у кілька етапів: у 1929 році відкрили корпус для молодших класів, а згодом і корпус для «старшого віку». Самі ж будівельні роботи зі зведення школи-гіганта велися у ударному темпі. </a:t>
              </a:r>
            </a:p>
            <a:p>
              <a:pPr algn="just">
                <a:lnSpc>
                  <a:spcPts val="3727"/>
                </a:lnSpc>
              </a:pPr>
              <a:r>
                <a:rPr lang="en-US" sz="2485" dirty="0">
                  <a:solidFill>
                    <a:srgbClr val="5DCAD1"/>
                  </a:solidFill>
                  <a:latin typeface="Tex Gyre Adventor"/>
                </a:rPr>
                <a:t>  </a:t>
              </a:r>
              <a:r>
                <a:rPr lang="uk-UA" sz="2485" dirty="0">
                  <a:solidFill>
                    <a:srgbClr val="5DCAD1"/>
                  </a:solidFill>
                  <a:latin typeface="Tex Gyre Adventor"/>
                </a:rPr>
                <a:t>В школі навчалися представники "Мовчазного покоління", основними цінностями яких були дотримання правил та законів, особлива повага до посади та статусу, відданість, честь та </a:t>
              </a:r>
              <a:r>
                <a:rPr lang="uk-UA" sz="2400" dirty="0">
                  <a:solidFill>
                    <a:srgbClr val="5DCAD1"/>
                  </a:solidFill>
                  <a:latin typeface="Tex Gyre Adventor"/>
                </a:rPr>
                <a:t>терпіння</a:t>
              </a:r>
              <a:r>
                <a:rPr lang="uk-UA" sz="2485" dirty="0">
                  <a:solidFill>
                    <a:srgbClr val="5DCAD1"/>
                  </a:solidFill>
                  <a:latin typeface="Tex Gyre Adventor"/>
                </a:rPr>
                <a:t>. Сильно вплинули на формування світогляду "мовчазного" покоління книги: цінності лицарських романів, пригод, уявних перемог добра над злом, реальна перемога у війні також стали їх цінностями.</a:t>
              </a:r>
            </a:p>
            <a:p>
              <a:pPr algn="just">
                <a:lnSpc>
                  <a:spcPts val="3727"/>
                </a:lnSpc>
              </a:pPr>
              <a:r>
                <a:rPr lang="en-US" sz="2485" dirty="0">
                  <a:solidFill>
                    <a:srgbClr val="5DCAD1"/>
                  </a:solidFill>
                  <a:latin typeface="Tex Gyre Adventor"/>
                </a:rPr>
                <a:t>  </a:t>
              </a:r>
              <a:r>
                <a:rPr lang="uk-UA" sz="2485" dirty="0">
                  <a:solidFill>
                    <a:srgbClr val="5DCAD1"/>
                  </a:solidFill>
                  <a:latin typeface="Tex Gyre Adventor"/>
                </a:rPr>
                <a:t>Будівля</a:t>
              </a:r>
              <a:r>
                <a:rPr lang="en-US" sz="2485" dirty="0">
                  <a:solidFill>
                    <a:srgbClr val="5DCAD1"/>
                  </a:solidFill>
                  <a:latin typeface="Tex Gyre Adventor"/>
                </a:rPr>
                <a:t> школи-гіганту була </a:t>
              </a:r>
              <a:r>
                <a:rPr lang="uk-UA" sz="2485" dirty="0">
                  <a:solidFill>
                    <a:srgbClr val="5DCAD1"/>
                  </a:solidFill>
                  <a:latin typeface="Tex Gyre Adventor"/>
                </a:rPr>
                <a:t>дуже</a:t>
              </a:r>
              <a:r>
                <a:rPr lang="en-US" sz="2485" dirty="0">
                  <a:solidFill>
                    <a:srgbClr val="5DCAD1"/>
                  </a:solidFill>
                  <a:latin typeface="Tex Gyre Adventor"/>
                </a:rPr>
                <a:t> </a:t>
              </a:r>
              <a:r>
                <a:rPr lang="uk-UA" sz="2485" dirty="0">
                  <a:solidFill>
                    <a:srgbClr val="5DCAD1"/>
                  </a:solidFill>
                  <a:latin typeface="Tex Gyre Adventor"/>
                </a:rPr>
                <a:t>пошкоджена</a:t>
              </a:r>
              <a:r>
                <a:rPr lang="en-US" sz="2485" dirty="0">
                  <a:solidFill>
                    <a:srgbClr val="5DCAD1"/>
                  </a:solidFill>
                  <a:latin typeface="Tex Gyre Adventor"/>
                </a:rPr>
                <a:t> під час </a:t>
              </a:r>
              <a:r>
                <a:rPr lang="uk-UA" sz="2485" dirty="0">
                  <a:solidFill>
                    <a:srgbClr val="5DCAD1"/>
                  </a:solidFill>
                  <a:latin typeface="Tex Gyre Adventor"/>
                </a:rPr>
                <a:t>ІІ світової війни</a:t>
              </a:r>
              <a:r>
                <a:rPr lang="en-US" sz="2485" dirty="0">
                  <a:solidFill>
                    <a:srgbClr val="5DCAD1"/>
                  </a:solidFill>
                  <a:latin typeface="Tex Gyre Adventor"/>
                </a:rPr>
                <a:t>, але відновлена. </a:t>
              </a:r>
              <a:r>
                <a:rPr lang="en-US" sz="2485" dirty="0" err="1">
                  <a:solidFill>
                    <a:srgbClr val="5DCAD1"/>
                  </a:solidFill>
                  <a:latin typeface="Tex Gyre Adventor"/>
                </a:rPr>
                <a:t>Зараз</a:t>
              </a:r>
              <a:r>
                <a:rPr lang="en-US" sz="2485" dirty="0">
                  <a:solidFill>
                    <a:srgbClr val="5DCAD1"/>
                  </a:solidFill>
                  <a:latin typeface="Tex Gyre Adventor"/>
                </a:rPr>
                <a:t> </a:t>
              </a:r>
              <a:r>
                <a:rPr lang="uk-UA" sz="2485" dirty="0">
                  <a:solidFill>
                    <a:srgbClr val="5DCAD1"/>
                  </a:solidFill>
                  <a:latin typeface="Tex Gyre Adventor"/>
                </a:rPr>
                <a:t>в будівлі</a:t>
              </a:r>
              <a:r>
                <a:rPr lang="en-US" sz="2485" dirty="0">
                  <a:solidFill>
                    <a:srgbClr val="5DCAD1"/>
                  </a:solidFill>
                  <a:latin typeface="Tex Gyre Adventor"/>
                </a:rPr>
                <a:t> розташована Запорізька </a:t>
              </a:r>
              <a:r>
                <a:rPr lang="uk-UA" sz="2485" dirty="0">
                  <a:solidFill>
                    <a:srgbClr val="5DCAD1"/>
                  </a:solidFill>
                  <a:latin typeface="Tex Gyre Adventor"/>
                </a:rPr>
                <a:t>державна</a:t>
              </a:r>
              <a:r>
                <a:rPr lang="en-US" sz="2485" dirty="0">
                  <a:solidFill>
                    <a:srgbClr val="5DCAD1"/>
                  </a:solidFill>
                  <a:latin typeface="Tex Gyre Adventor"/>
                </a:rPr>
                <a:t> </a:t>
              </a:r>
              <a:r>
                <a:rPr lang="uk-UA" sz="2485" dirty="0">
                  <a:solidFill>
                    <a:srgbClr val="5DCAD1"/>
                  </a:solidFill>
                  <a:latin typeface="Tex Gyre Adventor"/>
                </a:rPr>
                <a:t>інженерна</a:t>
              </a:r>
              <a:r>
                <a:rPr lang="en-US" sz="2485" dirty="0">
                  <a:solidFill>
                    <a:srgbClr val="5DCAD1"/>
                  </a:solidFill>
                  <a:latin typeface="Tex Gyre Adventor"/>
                </a:rPr>
                <a:t> </a:t>
              </a:r>
              <a:r>
                <a:rPr lang="uk-UA" sz="2485" dirty="0">
                  <a:solidFill>
                    <a:srgbClr val="5DCAD1"/>
                  </a:solidFill>
                  <a:latin typeface="Tex Gyre Adventor"/>
                </a:rPr>
                <a:t>академія</a:t>
              </a:r>
            </a:p>
          </p:txBody>
        </p:sp>
        <p:sp>
          <p:nvSpPr>
            <p:cNvPr id="7" name="TextBox 7"/>
            <p:cNvSpPr txBox="1"/>
            <p:nvPr/>
          </p:nvSpPr>
          <p:spPr>
            <a:xfrm>
              <a:off x="0" y="14258752"/>
              <a:ext cx="14040098" cy="511314"/>
            </a:xfrm>
            <a:prstGeom prst="rect">
              <a:avLst/>
            </a:prstGeom>
          </p:spPr>
          <p:txBody>
            <a:bodyPr lIns="0" tIns="0" rIns="0" bIns="0" rtlCol="0" anchor="t">
              <a:spAutoFit/>
            </a:bodyPr>
            <a:lstStyle/>
            <a:p>
              <a:pPr algn="r">
                <a:lnSpc>
                  <a:spcPts val="3374"/>
                </a:lnSpc>
              </a:pPr>
              <a:endParaRPr dirty="0"/>
            </a:p>
          </p:txBody>
        </p:sp>
        <p:sp>
          <p:nvSpPr>
            <p:cNvPr id="8" name="TextBox 8"/>
            <p:cNvSpPr txBox="1"/>
            <p:nvPr/>
          </p:nvSpPr>
          <p:spPr>
            <a:xfrm>
              <a:off x="0" y="16740172"/>
              <a:ext cx="14040098" cy="511314"/>
            </a:xfrm>
            <a:prstGeom prst="rect">
              <a:avLst/>
            </a:prstGeom>
          </p:spPr>
          <p:txBody>
            <a:bodyPr lIns="0" tIns="0" rIns="0" bIns="0" rtlCol="0" anchor="t">
              <a:spAutoFit/>
            </a:bodyPr>
            <a:lstStyle/>
            <a:p>
              <a:pPr algn="r">
                <a:lnSpc>
                  <a:spcPts val="3374"/>
                </a:lnSpc>
              </a:pPr>
              <a:endParaRPr dirty="0"/>
            </a:p>
          </p:txBody>
        </p:sp>
      </p:grpSp>
      <p:pic>
        <p:nvPicPr>
          <p:cNvPr id="12" name="Рисунок 11">
            <a:extLst>
              <a:ext uri="{FF2B5EF4-FFF2-40B4-BE49-F238E27FC236}">
                <a16:creationId xmlns:a16="http://schemas.microsoft.com/office/drawing/2014/main" id="{0328DB14-06E8-40C3-B366-F2112C653D7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1872" y="1145158"/>
            <a:ext cx="5410200" cy="4057650"/>
          </a:xfrm>
          <a:prstGeom prst="rect">
            <a:avLst/>
          </a:prstGeom>
        </p:spPr>
      </p:pic>
      <p:pic>
        <p:nvPicPr>
          <p:cNvPr id="14" name="Рисунок 13">
            <a:extLst>
              <a:ext uri="{FF2B5EF4-FFF2-40B4-BE49-F238E27FC236}">
                <a16:creationId xmlns:a16="http://schemas.microsoft.com/office/drawing/2014/main" id="{0FDEC8C9-B014-4881-864E-FBF56916E7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873" y="5448300"/>
            <a:ext cx="5410200" cy="3786349"/>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544</TotalTime>
  <Words>2616</Words>
  <Application>Microsoft Office PowerPoint</Application>
  <PresentationFormat>Произвольный</PresentationFormat>
  <Paragraphs>131</Paragraphs>
  <Slides>15</Slides>
  <Notes>0</Notes>
  <HiddenSlides>0</HiddenSlides>
  <MMClips>0</MMClips>
  <ScaleCrop>false</ScaleCrop>
  <HeadingPairs>
    <vt:vector size="6" baseType="variant">
      <vt:variant>
        <vt:lpstr>Использованные шрифты</vt:lpstr>
      </vt:variant>
      <vt:variant>
        <vt:i4>8</vt:i4>
      </vt:variant>
      <vt:variant>
        <vt:lpstr>Тема</vt:lpstr>
      </vt:variant>
      <vt:variant>
        <vt:i4>1</vt:i4>
      </vt:variant>
      <vt:variant>
        <vt:lpstr>Заголовки слайдов</vt:lpstr>
      </vt:variant>
      <vt:variant>
        <vt:i4>15</vt:i4>
      </vt:variant>
    </vt:vector>
  </HeadingPairs>
  <TitlesOfParts>
    <vt:vector size="24" baseType="lpstr">
      <vt:lpstr>Open Sans</vt:lpstr>
      <vt:lpstr>Arial</vt:lpstr>
      <vt:lpstr>Tex Gyre Adventor</vt:lpstr>
      <vt:lpstr>Tex Gyre Adventor Light</vt:lpstr>
      <vt:lpstr>Tex Gyre Adventor Italics</vt:lpstr>
      <vt:lpstr>Calibri</vt:lpstr>
      <vt:lpstr>Tex Gyre Adventor Bold</vt:lpstr>
      <vt:lpstr>Open Sans Bold</vt:lpstr>
      <vt:lpstr>Office Theme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Вариант 2:Школа як дзеркало часу, копия</dc:title>
  <dc:creator>admin</dc:creator>
  <cp:lastModifiedBy>admin</cp:lastModifiedBy>
  <cp:revision>20</cp:revision>
  <dcterms:created xsi:type="dcterms:W3CDTF">2006-08-16T00:00:00Z</dcterms:created>
  <dcterms:modified xsi:type="dcterms:W3CDTF">2021-04-13T19:08:20Z</dcterms:modified>
  <dc:identifier>DAEbSvTG1R0</dc:identifier>
</cp:coreProperties>
</file>