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4" r:id="rId4"/>
    <p:sldId id="263" r:id="rId5"/>
    <p:sldId id="262" r:id="rId6"/>
    <p:sldId id="261" r:id="rId7"/>
    <p:sldId id="260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6" r:id="rId18"/>
    <p:sldId id="274" r:id="rId19"/>
    <p:sldId id="277" r:id="rId20"/>
    <p:sldId id="278" r:id="rId21"/>
    <p:sldId id="279" r:id="rId22"/>
    <p:sldId id="275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0" r:id="rId31"/>
    <p:sldId id="289" r:id="rId32"/>
    <p:sldId id="288" r:id="rId33"/>
    <p:sldId id="290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1E7B2-C837-447E-9599-8564690E6D46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4E868-BAA8-49BA-81EE-6B1211FCCE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871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1E7B2-C837-447E-9599-8564690E6D46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4E868-BAA8-49BA-81EE-6B1211FCCE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5034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1E7B2-C837-447E-9599-8564690E6D46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4E868-BAA8-49BA-81EE-6B1211FCCE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1341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1E7B2-C837-447E-9599-8564690E6D46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4E868-BAA8-49BA-81EE-6B1211FCCE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302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1E7B2-C837-447E-9599-8564690E6D46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4E868-BAA8-49BA-81EE-6B1211FCCE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865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1E7B2-C837-447E-9599-8564690E6D46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4E868-BAA8-49BA-81EE-6B1211FCCE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1239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1E7B2-C837-447E-9599-8564690E6D46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4E868-BAA8-49BA-81EE-6B1211FCCE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9892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1E7B2-C837-447E-9599-8564690E6D46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4E868-BAA8-49BA-81EE-6B1211FCCE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372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1E7B2-C837-447E-9599-8564690E6D46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4E868-BAA8-49BA-81EE-6B1211FCCE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784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1E7B2-C837-447E-9599-8564690E6D46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4E868-BAA8-49BA-81EE-6B1211FCCE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396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B1E7B2-C837-447E-9599-8564690E6D46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C4E868-BAA8-49BA-81EE-6B1211FCCE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699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1E7B2-C837-447E-9599-8564690E6D46}" type="datetimeFigureOut">
              <a:rPr lang="ru-RU" smtClean="0"/>
              <a:pPr/>
              <a:t>23.04.2021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C4E868-BAA8-49BA-81EE-6B1211FCCE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201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62373"/>
            <a:ext cx="12192000" cy="1182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Всеукраїнський конкурс МАН-ЮНІОР-ДОСЛІДНИК</a:t>
            </a:r>
            <a:endParaRPr lang="ru-RU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9751" y="1839498"/>
            <a:ext cx="1117249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«Визначення якості води </a:t>
            </a:r>
            <a:r>
              <a:rPr lang="uk-UA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р.Айдар</a:t>
            </a:r>
            <a:r>
              <a:rPr lang="uk-UA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та струмка Єрик за допомогою макрофітів  та ряски малої як </a:t>
            </a:r>
            <a:r>
              <a:rPr lang="uk-UA" sz="36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біоіндикаторів</a:t>
            </a:r>
            <a:r>
              <a:rPr lang="uk-UA" sz="3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36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3022" y="3699803"/>
            <a:ext cx="7559761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uk-UA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Виконали:</a:t>
            </a:r>
          </a:p>
          <a:p>
            <a:r>
              <a:rPr lang="uk-UA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Нємцев</a:t>
            </a:r>
            <a:r>
              <a:rPr lang="uk-UA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 Максим Юрійович , учень 8 класу</a:t>
            </a:r>
          </a:p>
          <a:p>
            <a:r>
              <a:rPr lang="uk-UA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Старобільський ліцей №2 Старобільської </a:t>
            </a:r>
          </a:p>
          <a:p>
            <a:r>
              <a:rPr lang="uk-UA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міської ради Луганської області</a:t>
            </a:r>
          </a:p>
          <a:p>
            <a:r>
              <a:rPr lang="ru-RU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Кононенко </a:t>
            </a:r>
            <a:r>
              <a:rPr lang="ru-RU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Дарія</a:t>
            </a:r>
            <a:r>
              <a:rPr lang="ru-RU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 ,</a:t>
            </a:r>
            <a:r>
              <a:rPr lang="ru-RU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учениця</a:t>
            </a:r>
            <a:r>
              <a:rPr lang="ru-RU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 8 </a:t>
            </a:r>
            <a:r>
              <a:rPr lang="ru-RU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класу</a:t>
            </a:r>
            <a:r>
              <a:rPr lang="ru-RU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r>
              <a:rPr lang="ru-RU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Старобільського</a:t>
            </a:r>
            <a:r>
              <a:rPr lang="ru-RU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ліцею</a:t>
            </a:r>
            <a:r>
              <a:rPr lang="ru-RU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 №2 </a:t>
            </a:r>
            <a:endParaRPr lang="uk-UA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uk-UA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Слухачі секції «Екологія» КЗ «ЛОМАНУМ»</a:t>
            </a:r>
            <a:endParaRPr lang="ru-RU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uk-UA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Керівник:  </a:t>
            </a:r>
          </a:p>
          <a:p>
            <a:r>
              <a:rPr lang="uk-UA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Бутков</a:t>
            </a:r>
            <a:r>
              <a:rPr lang="uk-UA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  Ростислав  Вікторович керівник секції «Екологія» КЗ «ЛОМАНУМ»</a:t>
            </a:r>
          </a:p>
        </p:txBody>
      </p:sp>
    </p:spTree>
    <p:extLst>
      <p:ext uri="{BB962C8B-B14F-4D97-AF65-F5344CB8AC3E}">
        <p14:creationId xmlns:p14="http://schemas.microsoft.com/office/powerpoint/2010/main" val="2107756006"/>
      </p:ext>
    </p:extLst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0794503"/>
              </p:ext>
            </p:extLst>
          </p:nvPr>
        </p:nvGraphicFramePr>
        <p:xfrm>
          <a:off x="366554" y="189192"/>
          <a:ext cx="11599473" cy="6096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3509">
                  <a:extLst>
                    <a:ext uri="{9D8B030D-6E8A-4147-A177-3AD203B41FA5}">
                      <a16:colId xmlns:a16="http://schemas.microsoft.com/office/drawing/2014/main" val="3714582154"/>
                    </a:ext>
                  </a:extLst>
                </a:gridCol>
                <a:gridCol w="2103040">
                  <a:extLst>
                    <a:ext uri="{9D8B030D-6E8A-4147-A177-3AD203B41FA5}">
                      <a16:colId xmlns:a16="http://schemas.microsoft.com/office/drawing/2014/main" val="14132286"/>
                    </a:ext>
                  </a:extLst>
                </a:gridCol>
                <a:gridCol w="1891863">
                  <a:extLst>
                    <a:ext uri="{9D8B030D-6E8A-4147-A177-3AD203B41FA5}">
                      <a16:colId xmlns:a16="http://schemas.microsoft.com/office/drawing/2014/main" val="3180568795"/>
                    </a:ext>
                  </a:extLst>
                </a:gridCol>
                <a:gridCol w="2816204">
                  <a:extLst>
                    <a:ext uri="{9D8B030D-6E8A-4147-A177-3AD203B41FA5}">
                      <a16:colId xmlns:a16="http://schemas.microsoft.com/office/drawing/2014/main" val="4117142862"/>
                    </a:ext>
                  </a:extLst>
                </a:gridCol>
                <a:gridCol w="4104857">
                  <a:extLst>
                    <a:ext uri="{9D8B030D-6E8A-4147-A177-3AD203B41FA5}">
                      <a16:colId xmlns:a16="http://schemas.microsoft.com/office/drawing/2014/main" val="1167730500"/>
                    </a:ext>
                  </a:extLst>
                </a:gridCol>
              </a:tblGrid>
              <a:tr h="1740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п/п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973" marR="2797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Зони сапробності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973" marR="2797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Характеристика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973" marR="2797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Опис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973" marR="2797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 Гідробіонти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973" marR="27973" marT="0" marB="0"/>
                </a:tc>
                <a:extLst>
                  <a:ext uri="{0D108BD9-81ED-4DB2-BD59-A6C34878D82A}">
                    <a16:rowId xmlns:a16="http://schemas.microsoft.com/office/drawing/2014/main" val="2343102849"/>
                  </a:ext>
                </a:extLst>
              </a:tr>
              <a:tr h="13054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973" marR="2797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Полісапробна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973" marR="2797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найбрудніша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973" marR="2797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Низька концентрація кисню. Активні процеси розкладання органічних сполук призводять до накопичення СН4, СО2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973" marR="2797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Інфузорії, олігохети, личинки мух, гриби. Деякі види водоростей.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973" marR="27973" marT="0" marB="0"/>
                </a:tc>
                <a:extLst>
                  <a:ext uri="{0D108BD9-81ED-4DB2-BD59-A6C34878D82A}">
                    <a16:rowId xmlns:a16="http://schemas.microsoft.com/office/drawing/2014/main" val="3878750681"/>
                  </a:ext>
                </a:extLst>
              </a:tr>
              <a:tr h="10443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973" marR="2797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Мезасапробна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973" marR="2797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забруднена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973" marR="2797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Спостерігається аеробний процес органічних сполук , багато СО2 і мало О2 Накопичується метан.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973" marR="2797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Бактерії, гриби, інфузорії, олігохети, з ракоподібних - водяний віслючок, личинки двокрилих.  У процесах самоочищення приймають участь водорості.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973" marR="27973" marT="0" marB="0"/>
                </a:tc>
                <a:extLst>
                  <a:ext uri="{0D108BD9-81ED-4DB2-BD59-A6C34878D82A}">
                    <a16:rowId xmlns:a16="http://schemas.microsoft.com/office/drawing/2014/main" val="2638589320"/>
                  </a:ext>
                </a:extLst>
              </a:tr>
              <a:tr h="10443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3</a:t>
                      </a:r>
                      <a:endParaRPr lang="ru-RU" sz="20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973" marR="2797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Олігосапробна</a:t>
                      </a:r>
                      <a:endParaRPr lang="ru-RU" sz="20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973" marR="2797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Майже чиста вода , невелика кількість нестійких</a:t>
                      </a:r>
                      <a:endParaRPr lang="ru-RU" sz="20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973" marR="2797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Високий рівень О2, відсутній Н2</a:t>
                      </a:r>
                      <a:r>
                        <a:rPr lang="en-US" sz="2000">
                          <a:effectLst/>
                        </a:rPr>
                        <a:t>S</a:t>
                      </a:r>
                      <a:r>
                        <a:rPr lang="uk-UA" sz="2000">
                          <a:effectLst/>
                        </a:rPr>
                        <a:t>. Серед сполук азоту домінують нитрати.</a:t>
                      </a:r>
                      <a:endParaRPr lang="ru-RU" sz="20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973" marR="2797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Діатомові водорості, харові водорості, ракоподібні, коловертки, молюски, личинки комах, риби.</a:t>
                      </a:r>
                      <a:endParaRPr lang="ru-RU" sz="20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973" marR="27973" marT="0" marB="0"/>
                </a:tc>
                <a:extLst>
                  <a:ext uri="{0D108BD9-81ED-4DB2-BD59-A6C34878D82A}">
                    <a16:rowId xmlns:a16="http://schemas.microsoft.com/office/drawing/2014/main" val="2576388350"/>
                  </a:ext>
                </a:extLst>
              </a:tr>
              <a:tr h="7832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973" marR="2797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Ксеносапробна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973" marR="2797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Холодні чисті води гірських струмків, озер, джерел.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973" marR="2797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>
                          <a:effectLst/>
                        </a:rPr>
                        <a:t> Відмічається мінімальна кількість органічних речовин.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973" marR="2797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</a:rPr>
                        <a:t>Біота збіднена.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27973" marR="27973" marT="0" marB="0"/>
                </a:tc>
                <a:extLst>
                  <a:ext uri="{0D108BD9-81ED-4DB2-BD59-A6C34878D82A}">
                    <a16:rowId xmlns:a16="http://schemas.microsoft.com/office/drawing/2014/main" val="25817774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2757021"/>
      </p:ext>
    </p:extLst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41274"/>
            <a:ext cx="1196602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Для кількісної оцінки  ступеню забрудненості введений  Індекс </a:t>
            </a:r>
            <a:r>
              <a:rPr lang="uk-UA" sz="36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сапробності</a:t>
            </a:r>
            <a:r>
              <a:rPr lang="uk-UA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 – </a:t>
            </a:r>
            <a:r>
              <a:rPr lang="en-US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S</a:t>
            </a:r>
            <a:r>
              <a:rPr lang="uk-UA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,</a:t>
            </a:r>
            <a:endParaRPr lang="ru-RU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Він розраховується за формулою:</a:t>
            </a:r>
            <a:endParaRPr lang="ru-RU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                  </a:t>
            </a:r>
            <a:endParaRPr lang="ru-RU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en-US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S</a:t>
            </a:r>
            <a:r>
              <a:rPr lang="uk-UA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=</a:t>
            </a:r>
            <a:r>
              <a:rPr lang="en-US" sz="8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sh</a:t>
            </a:r>
            <a:r>
              <a:rPr lang="uk-UA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/</a:t>
            </a:r>
            <a:r>
              <a:rPr lang="en-US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h</a:t>
            </a:r>
            <a:endParaRPr lang="ru-RU" sz="7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7811335"/>
      </p:ext>
    </p:extLst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383173"/>
            <a:ext cx="12003744" cy="5734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Методика  </a:t>
            </a:r>
            <a:r>
              <a:rPr lang="uk-UA" sz="2400" b="1" u="sng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Майєра</a:t>
            </a:r>
            <a:r>
              <a:rPr lang="uk-UA" sz="24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 визначення якості води за </a:t>
            </a:r>
            <a:r>
              <a:rPr lang="uk-UA" sz="2400" b="1" u="sng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макрофітами</a:t>
            </a:r>
            <a:endParaRPr lang="ru-RU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Для визначення якості води за </a:t>
            </a:r>
            <a:r>
              <a:rPr lang="uk-UA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макрофітами</a:t>
            </a:r>
            <a:r>
              <a:rPr lang="uk-UA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 необхідно обрати найтиповіші для водойми ділянки. Для комплексної оцінки якості води треба охоплювати різноманітні біотопи водойми.</a:t>
            </a:r>
            <a:endParaRPr lang="ru-RU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uk-UA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В основі обраної методики лежить закономірна зміна видів макрофітів, що </a:t>
            </a:r>
            <a:r>
              <a:rPr lang="uk-UA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відбуваєтся</a:t>
            </a:r>
            <a:r>
              <a:rPr lang="uk-UA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 у водоймі відповідно до зростання її забруднення та погіршення якості води (переважно внаслідок збільшення </a:t>
            </a:r>
            <a:r>
              <a:rPr lang="uk-UA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концентраціїї</a:t>
            </a:r>
            <a:r>
              <a:rPr lang="uk-UA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 біогенних елементів та рівня </a:t>
            </a:r>
            <a:r>
              <a:rPr lang="uk-UA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гідротрофності</a:t>
            </a:r>
            <a:r>
              <a:rPr lang="uk-UA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) [4]. Для оцінки екологічного стану водойми необхідно визначити скільки видів кожної групи (А, В, С) виявлено під час обстеження водойми. Індекс </a:t>
            </a:r>
            <a:r>
              <a:rPr lang="uk-UA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Майєра</a:t>
            </a:r>
            <a:r>
              <a:rPr lang="uk-UA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 (S) розраховується за формулою:</a:t>
            </a:r>
            <a:endParaRPr lang="ru-RU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S= А*5+В*2+С*1</a:t>
            </a:r>
            <a:endParaRPr lang="ru-RU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226396"/>
      </p:ext>
    </p:extLst>
  </p:cSld>
  <p:clrMapOvr>
    <a:masterClrMapping/>
  </p:clrMapOvr>
  <p:transition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3627" y="178138"/>
            <a:ext cx="9144000" cy="1211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Опис ділянки ріки </a:t>
            </a:r>
            <a:r>
              <a:rPr lang="uk-UA" sz="2800" b="1" u="sng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Айдар</a:t>
            </a:r>
            <a:r>
              <a:rPr lang="uk-UA" sz="28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 у районі с. Лиман</a:t>
            </a:r>
            <a:endParaRPr lang="ru-RU" sz="2800" b="1" u="sng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Обстежено 100 м</a:t>
            </a:r>
            <a:endParaRPr lang="ru-RU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1026" name="Picture 2" descr="IMG_274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35" y="1389752"/>
            <a:ext cx="8553396" cy="5042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97643" y="6334780"/>
            <a:ext cx="60299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Ступінь заростання  водойми – 11%</a:t>
            </a:r>
            <a:endParaRPr lang="ru-RU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5323421"/>
      </p:ext>
    </p:extLst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4" descr="Описание: IMG_72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68" y="3876015"/>
            <a:ext cx="3715897" cy="2800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Рисунок 15" descr="Описание: Комиш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9381" y="299011"/>
            <a:ext cx="4057705" cy="3043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Рисунок 14" descr="Описание: get_img-ImageWidth-500-a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763" y="3937686"/>
            <a:ext cx="3731442" cy="2761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Рисунок 13" descr="Описание: 20150428Carex_acuta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011" y="251242"/>
            <a:ext cx="4124617" cy="3091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Рисунок 12" descr="Описание: 18_Ptaszyn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02" y="1588090"/>
            <a:ext cx="3977606" cy="2981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8625901"/>
      </p:ext>
    </p:extLst>
  </p:cSld>
  <p:clrMapOvr>
    <a:masterClrMapping/>
  </p:clrMapOvr>
  <p:transition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018" y="3614081"/>
            <a:ext cx="4206606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Рисунок 18" descr="Описание: C:\Users\Людмила\Desktop\фото Айдара\258px-Salvinia_natans_(habitus)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67" y="3614082"/>
            <a:ext cx="4183418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Рисунок 21" descr="Описание: C:\Users\Людмила\Desktop\фото биоинд\IMG_81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017" y="299381"/>
            <a:ext cx="4206606" cy="3153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Рисунок 19" descr="Описание: C:\Users\Людмила\Desktop\фото Айдара\250px-Nuphar_lutea_1708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67" y="299381"/>
            <a:ext cx="4183418" cy="3153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Рисунок 20" descr="Описание: C:\Users\Людмила\Desktop\фото Айдара\1297789014_kuvshinka-belaya-fot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651" y="1709081"/>
            <a:ext cx="2857500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9999902"/>
      </p:ext>
    </p:extLst>
  </p:cSld>
  <p:clrMapOvr>
    <a:masterClrMapping/>
  </p:clrMapOvr>
  <p:transition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Рисунок 22" descr="Описание: C:\Users\Людмила\Desktop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463" y="3596192"/>
            <a:ext cx="422171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Рисунок 23" descr="Описание: C:\Users\Людмила\Desktop\82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90" y="3596192"/>
            <a:ext cx="4697906" cy="3053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Рисунок 24" descr="Описание: C:\Users\Людмила\Desktop\85876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468" y="301570"/>
            <a:ext cx="4697906" cy="3136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25" descr="Описание: C:\Users\Людмила\Desktop\i800616301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973" y="301570"/>
            <a:ext cx="4221710" cy="3136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9582806"/>
      </p:ext>
    </p:extLst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3626" y="1052284"/>
            <a:ext cx="1123556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uk-U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Індекс </a:t>
            </a:r>
            <a:r>
              <a:rPr lang="uk-UA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Майєра</a:t>
            </a:r>
            <a:r>
              <a:rPr lang="uk-U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 (S) розрахували за формулою:</a:t>
            </a:r>
            <a:endParaRPr lang="ru-RU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uk-UA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S= А*5+В*2+С*1,</a:t>
            </a:r>
            <a:endParaRPr lang="ru-RU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uk-UA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S=2*5+4*2+4*1=22          </a:t>
            </a:r>
            <a:endParaRPr lang="ru-RU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uk-U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За таблицею якості води за індексом </a:t>
            </a:r>
            <a:r>
              <a:rPr lang="uk-UA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Майєра</a:t>
            </a:r>
            <a:r>
              <a:rPr lang="uk-U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 (В.І. Мальцев) ( Додаток А)  можна зробити висновки, що перша ділянка чиста, належить до 1-2 класів якості.</a:t>
            </a:r>
            <a:endParaRPr lang="ru-RU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936851"/>
      </p:ext>
    </p:extLst>
  </p:cSld>
  <p:clrMapOvr>
    <a:masterClrMapping/>
  </p:clrMapOvr>
  <p:transition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3020" y="1354635"/>
            <a:ext cx="11014842" cy="3605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44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Висновки</a:t>
            </a:r>
            <a:endParaRPr lang="ru-RU" sz="2400" b="1" u="sng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Проведені дослідження води органолептичними, </a:t>
            </a:r>
            <a:r>
              <a:rPr lang="uk-UA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біоіндикаційними</a:t>
            </a:r>
            <a:r>
              <a:rPr lang="uk-U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 методами, дають підстави твердити:</a:t>
            </a:r>
            <a:endParaRPr lang="ru-RU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Вода в річці </a:t>
            </a:r>
            <a:r>
              <a:rPr lang="uk-UA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Айдар</a:t>
            </a:r>
            <a:r>
              <a:rPr lang="uk-U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 на  ділянці річки в межах </a:t>
            </a:r>
            <a:r>
              <a:rPr lang="uk-UA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с.Лиман</a:t>
            </a:r>
            <a:r>
              <a:rPr lang="uk-U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 має ступінь </a:t>
            </a:r>
            <a:r>
              <a:rPr lang="uk-UA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Олігосапробної</a:t>
            </a:r>
            <a:r>
              <a:rPr lang="uk-U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, майже чиста</a:t>
            </a:r>
            <a:endParaRPr lang="ru-RU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448141"/>
      </p:ext>
    </p:extLst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80632" y="0"/>
            <a:ext cx="66239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Опис ділянки струмка Єрик</a:t>
            </a:r>
            <a:endParaRPr lang="ru-RU" sz="3200" b="1" u="sng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738" y="1008991"/>
            <a:ext cx="6327228" cy="4745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78676" y="1068247"/>
            <a:ext cx="5244662" cy="49932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 Ступінь заростання берегів неоднорідна.</a:t>
            </a:r>
            <a:endParaRPr lang="ru-RU" sz="2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Тип донного ґрунту - мул</a:t>
            </a:r>
            <a:endParaRPr lang="ru-RU" sz="2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 Прозорість води – непрозора, має неприємний характерний гнилісний запах</a:t>
            </a:r>
            <a:endParaRPr lang="ru-RU" sz="2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Температура води - +</a:t>
            </a:r>
            <a:r>
              <a:rPr lang="ru-RU" sz="2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2</a:t>
            </a:r>
            <a:r>
              <a:rPr lang="uk-UA" sz="2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6</a:t>
            </a:r>
            <a:endParaRPr lang="ru-RU" sz="2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 Ступінь антропогенного навантаження – дуже високий.</a:t>
            </a:r>
            <a:endParaRPr lang="ru-RU" sz="2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 Стан прибережної та водоохоронної зони – відсутній.</a:t>
            </a:r>
            <a:endParaRPr lang="ru-RU" sz="2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348323"/>
      </p:ext>
    </p:ext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586" y="508436"/>
            <a:ext cx="6085490" cy="4564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25972" y="323904"/>
            <a:ext cx="5449614" cy="653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Вода – це основа життя на Землі, без неї неможливе саме існування всього живого. З розвитком цивілізації  спостерігається надмірне навантаження  на річки, озера, моря, а у наш час навіть на світовий океан, порушена його здатність до самоочищення.  Значне погіршення якості води  є надзвичайно важливою проблемою для всього світу та  України зокрема. </a:t>
            </a:r>
            <a:endParaRPr lang="ru-RU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798791"/>
      </p:ext>
    </p:extLst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lgae_olzy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177" y="491412"/>
            <a:ext cx="5934075" cy="5877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imag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52" y="4127863"/>
            <a:ext cx="4682359" cy="22414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i80061680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52" y="491412"/>
            <a:ext cx="4682359" cy="3311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5341358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3627" y="941926"/>
            <a:ext cx="11535103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uk-U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Індекс </a:t>
            </a:r>
            <a:r>
              <a:rPr lang="uk-UA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Майєра</a:t>
            </a:r>
            <a:r>
              <a:rPr lang="uk-U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 (S) розрахували за формулою:</a:t>
            </a:r>
            <a:endParaRPr lang="ru-RU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uk-UA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S= А*2+В*1+С*1,</a:t>
            </a:r>
            <a:endParaRPr lang="ru-RU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uk-UA" sz="3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S=2*2+4*1+4*1=12          </a:t>
            </a:r>
            <a:endParaRPr lang="ru-RU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uk-U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За таблицею якості води за індексом </a:t>
            </a:r>
            <a:r>
              <a:rPr lang="uk-UA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Майєра</a:t>
            </a:r>
            <a:r>
              <a:rPr lang="uk-U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 (В.І. Мальцев) ( Додаток А)  можна зробити висновки, що перша ділянка чиста, належить до 4-5 класів якості.</a:t>
            </a:r>
            <a:endParaRPr lang="ru-RU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132644"/>
      </p:ext>
    </p:extLst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0772" y="1721859"/>
            <a:ext cx="1166122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40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Висновки</a:t>
            </a:r>
            <a:endParaRPr lang="ru-RU" sz="3600" b="1" u="sng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Проведені досліджені свідчать про те, що вода у струмку Єрик дуже забруднена, і відноситься до </a:t>
            </a:r>
            <a:r>
              <a:rPr lang="uk-UA" sz="4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Полісапробної</a:t>
            </a:r>
            <a:r>
              <a:rPr lang="uk-UA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.</a:t>
            </a:r>
            <a:endParaRPr lang="ru-RU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566503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Изображение 24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30" y="1046352"/>
            <a:ext cx="5956191" cy="551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02418" y="0"/>
            <a:ext cx="70727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u="sng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Опис</a:t>
            </a:r>
            <a:r>
              <a:rPr lang="ru-RU" sz="5400" b="1" u="sng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5400" b="1" u="sng" cap="none" spc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ділянки</a:t>
            </a:r>
            <a:r>
              <a:rPr lang="ru-RU" sz="5400" b="1" u="sng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 №3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27188" y="1046352"/>
            <a:ext cx="6096000" cy="517064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uk-UA" sz="2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Обстежено 100 метрів узбережжя.</a:t>
            </a:r>
            <a:endParaRPr lang="ru-RU" sz="2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2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Ширина річки – 14 метрів, освоєні сільськогосподарські угіддя – місцями на відстані 50 - 70 метрів,  мають місце ерозивні процеси. Швидкість течії – 7 м/хв.</a:t>
            </a:r>
            <a:endParaRPr lang="ru-RU" sz="2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2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Берегова лінія </a:t>
            </a:r>
            <a:r>
              <a:rPr lang="uk-UA" sz="2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звилиста</a:t>
            </a:r>
            <a:r>
              <a:rPr lang="uk-UA" sz="2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, крутизна схилів від 70 до 30 градусів.</a:t>
            </a:r>
            <a:endParaRPr lang="ru-RU" sz="2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2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Ступінь заростання водними рослинами – неоднорідний </a:t>
            </a:r>
            <a:endParaRPr lang="ru-RU" sz="2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2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Тип донного </a:t>
            </a:r>
            <a:r>
              <a:rPr lang="uk-UA" sz="22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грунту</a:t>
            </a:r>
            <a:r>
              <a:rPr lang="uk-UA" sz="2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 – піщаний,  мул.</a:t>
            </a:r>
            <a:endParaRPr lang="ru-RU" sz="2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2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Прозорість води – прозора</a:t>
            </a:r>
            <a:endParaRPr lang="ru-RU" sz="2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2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Температура води – 14 градусів</a:t>
            </a:r>
            <a:endParaRPr lang="ru-RU" sz="2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r>
              <a:rPr lang="uk-UA" sz="2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Ступінь антропогенного навантаження – високий. </a:t>
            </a:r>
            <a:endParaRPr lang="ru-RU" sz="2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977239"/>
      </p:ext>
    </p:extLst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11" descr="Описание: Acorus_calamus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364" y="334251"/>
            <a:ext cx="3347053" cy="447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downloa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07" y="840336"/>
            <a:ext cx="4476818" cy="33532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19" descr="Описание: C:\Users\Людмила\Desktop\фото Айдара\250px-Nuphar_lutea_1708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015" y="3363464"/>
            <a:ext cx="4183418" cy="3153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5503708"/>
      </p:ext>
    </p:extLst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5420" y="1477953"/>
            <a:ext cx="10699531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uk-UA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Індекс </a:t>
            </a:r>
            <a:r>
              <a:rPr lang="uk-UA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Майєра</a:t>
            </a:r>
            <a:r>
              <a:rPr lang="uk-UA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 (S) розрахували за формулою:</a:t>
            </a:r>
            <a:endParaRPr lang="ru-RU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uk-UA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S= А*2+В*1+С*1,</a:t>
            </a:r>
            <a:endParaRPr lang="ru-RU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uk-UA" sz="3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S=2*4+4*1+4*1=18          </a:t>
            </a:r>
            <a:endParaRPr lang="ru-RU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uk-UA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За таблицею якості води за індексом </a:t>
            </a:r>
            <a:r>
              <a:rPr lang="uk-UA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Майєра</a:t>
            </a:r>
            <a:r>
              <a:rPr lang="uk-UA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 (В.І. Мальцев) ( Додаток А)  можна зробити висновки, що перша ділянка чиста, належить до 3 класів якості.</a:t>
            </a:r>
            <a:endParaRPr lang="ru-RU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67926"/>
      </p:ext>
    </p:extLst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2000" y="2166684"/>
            <a:ext cx="1052611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uk-UA" sz="40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Висновки</a:t>
            </a:r>
            <a:endParaRPr lang="ru-RU" sz="2400" b="1" u="sng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На основі отриманих даних,, ми стверджуємо, що вода в річці </a:t>
            </a:r>
            <a:r>
              <a:rPr lang="uk-UA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Айдар</a:t>
            </a:r>
            <a:r>
              <a:rPr lang="uk-U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 в межах </a:t>
            </a:r>
            <a:r>
              <a:rPr lang="uk-UA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м.Старобільськ</a:t>
            </a:r>
            <a:r>
              <a:rPr lang="uk-U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 на дослідженій ділянці відноситься до класу </a:t>
            </a:r>
            <a:r>
              <a:rPr lang="uk-UA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Мезосапробної</a:t>
            </a:r>
            <a:r>
              <a:rPr lang="uk-U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.</a:t>
            </a:r>
            <a:endParaRPr lang="ru-RU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778160"/>
      </p:ext>
    </p:extLst>
  </p:cSld>
  <p:clrMapOvr>
    <a:masterClrMapping/>
  </p:clrMapOvr>
  <p:transition>
    <p:rand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96000" y="1057207"/>
            <a:ext cx="6096000" cy="554305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У лабораторії екземпляри рослин були розложена у чашки Петрі. Нами </a:t>
            </a:r>
            <a:r>
              <a:rPr lang="uk-UA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виконан</a:t>
            </a:r>
            <a:r>
              <a:rPr lang="uk-U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  облік загальної кількості рослин у кожній пробі, рослин зі щитками, рослин зі щитками з дітками. Проведений облік рослин з </a:t>
            </a:r>
            <a:r>
              <a:rPr lang="uk-UA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поврежденніми</a:t>
            </a:r>
            <a:r>
              <a:rPr lang="uk-U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 щитками, виведено % рослин з </a:t>
            </a:r>
            <a:r>
              <a:rPr lang="uk-UA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повр</a:t>
            </a:r>
            <a:r>
              <a:rPr lang="uk-U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. Щитками. </a:t>
            </a:r>
            <a:endParaRPr lang="ru-RU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74227" y="0"/>
            <a:ext cx="94435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u="sng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Біоіндикація</a:t>
            </a:r>
            <a:r>
              <a:rPr lang="uk-UA" sz="32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 якості води за допомогою ряски малої – </a:t>
            </a:r>
            <a:r>
              <a:rPr lang="en-US" sz="32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Lemma minor L</a:t>
            </a:r>
            <a:endParaRPr lang="ru-RU" sz="3200" b="1" u="sng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64" y="1057207"/>
            <a:ext cx="4161439" cy="5548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3089663"/>
      </p:ext>
    </p:extLst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8982386"/>
              </p:ext>
            </p:extLst>
          </p:nvPr>
        </p:nvGraphicFramePr>
        <p:xfrm>
          <a:off x="329773" y="804042"/>
          <a:ext cx="11431302" cy="53672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0820">
                  <a:extLst>
                    <a:ext uri="{9D8B030D-6E8A-4147-A177-3AD203B41FA5}">
                      <a16:colId xmlns:a16="http://schemas.microsoft.com/office/drawing/2014/main" val="2366457438"/>
                    </a:ext>
                  </a:extLst>
                </a:gridCol>
                <a:gridCol w="1759216">
                  <a:extLst>
                    <a:ext uri="{9D8B030D-6E8A-4147-A177-3AD203B41FA5}">
                      <a16:colId xmlns:a16="http://schemas.microsoft.com/office/drawing/2014/main" val="1622518798"/>
                    </a:ext>
                  </a:extLst>
                </a:gridCol>
                <a:gridCol w="1905018">
                  <a:extLst>
                    <a:ext uri="{9D8B030D-6E8A-4147-A177-3AD203B41FA5}">
                      <a16:colId xmlns:a16="http://schemas.microsoft.com/office/drawing/2014/main" val="423350399"/>
                    </a:ext>
                  </a:extLst>
                </a:gridCol>
                <a:gridCol w="1905018">
                  <a:extLst>
                    <a:ext uri="{9D8B030D-6E8A-4147-A177-3AD203B41FA5}">
                      <a16:colId xmlns:a16="http://schemas.microsoft.com/office/drawing/2014/main" val="2945187836"/>
                    </a:ext>
                  </a:extLst>
                </a:gridCol>
                <a:gridCol w="1905018">
                  <a:extLst>
                    <a:ext uri="{9D8B030D-6E8A-4147-A177-3AD203B41FA5}">
                      <a16:colId xmlns:a16="http://schemas.microsoft.com/office/drawing/2014/main" val="2290409641"/>
                    </a:ext>
                  </a:extLst>
                </a:gridCol>
                <a:gridCol w="1906212">
                  <a:extLst>
                    <a:ext uri="{9D8B030D-6E8A-4147-A177-3AD203B41FA5}">
                      <a16:colId xmlns:a16="http://schemas.microsoft.com/office/drawing/2014/main" val="4026926699"/>
                    </a:ext>
                  </a:extLst>
                </a:gridCol>
              </a:tblGrid>
              <a:tr h="911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dirty="0" err="1">
                          <a:effectLst/>
                          <a:latin typeface="Arial Black" panose="020B0A04020102020204" pitchFamily="34" charset="0"/>
                        </a:rPr>
                        <a:t>Досліджуєма</a:t>
                      </a:r>
                      <a:r>
                        <a:rPr lang="uk-UA" sz="1600" dirty="0">
                          <a:effectLst/>
                          <a:latin typeface="Arial Black" panose="020B0A04020102020204" pitchFamily="34" charset="0"/>
                        </a:rPr>
                        <a:t> ділянка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>
                          <a:effectLst/>
                          <a:latin typeface="Arial Black" panose="020B0A04020102020204" pitchFamily="34" charset="0"/>
                        </a:rPr>
                        <a:t>Загальна кількість рослин</a:t>
                      </a:r>
                      <a:endParaRPr lang="ru-RU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>
                          <a:effectLst/>
                          <a:latin typeface="Arial Black" panose="020B0A04020102020204" pitchFamily="34" charset="0"/>
                        </a:rPr>
                        <a:t>Загальна кількість щитків</a:t>
                      </a:r>
                      <a:endParaRPr lang="ru-RU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>
                          <a:effectLst/>
                          <a:latin typeface="Arial Black" panose="020B0A04020102020204" pitchFamily="34" charset="0"/>
                        </a:rPr>
                        <a:t>Кількість щитків з дітками</a:t>
                      </a:r>
                      <a:endParaRPr lang="ru-RU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>
                          <a:effectLst/>
                          <a:latin typeface="Arial Black" panose="020B0A04020102020204" pitchFamily="34" charset="0"/>
                        </a:rPr>
                        <a:t>% повр. щитків</a:t>
                      </a:r>
                      <a:endParaRPr lang="ru-RU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>
                          <a:effectLst/>
                          <a:latin typeface="Arial Black" panose="020B0A04020102020204" pitchFamily="34" charset="0"/>
                        </a:rPr>
                        <a:t>Ступінь забруднення води</a:t>
                      </a:r>
                      <a:endParaRPr lang="ru-RU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57908977"/>
                  </a:ext>
                </a:extLst>
              </a:tr>
              <a:tr h="10717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>
                          <a:effectLst/>
                          <a:latin typeface="Arial Black" panose="020B0A04020102020204" pitchFamily="34" charset="0"/>
                        </a:rPr>
                        <a:t>Ділянка №1</a:t>
                      </a:r>
                      <a:endParaRPr lang="ru-RU" sz="1400">
                        <a:effectLst/>
                        <a:latin typeface="Arial Black" panose="020B0A040201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>
                          <a:effectLst/>
                          <a:latin typeface="Arial Black" panose="020B0A04020102020204" pitchFamily="34" charset="0"/>
                        </a:rPr>
                        <a:t>С.Лиман</a:t>
                      </a:r>
                      <a:endParaRPr lang="ru-RU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>
                          <a:effectLst/>
                          <a:latin typeface="Arial Black" panose="020B0A04020102020204" pitchFamily="34" charset="0"/>
                        </a:rPr>
                        <a:t>129</a:t>
                      </a:r>
                      <a:endParaRPr lang="ru-RU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>
                          <a:effectLst/>
                          <a:latin typeface="Arial Black" panose="020B0A04020102020204" pitchFamily="34" charset="0"/>
                        </a:rPr>
                        <a:t>257</a:t>
                      </a:r>
                      <a:endParaRPr lang="ru-RU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>
                          <a:effectLst/>
                          <a:latin typeface="Arial Black" panose="020B0A04020102020204" pitchFamily="34" charset="0"/>
                        </a:rPr>
                        <a:t>11</a:t>
                      </a:r>
                      <a:endParaRPr lang="ru-RU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>
                          <a:effectLst/>
                          <a:latin typeface="Arial Black" panose="020B0A04020102020204" pitchFamily="34" charset="0"/>
                        </a:rPr>
                        <a:t>3,9</a:t>
                      </a:r>
                      <a:endParaRPr lang="ru-RU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>
                          <a:effectLst/>
                          <a:latin typeface="Arial Black" panose="020B0A04020102020204" pitchFamily="34" charset="0"/>
                        </a:rPr>
                        <a:t>ІІ</a:t>
                      </a:r>
                      <a:endParaRPr lang="ru-RU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05215394"/>
                  </a:ext>
                </a:extLst>
              </a:tr>
              <a:tr h="13819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>
                          <a:effectLst/>
                          <a:latin typeface="Arial Black" panose="020B0A04020102020204" pitchFamily="34" charset="0"/>
                        </a:rPr>
                        <a:t>Ділянка №2</a:t>
                      </a:r>
                      <a:endParaRPr lang="ru-RU" sz="1400">
                        <a:effectLst/>
                        <a:latin typeface="Arial Black" panose="020B0A040201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>
                          <a:effectLst/>
                          <a:latin typeface="Arial Black" panose="020B0A04020102020204" pitchFamily="34" charset="0"/>
                        </a:rPr>
                        <a:t>Струмок Єрик</a:t>
                      </a:r>
                      <a:endParaRPr lang="ru-RU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>
                          <a:effectLst/>
                          <a:latin typeface="Arial Black" panose="020B0A04020102020204" pitchFamily="34" charset="0"/>
                        </a:rPr>
                        <a:t>17</a:t>
                      </a:r>
                      <a:endParaRPr lang="ru-RU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>
                          <a:effectLst/>
                          <a:latin typeface="Arial Black" panose="020B0A04020102020204" pitchFamily="34" charset="0"/>
                        </a:rPr>
                        <a:t>5</a:t>
                      </a:r>
                      <a:endParaRPr lang="ru-RU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>
                          <a:effectLst/>
                          <a:latin typeface="Arial Black" panose="020B0A04020102020204" pitchFamily="34" charset="0"/>
                        </a:rPr>
                        <a:t>4</a:t>
                      </a:r>
                      <a:endParaRPr lang="ru-RU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>
                          <a:effectLst/>
                          <a:latin typeface="Arial Black" panose="020B0A04020102020204" pitchFamily="34" charset="0"/>
                        </a:rPr>
                        <a:t>61%</a:t>
                      </a:r>
                      <a:endParaRPr lang="ru-RU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>
                          <a:effectLst/>
                          <a:latin typeface="Arial Black" panose="020B0A04020102020204" pitchFamily="34" charset="0"/>
                        </a:rPr>
                        <a:t>V</a:t>
                      </a:r>
                      <a:endParaRPr lang="ru-RU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16565448"/>
                  </a:ext>
                </a:extLst>
              </a:tr>
              <a:tr h="20024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>
                          <a:effectLst/>
                          <a:latin typeface="Arial Black" panose="020B0A04020102020204" pitchFamily="34" charset="0"/>
                        </a:rPr>
                        <a:t>Ділянка №3</a:t>
                      </a:r>
                      <a:endParaRPr lang="ru-RU" sz="1400">
                        <a:effectLst/>
                        <a:latin typeface="Arial Black" panose="020B0A04020102020204" pitchFamily="34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>
                          <a:effectLst/>
                          <a:latin typeface="Arial Black" panose="020B0A04020102020204" pitchFamily="34" charset="0"/>
                        </a:rPr>
                        <a:t>Р.Айдар в межах м.Старобільськ</a:t>
                      </a:r>
                      <a:endParaRPr lang="ru-RU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>
                          <a:effectLst/>
                          <a:latin typeface="Arial Black" panose="020B0A04020102020204" pitchFamily="34" charset="0"/>
                        </a:rPr>
                        <a:t>145</a:t>
                      </a:r>
                      <a:endParaRPr lang="ru-RU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>
                          <a:effectLst/>
                          <a:latin typeface="Arial Black" panose="020B0A04020102020204" pitchFamily="34" charset="0"/>
                        </a:rPr>
                        <a:t>92</a:t>
                      </a:r>
                      <a:endParaRPr lang="ru-RU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>
                          <a:effectLst/>
                          <a:latin typeface="Arial Black" panose="020B0A04020102020204" pitchFamily="34" charset="0"/>
                        </a:rPr>
                        <a:t>25</a:t>
                      </a:r>
                      <a:endParaRPr lang="ru-RU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>
                          <a:effectLst/>
                          <a:latin typeface="Arial Black" panose="020B0A04020102020204" pitchFamily="34" charset="0"/>
                        </a:rPr>
                        <a:t>24, 1%</a:t>
                      </a:r>
                      <a:endParaRPr lang="ru-RU" sz="140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uk-UA" sz="1600" dirty="0">
                          <a:effectLst/>
                          <a:latin typeface="Arial Black" panose="020B0A04020102020204" pitchFamily="34" charset="0"/>
                        </a:rPr>
                        <a:t>ІІІ</a:t>
                      </a:r>
                      <a:endParaRPr lang="ru-RU" sz="1400" dirty="0">
                        <a:effectLst/>
                        <a:latin typeface="Arial Black" panose="020B0A040201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20738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9019651"/>
      </p:ext>
    </p:extLst>
  </p:cSld>
  <p:clrMapOvr>
    <a:masterClrMapping/>
  </p:clrMapOvr>
  <p:transition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7862" y="571417"/>
            <a:ext cx="12496800" cy="546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3200" b="1" u="sng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Висновок</a:t>
            </a:r>
            <a:endParaRPr lang="ru-RU" sz="2800" b="1" u="sng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Проведені дослідження дають підстави твердити:</a:t>
            </a:r>
            <a:endParaRPr lang="ru-RU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Метод </a:t>
            </a:r>
            <a:r>
              <a:rPr lang="uk-UA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біоіндикації</a:t>
            </a:r>
            <a:r>
              <a:rPr lang="uk-U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 за допомогою ряски малої свідчить:</a:t>
            </a:r>
            <a:endParaRPr lang="ru-RU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Ділянка №1 – вода чиста, клас 2</a:t>
            </a:r>
            <a:endParaRPr lang="ru-RU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Ділянка №2 – вода дуже забруднена, клас 5</a:t>
            </a:r>
            <a:endParaRPr lang="ru-RU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Ділянка №3 – вода </a:t>
            </a:r>
            <a:r>
              <a:rPr lang="uk-UA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помірно</a:t>
            </a:r>
            <a:r>
              <a:rPr lang="uk-U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 забруднена, клас 3</a:t>
            </a:r>
            <a:endParaRPr lang="ru-RU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Дослідження кількості рослин ряски малої та проценту пошкоджених щитків робимо висновок, що найбільш забруднена вода у струмочку  Єрик. </a:t>
            </a:r>
            <a:endParaRPr lang="ru-RU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944961"/>
      </p:ext>
    </p:ext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564" y="227339"/>
            <a:ext cx="11298621" cy="6276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ТЕМА</a:t>
            </a:r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 нашого дослідження -</a:t>
            </a:r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У результаті господарської діяльності у водні об'єкти потрапляють так звані токсиканти, а саме : важкі метали, біогенні елементи, сполуки органічного походження,  тощо. Все це приводить до зміни водних екосистем. У цьому – АКТУАЛЬНІСТЬ  роботи.</a:t>
            </a:r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МЕТОЮ</a:t>
            </a:r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 роботи  є визначення якості води методом біоіндикації за допомогою макрофітів  на  ділянках, що підлягають дії антропогенного фактору різної потужності.</a:t>
            </a:r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Об'єктом дослідження –  стан води річки Айдар та струмка Єрик </a:t>
            </a:r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 Дослідження проводились на ПРЕДМЕТ вивчення видового складу  вищих водних рослин-</a:t>
            </a:r>
            <a:r>
              <a:rPr lang="uk-UA" sz="20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біоіндикаторів</a:t>
            </a:r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uk-UA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ЗВ ЯЗОК З НАУКОВМИ ПРОГРАМАМИ </a:t>
            </a:r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. Дана робота проводилась за завданням співробітників Міжнародної організації ЕКОЛОГІЯ – ПРАВО-ЛЮДИНА, з якими ми співпрацюємо.</a:t>
            </a:r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uk-UA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НОВИЗНА І ОСОБИСТИЙ ВНЕСОК АВТОРА </a:t>
            </a:r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. Літературний пошук, проведені дослідження по обстеженню водних об'єктів, забір проб та визначення видового складу  проводився автором роботи.</a:t>
            </a:r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uk-UA" sz="2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ПРАКТИЧНЕ ЗНАЧЕННЯ</a:t>
            </a:r>
            <a:r>
              <a:rPr lang="uk-UA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. Результати досліджень передані  науковцям міжнародної благодійної організації Екологія –Право- Людина</a:t>
            </a:r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861398"/>
      </p:ext>
    </p:extLst>
  </p:cSld>
  <p:clrMapOvr>
    <a:masterClrMapping/>
  </p:clrMapOvr>
  <p:transition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16906"/>
            <a:ext cx="11952515" cy="375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000" b="1" i="0" u="sng" strike="noStrike" normalizeH="0" baseline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ВИСНОВКИ</a:t>
            </a:r>
            <a:endParaRPr kumimoji="0" lang="ru-RU" altLang="ru-RU" sz="1600" b="1" i="0" u="sng" strike="noStrike" normalizeH="0" baseline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altLang="ru-RU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1.</a:t>
            </a:r>
            <a:r>
              <a:rPr kumimoji="0" lang="uk-UA" altLang="ru-RU" sz="2000" b="1" i="0" u="none" strike="noStrike" normalizeH="0" baseline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Проведені нами дослідження якості води органолептичними та </a:t>
            </a:r>
            <a:r>
              <a:rPr kumimoji="0" lang="uk-UA" altLang="ru-RU" sz="2000" b="1" i="0" u="none" strike="noStrike" normalizeH="0" baseline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біоіндикаційними</a:t>
            </a:r>
            <a:r>
              <a:rPr kumimoji="0" lang="uk-UA" altLang="ru-RU" sz="2000" b="1" i="0" u="none" strike="noStrike" normalizeH="0" baseline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 методами  на 3-х ключових ділянках дають підстави твердити наступне:</a:t>
            </a:r>
            <a:endParaRPr lang="ru-RU" altLang="ru-RU" sz="1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000" b="1" i="0" u="none" strike="noStrike" normalizeH="0" baseline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Ріка </a:t>
            </a:r>
            <a:r>
              <a:rPr kumimoji="0" lang="uk-UA" altLang="ru-RU" sz="2000" b="1" i="0" u="none" strike="noStrike" normalizeH="0" baseline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Айдар</a:t>
            </a:r>
            <a:r>
              <a:rPr kumimoji="0" lang="uk-UA" altLang="ru-RU" sz="2000" b="1" i="0" u="none" strike="noStrike" normalizeH="0" baseline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 потерпає від дії антропогенного фактору. </a:t>
            </a:r>
            <a:endParaRPr kumimoji="0" lang="ru-RU" altLang="ru-RU" sz="1600" b="1" i="0" u="none" strike="noStrike" normalizeH="0" baseline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000" b="1" i="0" u="none" strike="noStrike" normalizeH="0" baseline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2.Не на всіх ділянках ріки дотримується режими прибережної та водоохоронної зони, що становлять для середніх річок  100 50 метрів </a:t>
            </a:r>
            <a:r>
              <a:rPr kumimoji="0" lang="uk-UA" altLang="ru-RU" sz="2000" b="1" i="0" u="none" strike="noStrike" normalizeH="0" baseline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соответственно</a:t>
            </a:r>
            <a:r>
              <a:rPr kumimoji="0" lang="uk-UA" altLang="ru-RU" sz="2000" b="1" i="0" u="none" strike="noStrike" normalizeH="0" baseline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.  Враховуючи те, що правий берег ріки </a:t>
            </a:r>
            <a:r>
              <a:rPr kumimoji="0" lang="uk-UA" altLang="ru-RU" sz="2000" b="1" i="0" u="none" strike="noStrike" normalizeH="0" baseline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Айдар</a:t>
            </a:r>
            <a:r>
              <a:rPr kumimoji="0" lang="uk-UA" altLang="ru-RU" sz="2000" b="1" i="0" u="none" strike="noStrike" normalizeH="0" baseline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 високий, місцями утворений так званими «стінками», ці показники можуть бути збільшені.</a:t>
            </a:r>
            <a:r>
              <a:rPr kumimoji="0" lang="uk-UA" altLang="ru-RU" sz="2000" b="1" i="0" u="none" strike="noStrike" normalizeH="0" baseline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 Кількісний розподіл досліджуваних видів за екологічними групами за відношенням до вологи можна спостерігати на діаграмі</a:t>
            </a:r>
            <a:endParaRPr kumimoji="0" lang="ru-RU" altLang="ru-RU" sz="1600" b="1" i="0" u="none" strike="noStrike" normalizeH="0" baseline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217" name="Рисунок 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242" y="3771780"/>
            <a:ext cx="4271329" cy="308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539032"/>
      </p:ext>
    </p:extLst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47522" y="295081"/>
            <a:ext cx="12044478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000" b="1" i="0" u="none" strike="noStrike" normalizeH="0" baseline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3. На ділянці річки , що досліджувалась вище за течією від м. </a:t>
            </a:r>
            <a:r>
              <a:rPr kumimoji="0" lang="uk-UA" altLang="ru-RU" sz="2000" b="1" i="0" u="none" strike="noStrike" normalizeH="0" baseline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Старобільськ</a:t>
            </a:r>
            <a:r>
              <a:rPr kumimoji="0" lang="uk-UA" altLang="ru-RU" sz="2000" b="1" i="0" u="none" strike="noStrike" normalizeH="0" baseline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, в межах </a:t>
            </a:r>
            <a:r>
              <a:rPr kumimoji="0" lang="uk-UA" altLang="ru-RU" sz="2000" b="1" i="0" u="none" strike="noStrike" normalizeH="0" baseline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с.Лиман</a:t>
            </a:r>
            <a:r>
              <a:rPr kumimoji="0" lang="uk-UA" altLang="ru-RU" sz="2000" b="1" i="0" u="none" strike="noStrike" normalizeH="0" baseline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, відмічається високий рівень якості води. Про це свідчать рослини -індикатори –  харові водорості, латаття біле, глечики жовті, гірчак </a:t>
            </a:r>
            <a:r>
              <a:rPr kumimoji="0" lang="uk-UA" altLang="ru-RU" sz="2000" b="1" i="0" u="none" strike="noStrike" normalizeH="0" baseline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змієлистий</a:t>
            </a:r>
            <a:r>
              <a:rPr kumimoji="0" lang="uk-UA" altLang="ru-RU" sz="2000" b="1" i="0" u="none" strike="noStrike" normalizeH="0" baseline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, рдесник     , рдесник      . Серед рослин-індикаторів нами описана група рослин, що потребують охорони – це латаття біле, глечики жовті, сальвінія плаваюча. </a:t>
            </a:r>
            <a:endParaRPr kumimoji="0" lang="ru-RU" altLang="ru-RU" sz="2000" b="1" i="0" u="none" strike="noStrike" normalizeH="0" baseline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000" b="1" i="0" u="none" strike="noStrike" normalizeH="0" baseline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4. Проведенні дослідження за допомогою рослини-</a:t>
            </a:r>
            <a:r>
              <a:rPr kumimoji="0" lang="uk-UA" altLang="ru-RU" sz="2000" b="1" i="0" u="none" strike="noStrike" normalizeH="0" baseline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біоіндикатора</a:t>
            </a:r>
            <a:r>
              <a:rPr kumimoji="0" lang="uk-UA" altLang="ru-RU" sz="2000" b="1" i="0" u="none" strike="noStrike" normalizeH="0" baseline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 ряски малої свідчать про якість води на </a:t>
            </a:r>
            <a:r>
              <a:rPr kumimoji="0" lang="uk-UA" altLang="ru-RU" sz="2000" b="1" i="0" u="none" strike="noStrike" normalizeH="0" baseline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досліджуємих</a:t>
            </a:r>
            <a:r>
              <a:rPr kumimoji="0" lang="uk-UA" altLang="ru-RU" sz="2000" b="1" i="0" u="none" strike="noStrike" normalizeH="0" baseline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 ділянках. Вода у </a:t>
            </a:r>
            <a:r>
              <a:rPr kumimoji="0" lang="uk-UA" altLang="ru-RU" sz="2000" b="1" i="0" u="none" strike="noStrike" normalizeH="0" baseline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струмці</a:t>
            </a:r>
            <a:r>
              <a:rPr kumimoji="0" lang="uk-UA" altLang="ru-RU" sz="2000" b="1" i="0" u="none" strike="noStrike" normalizeH="0" baseline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 Єрик, що впадає в річку </a:t>
            </a:r>
            <a:r>
              <a:rPr kumimoji="0" lang="uk-UA" altLang="ru-RU" sz="2000" b="1" i="0" u="none" strike="noStrike" normalizeH="0" baseline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Айдар</a:t>
            </a:r>
            <a:r>
              <a:rPr kumimoji="0" lang="uk-UA" altLang="ru-RU" sz="2000" b="1" i="0" u="none" strike="noStrike" normalizeH="0" baseline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 у районі місцевого пляжу, відноситься до категорії забрудненої і становить небезпеку для </a:t>
            </a:r>
            <a:r>
              <a:rPr kumimoji="0" lang="uk-UA" altLang="ru-RU" sz="2000" b="1" i="0" u="none" strike="noStrike" normalizeH="0" baseline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здоров</a:t>
            </a:r>
            <a:r>
              <a:rPr kumimoji="0" lang="ru-RU" altLang="ru-RU" sz="2000" b="1" i="0" u="none" strike="noStrike" normalizeH="0" baseline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’</a:t>
            </a:r>
            <a:r>
              <a:rPr kumimoji="0" lang="uk-UA" altLang="ru-RU" sz="2000" b="1" i="0" u="none" strike="noStrike" normalizeH="0" baseline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 я людей.</a:t>
            </a:r>
            <a:endParaRPr kumimoji="0" lang="ru-RU" altLang="ru-RU" sz="2000" b="1" i="0" u="none" strike="noStrike" normalizeH="0" baseline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000" b="1" i="0" u="none" strike="noStrike" normalizeH="0" baseline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4. На струмок Єрик діє високий ступень антропогенного навантаження, відсутні майже повністю прибережна та водоохоронна зони, що становить для струмків  50 та 25</a:t>
            </a:r>
            <a:endParaRPr kumimoji="0" lang="ru-RU" altLang="ru-RU" sz="2000" b="1" i="0" u="none" strike="noStrike" normalizeH="0" baseline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000" b="1" i="0" u="none" strike="noStrike" normalizeH="0" baseline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Вода відноситься до категорії </a:t>
            </a:r>
            <a:r>
              <a:rPr kumimoji="0" lang="uk-UA" altLang="ru-RU" sz="2000" b="1" i="0" u="none" strike="noStrike" normalizeH="0" baseline="0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полісапробної</a:t>
            </a:r>
            <a:r>
              <a:rPr kumimoji="0" lang="uk-UA" altLang="ru-RU" sz="2000" b="1" i="0" u="none" strike="noStrike" normalizeH="0" baseline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 і не може використовуватись у домашньому господарстві.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5 </a:t>
            </a:r>
            <a:r>
              <a:rPr lang="uk-UA" altLang="ru-RU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Якіть</a:t>
            </a:r>
            <a:r>
              <a:rPr lang="uk-UA" altLang="ru-RU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 води ріки </a:t>
            </a:r>
            <a:r>
              <a:rPr lang="uk-UA" altLang="ru-RU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Айдар</a:t>
            </a:r>
            <a:r>
              <a:rPr lang="uk-UA" altLang="ru-RU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 у межах міста незадовільна та відноситься до класу </a:t>
            </a:r>
            <a:r>
              <a:rPr lang="uk-UA" altLang="ru-RU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Мезосапробної</a:t>
            </a:r>
            <a:r>
              <a:rPr lang="uk-UA" altLang="ru-RU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. Має місце негативний вплив людини при господарському  та рекреаційному навантаженню на водну екосистему </a:t>
            </a:r>
            <a:r>
              <a:rPr lang="uk-UA" altLang="ru-RU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ріки.Окрім</a:t>
            </a:r>
            <a:r>
              <a:rPr lang="uk-UA" altLang="ru-RU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 того, третя ключова  ділянка знаходиться нижче за течією від місця впадіння струмка Єрик, що привносить токсичні речовини у річку.</a:t>
            </a:r>
            <a:endParaRPr lang="ru-RU" altLang="ru-RU" sz="1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6068423"/>
      </p:ext>
    </p:extLst>
  </p:cSld>
  <p:clrMapOvr>
    <a:masterClrMapping/>
  </p:clrMapOvr>
  <p:transition>
    <p:rand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565" y="919170"/>
            <a:ext cx="1202383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5. </a:t>
            </a:r>
            <a:r>
              <a:rPr lang="uk-UA" altLang="ru-RU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Якіть</a:t>
            </a:r>
            <a:r>
              <a:rPr lang="uk-UA" altLang="ru-RU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 води ріки </a:t>
            </a:r>
            <a:r>
              <a:rPr lang="uk-UA" altLang="ru-RU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Айдар</a:t>
            </a:r>
            <a:r>
              <a:rPr lang="uk-UA" altLang="ru-RU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 у межах міста незадовільна та відноситься до класу </a:t>
            </a:r>
            <a:r>
              <a:rPr lang="uk-UA" altLang="ru-RU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Мезосапробної</a:t>
            </a:r>
            <a:r>
              <a:rPr lang="uk-UA" altLang="ru-RU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. Має місце негативний вплив людини при господарському  та рекреаційному навантаженню на водну екосистему </a:t>
            </a:r>
            <a:r>
              <a:rPr lang="uk-UA" altLang="ru-RU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ріки.Окрім</a:t>
            </a:r>
            <a:r>
              <a:rPr lang="uk-UA" altLang="ru-RU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 того, третя ключова  ділянка знаходиться нижче за течією від місця впадіння струмка Єрик, що привносить токсичні речовини у річку.</a:t>
            </a:r>
            <a:endParaRPr lang="ru-RU" altLang="ru-RU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6. Для поліпшення якості води потрібно, насамперед, вивести в натуру знаки, забороняючі та обмежуючі господарську діяльність у прибережних та водоохоронних зонах.</a:t>
            </a:r>
            <a:endParaRPr lang="ru-RU" altLang="ru-RU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7. Контролювати за виконанням санітарно-гігієнічних норм мешканцями міста і району у містах відпочинку, біля господарських садиб.</a:t>
            </a:r>
            <a:endParaRPr lang="ru-RU" altLang="ru-RU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8. З метою регулювання бурхливого росту прибережної рослинності проводити облисіння берегів ріки, струмків деревами та чагарниками.</a:t>
            </a:r>
            <a:endParaRPr lang="ru-RU" altLang="ru-RU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9. Привернути увагу громадськості до необхідності охорони водоймищ через ЗМІ.</a:t>
            </a:r>
            <a:endParaRPr lang="ru-RU" altLang="ru-RU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10. До Дня Довкілля провести акцію «Чисті береги </a:t>
            </a:r>
            <a:r>
              <a:rPr lang="uk-UA" altLang="ru-RU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Айдару</a:t>
            </a:r>
            <a:r>
              <a:rPr lang="uk-UA" altLang="ru-RU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» серед учнів </a:t>
            </a:r>
            <a:r>
              <a:rPr lang="uk-UA" altLang="ru-RU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Старобільщини</a:t>
            </a:r>
            <a:r>
              <a:rPr lang="uk-UA" altLang="ru-RU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 з залученням всіх верств населення.</a:t>
            </a:r>
            <a:endParaRPr lang="uk-UA" altLang="ru-RU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787089"/>
      </p:ext>
    </p:extLst>
  </p:cSld>
  <p:clrMapOvr>
    <a:masterClrMapping/>
  </p:clrMapOvr>
  <p:transition>
    <p:rand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6758" y="2700673"/>
            <a:ext cx="120238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altLang="ru-RU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Дякую за увагу!</a:t>
            </a:r>
            <a:endParaRPr lang="uk-UA" altLang="ru-RU" sz="7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691200"/>
      </p:ext>
    </p:extLst>
  </p:cSld>
  <p:clrMapOvr>
    <a:masterClrMapping/>
  </p:clrMapOvr>
  <p:transition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16" descr="Описание: C:\Users\Людмила\Desktop\Изображение 0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43" y="225480"/>
            <a:ext cx="5934075" cy="4448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522163" y="710629"/>
            <a:ext cx="553845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Старобільський</a:t>
            </a:r>
            <a:r>
              <a:rPr lang="uk-UA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район розташований на півночі Луганської області на території </a:t>
            </a:r>
            <a:r>
              <a:rPr lang="uk-UA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Старобільського</a:t>
            </a:r>
            <a:r>
              <a:rPr lang="uk-UA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степу у проміжках </a:t>
            </a:r>
            <a:r>
              <a:rPr lang="uk-UA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Старобільського</a:t>
            </a:r>
            <a:r>
              <a:rPr lang="uk-UA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плато. Плато має загальний нахил з півночі на південь, згідно якому течуть найбільш крупні притоки Сіверського Дінця: Жеребець, Червона, Борова, Айдар, </a:t>
            </a:r>
            <a:r>
              <a:rPr lang="uk-UA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Деркул</a:t>
            </a:r>
            <a:r>
              <a:rPr lang="uk-UA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та інші.</a:t>
            </a:r>
            <a:endParaRPr lang="ru-RU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8543" y="4840136"/>
            <a:ext cx="10812517" cy="1636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uk-UA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В річкових долинах, глибоких ярах та балках  корінні породи виходять на поверхню, утворюючи багато чисельні оголення.</a:t>
            </a:r>
            <a:endParaRPr lang="ru-RU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uk-UA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Річкові долини добре розроблені. В долині </a:t>
            </a:r>
            <a:r>
              <a:rPr lang="uk-UA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Айдару</a:t>
            </a:r>
            <a:r>
              <a:rPr lang="uk-UA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 розвинені тераси: </a:t>
            </a:r>
            <a:r>
              <a:rPr lang="uk-UA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поймена</a:t>
            </a:r>
            <a:r>
              <a:rPr lang="uk-UA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, піщана   і </a:t>
            </a:r>
            <a:r>
              <a:rPr lang="uk-UA" sz="20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льосова</a:t>
            </a:r>
            <a:r>
              <a:rPr lang="uk-UA" sz="2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. </a:t>
            </a:r>
            <a:endParaRPr lang="ru-RU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256836"/>
      </p:ext>
    </p:extLst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17" descr="Описание: C:\Users\Людмила\Desktop\Изображение 2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979" y="0"/>
            <a:ext cx="6879022" cy="51565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-378372" y="1165947"/>
            <a:ext cx="6096000" cy="4739246"/>
          </a:xfrm>
          <a:prstGeom prst="rect">
            <a:avLst/>
          </a:prstGeom>
        </p:spPr>
        <p:txBody>
          <a:bodyPr>
            <a:spAutoFit/>
          </a:bodyPr>
          <a:lstStyle/>
          <a:p>
            <a:pPr marL="561975">
              <a:lnSpc>
                <a:spcPct val="115000"/>
              </a:lnSpc>
              <a:spcAft>
                <a:spcPts val="1000"/>
              </a:spcAft>
            </a:pPr>
            <a:r>
              <a:rPr lang="uk-UA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Назва ріки в перекладі з тюркської мови – ріка ясна, місячна, чиста. Айдар – найкрупніша притока </a:t>
            </a:r>
            <a:r>
              <a:rPr lang="uk-UA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Сіверьського</a:t>
            </a:r>
            <a:r>
              <a:rPr lang="uk-UA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 Дінцю. Бере початок біля </a:t>
            </a:r>
            <a:r>
              <a:rPr lang="uk-UA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с.Новоолександрівка</a:t>
            </a:r>
            <a:r>
              <a:rPr lang="uk-UA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 Ровеньківського району </a:t>
            </a:r>
            <a:r>
              <a:rPr lang="uk-UA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Білгородщини</a:t>
            </a:r>
            <a:r>
              <a:rPr lang="uk-UA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 </a:t>
            </a:r>
            <a:r>
              <a:rPr lang="uk-UA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Россії</a:t>
            </a:r>
            <a:r>
              <a:rPr lang="uk-UA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.   Гирло </a:t>
            </a:r>
            <a:r>
              <a:rPr lang="uk-UA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Айдару</a:t>
            </a:r>
            <a:r>
              <a:rPr lang="uk-UA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 - біля с. Весела Гора </a:t>
            </a:r>
            <a:r>
              <a:rPr lang="uk-UA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Станично</a:t>
            </a:r>
            <a:r>
              <a:rPr lang="uk-UA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-Луганського району.</a:t>
            </a:r>
            <a:endParaRPr lang="ru-RU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9153881"/>
      </p:ext>
    </p:extLst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3" descr="Описание: DSCN017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0"/>
            <a:ext cx="5924550" cy="4448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1450" y="501117"/>
            <a:ext cx="6096000" cy="57169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uk-UA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Ріка Айдар має виражену асиметрію берегів: правий берег високий, крутий, місцями утворює так звані «стінки», лівий берег низький, положистий. Правобережні схили </a:t>
            </a:r>
            <a:r>
              <a:rPr lang="uk-UA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ізрізані</a:t>
            </a:r>
            <a:r>
              <a:rPr lang="uk-UA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 глибокими </a:t>
            </a:r>
            <a:r>
              <a:rPr lang="uk-UA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оврагами</a:t>
            </a:r>
            <a:r>
              <a:rPr lang="uk-UA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, тут нерідко зустрічаються оповзні, спостерігаються виражені ерозивні процеси.</a:t>
            </a:r>
            <a:endParaRPr lang="ru-RU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228600">
              <a:lnSpc>
                <a:spcPct val="115000"/>
              </a:lnSpc>
              <a:spcAft>
                <a:spcPts val="1000"/>
              </a:spcAft>
            </a:pPr>
            <a:r>
              <a:rPr lang="uk-UA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 Площа водозабору </a:t>
            </a:r>
            <a:r>
              <a:rPr lang="uk-UA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Айдару</a:t>
            </a:r>
            <a:r>
              <a:rPr lang="uk-UA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 – 7 370 </a:t>
            </a:r>
            <a:r>
              <a:rPr lang="uk-UA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кв.м</a:t>
            </a:r>
            <a:r>
              <a:rPr lang="uk-UA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.</a:t>
            </a:r>
            <a:endParaRPr lang="ru-RU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4941490"/>
      </p:ext>
    </p:extLst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22264" y="0"/>
            <a:ext cx="9443163" cy="5587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ea typeface="Calibri" panose="020F0502020204030204" pitchFamily="34" charset="0"/>
              </a:rPr>
              <a:t>Морфоанатомічні</a:t>
            </a:r>
            <a:r>
              <a:rPr lang="uk-U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ea typeface="Calibri" panose="020F0502020204030204" pitchFamily="34" charset="0"/>
              </a:rPr>
              <a:t> особливості </a:t>
            </a:r>
            <a:r>
              <a:rPr lang="uk-UA" sz="28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ea typeface="Calibri" panose="020F0502020204030204" pitchFamily="34" charset="0"/>
              </a:rPr>
              <a:t>прибережно</a:t>
            </a:r>
            <a:r>
              <a:rPr lang="uk-UA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ea typeface="Calibri" panose="020F0502020204030204" pitchFamily="34" charset="0"/>
              </a:rPr>
              <a:t>-водних рослин</a:t>
            </a:r>
            <a:endParaRPr lang="ru-RU" sz="2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098" name="Рисунок 2" descr="Описание: DSCN027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84" y="558743"/>
            <a:ext cx="5924550" cy="55267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96000" y="738803"/>
            <a:ext cx="590155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Біоіндикатори</a:t>
            </a:r>
            <a:r>
              <a:rPr lang="uk-UA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 – це організми чи сукупність організмів, присутність, кількість, особливості розвитку та фізіології  яких вказують на природні процеси, умови та антропогенні зміни середовища їх  проживання.</a:t>
            </a:r>
            <a:endParaRPr lang="ru-RU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uk-UA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 В науковій літературі використовують  термін  «</a:t>
            </a:r>
            <a:r>
              <a:rPr lang="en-US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endpoind</a:t>
            </a:r>
            <a:r>
              <a:rPr lang="uk-UA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». Тобто, індикатор – це об </a:t>
            </a:r>
            <a:r>
              <a:rPr lang="uk-UA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єкт</a:t>
            </a:r>
            <a:r>
              <a:rPr lang="uk-UA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, а 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endpoint</a:t>
            </a:r>
            <a:r>
              <a:rPr lang="uk-UA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 –це </a:t>
            </a:r>
            <a:r>
              <a:rPr lang="uk-UA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суб</a:t>
            </a:r>
            <a:r>
              <a:rPr lang="uk-UA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uk-UA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єкт</a:t>
            </a:r>
            <a:r>
              <a:rPr lang="uk-UA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Times New Roman" panose="02020603050405020304" pitchFamily="18" charset="0"/>
              </a:rPr>
              <a:t>.</a:t>
            </a:r>
            <a:endParaRPr lang="ru-RU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704465"/>
      </p:ext>
    </p:extLst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40977" y="0"/>
            <a:ext cx="84545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 </a:t>
            </a:r>
            <a:r>
              <a:rPr lang="uk-UA" sz="2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</a:rPr>
              <a:t>ОПИС МЕТОДИКИ ПРОВЕДЕННЯ ДОСЛІДЖЕНЬ</a:t>
            </a:r>
            <a:endParaRPr lang="ru-RU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61665"/>
            <a:ext cx="6096000" cy="9149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Визначення якості води на  ділянках за допомогою ряски малої – </a:t>
            </a:r>
            <a:r>
              <a:rPr lang="en-US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Lemma minor L</a:t>
            </a:r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ru-RU" sz="2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122" name="Рисунок 1" descr="Описание: Eendekroos_dicht_bijee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838260"/>
            <a:ext cx="5934075" cy="4448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096000" y="1838260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uk-UA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Якість середи </a:t>
            </a:r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 </a:t>
            </a:r>
            <a:r>
              <a:rPr lang="uk-UA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допомагають встановити </a:t>
            </a:r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 метод</a:t>
            </a:r>
            <a:r>
              <a:rPr lang="uk-UA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и біоіндикації та </a:t>
            </a:r>
            <a:r>
              <a:rPr lang="uk-UA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біотестування</a:t>
            </a:r>
            <a:r>
              <a:rPr lang="uk-UA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. Обраний нами </a:t>
            </a:r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метод б</a:t>
            </a:r>
            <a:r>
              <a:rPr lang="uk-UA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і</a:t>
            </a:r>
            <a:r>
              <a:rPr lang="ru-RU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отест</a:t>
            </a:r>
            <a:r>
              <a:rPr lang="uk-UA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ування</a:t>
            </a:r>
            <a:r>
              <a:rPr lang="uk-UA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за допомогою </a:t>
            </a:r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ряски   </a:t>
            </a:r>
            <a:r>
              <a:rPr lang="ru-RU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оц</a:t>
            </a:r>
            <a:r>
              <a:rPr lang="uk-UA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і</a:t>
            </a:r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н</a:t>
            </a:r>
            <a:r>
              <a:rPr lang="uk-UA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ює</a:t>
            </a:r>
            <a:r>
              <a:rPr lang="uk-UA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 за</a:t>
            </a:r>
            <a:r>
              <a:rPr lang="uk-UA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бруднення  і дає швидкий </a:t>
            </a:r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сигнал </a:t>
            </a:r>
            <a:r>
              <a:rPr lang="uk-UA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пр</a:t>
            </a:r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о </a:t>
            </a:r>
            <a:r>
              <a:rPr lang="ru-RU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токсичн</a:t>
            </a:r>
            <a:r>
              <a:rPr lang="uk-UA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і</a:t>
            </a:r>
            <a:r>
              <a:rPr lang="ru-RU" sz="2400" b="1" dirty="0" err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ст</a:t>
            </a:r>
            <a:r>
              <a:rPr lang="uk-UA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ь</a:t>
            </a:r>
            <a:r>
              <a:rPr lang="ru-RU" sz="2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 . </a:t>
            </a:r>
            <a:endParaRPr lang="ru-RU" sz="24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397200"/>
      </p:ext>
    </p:extLst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462528"/>
              </p:ext>
            </p:extLst>
          </p:nvPr>
        </p:nvGraphicFramePr>
        <p:xfrm>
          <a:off x="416380" y="208071"/>
          <a:ext cx="11281633" cy="625265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41089">
                  <a:extLst>
                    <a:ext uri="{9D8B030D-6E8A-4147-A177-3AD203B41FA5}">
                      <a16:colId xmlns:a16="http://schemas.microsoft.com/office/drawing/2014/main" val="1811954106"/>
                    </a:ext>
                  </a:extLst>
                </a:gridCol>
                <a:gridCol w="2132978">
                  <a:extLst>
                    <a:ext uri="{9D8B030D-6E8A-4147-A177-3AD203B41FA5}">
                      <a16:colId xmlns:a16="http://schemas.microsoft.com/office/drawing/2014/main" val="3792218184"/>
                    </a:ext>
                  </a:extLst>
                </a:gridCol>
                <a:gridCol w="2509726">
                  <a:extLst>
                    <a:ext uri="{9D8B030D-6E8A-4147-A177-3AD203B41FA5}">
                      <a16:colId xmlns:a16="http://schemas.microsoft.com/office/drawing/2014/main" val="1616821115"/>
                    </a:ext>
                  </a:extLst>
                </a:gridCol>
                <a:gridCol w="1386627">
                  <a:extLst>
                    <a:ext uri="{9D8B030D-6E8A-4147-A177-3AD203B41FA5}">
                      <a16:colId xmlns:a16="http://schemas.microsoft.com/office/drawing/2014/main" val="3460606351"/>
                    </a:ext>
                  </a:extLst>
                </a:gridCol>
                <a:gridCol w="3011213">
                  <a:extLst>
                    <a:ext uri="{9D8B030D-6E8A-4147-A177-3AD203B41FA5}">
                      <a16:colId xmlns:a16="http://schemas.microsoft.com/office/drawing/2014/main" val="4054957686"/>
                    </a:ext>
                  </a:extLst>
                </a:gridCol>
              </a:tblGrid>
              <a:tr h="330908">
                <a:tc>
                  <a:txBody>
                    <a:bodyPr/>
                    <a:lstStyle/>
                    <a:p>
                      <a:r>
                        <a:rPr lang="uk-UA" sz="2000">
                          <a:effectLst/>
                        </a:rPr>
                        <a:t>Класи 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976" marR="24976" marT="0" marB="0"/>
                </a:tc>
                <a:tc>
                  <a:txBody>
                    <a:bodyPr/>
                    <a:lstStyle/>
                    <a:p>
                      <a:r>
                        <a:rPr lang="uk-UA" sz="2000">
                          <a:effectLst/>
                        </a:rPr>
                        <a:t>характеристика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976" marR="2497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effectLst/>
                        </a:rPr>
                        <a:t>знаходження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976" marR="24976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>
                          <a:effectLst/>
                        </a:rPr>
                        <a:t>колір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976" marR="24976" marT="0" marB="0"/>
                </a:tc>
                <a:tc>
                  <a:txBody>
                    <a:bodyPr/>
                    <a:lstStyle/>
                    <a:p>
                      <a:r>
                        <a:rPr lang="uk-UA" sz="2000">
                          <a:effectLst/>
                        </a:rPr>
                        <a:t>Видовий склад гідробіонтів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976" marR="24976" marT="0" marB="0"/>
                </a:tc>
                <a:extLst>
                  <a:ext uri="{0D108BD9-81ED-4DB2-BD59-A6C34878D82A}">
                    <a16:rowId xmlns:a16="http://schemas.microsoft.com/office/drawing/2014/main" val="1997545142"/>
                  </a:ext>
                </a:extLst>
              </a:tr>
              <a:tr h="661818">
                <a:tc>
                  <a:txBody>
                    <a:bodyPr/>
                    <a:lstStyle/>
                    <a:p>
                      <a:r>
                        <a:rPr lang="uk-UA" sz="2000">
                          <a:effectLst/>
                        </a:rPr>
                        <a:t>І клас якості води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976" marR="24976" marT="0" marB="0"/>
                </a:tc>
                <a:tc>
                  <a:txBody>
                    <a:bodyPr/>
                    <a:lstStyle/>
                    <a:p>
                      <a:r>
                        <a:rPr lang="uk-UA" sz="2000">
                          <a:effectLst/>
                        </a:rPr>
                        <a:t>Дуже чиста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976" marR="24976" marT="0" marB="0"/>
                </a:tc>
                <a:tc>
                  <a:txBody>
                    <a:bodyPr/>
                    <a:lstStyle/>
                    <a:p>
                      <a:r>
                        <a:rPr lang="uk-UA" sz="2000">
                          <a:effectLst/>
                        </a:rPr>
                        <a:t>Гірські річки та озера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976" marR="24976" marT="0" marB="0"/>
                </a:tc>
                <a:tc>
                  <a:txBody>
                    <a:bodyPr/>
                    <a:lstStyle/>
                    <a:p>
                      <a:r>
                        <a:rPr lang="uk-UA" sz="2000">
                          <a:effectLst/>
                        </a:rPr>
                        <a:t>блакитний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976" marR="24976" marT="0" marB="0"/>
                </a:tc>
                <a:tc>
                  <a:txBody>
                    <a:bodyPr/>
                    <a:lstStyle/>
                    <a:p>
                      <a:r>
                        <a:rPr lang="uk-UA" sz="2000">
                          <a:effectLst/>
                        </a:rPr>
                        <a:t>Мохи, харові водорості, , веснянки, одноденки.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976" marR="24976" marT="0" marB="0"/>
                </a:tc>
                <a:extLst>
                  <a:ext uri="{0D108BD9-81ED-4DB2-BD59-A6C34878D82A}">
                    <a16:rowId xmlns:a16="http://schemas.microsoft.com/office/drawing/2014/main" val="806745639"/>
                  </a:ext>
                </a:extLst>
              </a:tr>
              <a:tr h="1184883">
                <a:tc>
                  <a:txBody>
                    <a:bodyPr/>
                    <a:lstStyle/>
                    <a:p>
                      <a:r>
                        <a:rPr lang="uk-UA" sz="2000">
                          <a:effectLst/>
                        </a:rPr>
                        <a:t>ІІ клас якості води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976" marR="24976" marT="0" marB="0"/>
                </a:tc>
                <a:tc>
                  <a:txBody>
                    <a:bodyPr/>
                    <a:lstStyle/>
                    <a:p>
                      <a:r>
                        <a:rPr lang="uk-UA" sz="2000">
                          <a:effectLst/>
                        </a:rPr>
                        <a:t>чиста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976" marR="24976" marT="0" marB="0"/>
                </a:tc>
                <a:tc>
                  <a:txBody>
                    <a:bodyPr/>
                    <a:lstStyle/>
                    <a:p>
                      <a:r>
                        <a:rPr lang="uk-UA" sz="2000">
                          <a:effectLst/>
                        </a:rPr>
                        <a:t>Природні водойми без потрапляння комунальних стоків та с\х угідь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976" marR="24976" marT="0" marB="0"/>
                </a:tc>
                <a:tc>
                  <a:txBody>
                    <a:bodyPr/>
                    <a:lstStyle/>
                    <a:p>
                      <a:r>
                        <a:rPr lang="uk-UA" sz="2000">
                          <a:effectLst/>
                        </a:rPr>
                        <a:t>зелений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976" marR="24976" marT="0" marB="0"/>
                </a:tc>
                <a:tc>
                  <a:txBody>
                    <a:bodyPr/>
                    <a:lstStyle/>
                    <a:p>
                      <a:r>
                        <a:rPr lang="uk-UA" sz="2000">
                          <a:effectLst/>
                        </a:rPr>
                        <a:t>Високе видове різноманіття водоростей, молюсків, ракоподібних, личинок комарів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976" marR="24976" marT="0" marB="0"/>
                </a:tc>
                <a:extLst>
                  <a:ext uri="{0D108BD9-81ED-4DB2-BD59-A6C34878D82A}">
                    <a16:rowId xmlns:a16="http://schemas.microsoft.com/office/drawing/2014/main" val="618725859"/>
                  </a:ext>
                </a:extLst>
              </a:tr>
              <a:tr h="1323636">
                <a:tc>
                  <a:txBody>
                    <a:bodyPr/>
                    <a:lstStyle/>
                    <a:p>
                      <a:r>
                        <a:rPr lang="uk-UA" sz="2000">
                          <a:effectLst/>
                        </a:rPr>
                        <a:t>ІІІ клас якості води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976" marR="24976" marT="0" marB="0"/>
                </a:tc>
                <a:tc>
                  <a:txBody>
                    <a:bodyPr/>
                    <a:lstStyle/>
                    <a:p>
                      <a:r>
                        <a:rPr lang="uk-UA" sz="2000" dirty="0">
                          <a:effectLst/>
                        </a:rPr>
                        <a:t>забруднена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976" marR="24976" marT="0" marB="0"/>
                </a:tc>
                <a:tc>
                  <a:txBody>
                    <a:bodyPr/>
                    <a:lstStyle/>
                    <a:p>
                      <a:r>
                        <a:rPr lang="uk-UA" sz="2000" dirty="0">
                          <a:effectLst/>
                        </a:rPr>
                        <a:t>Водойми з незначним потраплянням комунальних стоків та стоків з ферм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976" marR="24976" marT="0" marB="0"/>
                </a:tc>
                <a:tc>
                  <a:txBody>
                    <a:bodyPr/>
                    <a:lstStyle/>
                    <a:p>
                      <a:r>
                        <a:rPr lang="uk-UA" sz="2000">
                          <a:effectLst/>
                        </a:rPr>
                        <a:t>жовтий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976" marR="24976" marT="0" marB="0"/>
                </a:tc>
                <a:tc>
                  <a:txBody>
                    <a:bodyPr/>
                    <a:lstStyle/>
                    <a:p>
                      <a:r>
                        <a:rPr lang="uk-UA" sz="2000" dirty="0">
                          <a:effectLst/>
                        </a:rPr>
                        <a:t>Масове «</a:t>
                      </a:r>
                      <a:r>
                        <a:rPr lang="uk-UA" sz="2000" dirty="0" err="1">
                          <a:effectLst/>
                        </a:rPr>
                        <a:t>цвітіння»води</a:t>
                      </a:r>
                      <a:r>
                        <a:rPr lang="uk-UA" sz="2000" dirty="0">
                          <a:effectLst/>
                        </a:rPr>
                        <a:t>, легеневі молюски, дафнії, циклопи, водні клопи, жуки, личинки бабок. 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976" marR="24976" marT="0" marB="0"/>
                </a:tc>
                <a:extLst>
                  <a:ext uri="{0D108BD9-81ED-4DB2-BD59-A6C34878D82A}">
                    <a16:rowId xmlns:a16="http://schemas.microsoft.com/office/drawing/2014/main" val="1363868178"/>
                  </a:ext>
                </a:extLst>
              </a:tr>
              <a:tr h="1213332">
                <a:tc>
                  <a:txBody>
                    <a:bodyPr/>
                    <a:lstStyle/>
                    <a:p>
                      <a:r>
                        <a:rPr lang="uk-UA" sz="2000">
                          <a:effectLst/>
                        </a:rPr>
                        <a:t>І</a:t>
                      </a:r>
                      <a:r>
                        <a:rPr lang="en-US" sz="2000">
                          <a:effectLst/>
                        </a:rPr>
                        <a:t>V</a:t>
                      </a:r>
                      <a:r>
                        <a:rPr lang="uk-UA" sz="2000">
                          <a:effectLst/>
                        </a:rPr>
                        <a:t> клас якості води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976" marR="24976" marT="0" marB="0"/>
                </a:tc>
                <a:tc>
                  <a:txBody>
                    <a:bodyPr/>
                    <a:lstStyle/>
                    <a:p>
                      <a:r>
                        <a:rPr lang="uk-UA" sz="2000">
                          <a:effectLst/>
                        </a:rPr>
                        <a:t>брудна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976" marR="24976" marT="0" marB="0"/>
                </a:tc>
                <a:tc>
                  <a:txBody>
                    <a:bodyPr/>
                    <a:lstStyle/>
                    <a:p>
                      <a:r>
                        <a:rPr lang="uk-UA" sz="2000">
                          <a:effectLst/>
                        </a:rPr>
                        <a:t>Водойми зі значним потраплянням промислово-комунальних стоків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976" marR="24976" marT="0" marB="0"/>
                </a:tc>
                <a:tc>
                  <a:txBody>
                    <a:bodyPr/>
                    <a:lstStyle/>
                    <a:p>
                      <a:r>
                        <a:rPr lang="uk-UA" sz="2000">
                          <a:effectLst/>
                        </a:rPr>
                        <a:t>оранжевий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976" marR="24976" marT="0" marB="0"/>
                </a:tc>
                <a:tc>
                  <a:txBody>
                    <a:bodyPr/>
                    <a:lstStyle/>
                    <a:p>
                      <a:r>
                        <a:rPr lang="uk-UA" sz="2000">
                          <a:effectLst/>
                        </a:rPr>
                        <a:t>Личинки комарів-дзвінців, олігохети, ряска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976" marR="24976" marT="0" marB="0"/>
                </a:tc>
                <a:extLst>
                  <a:ext uri="{0D108BD9-81ED-4DB2-BD59-A6C34878D82A}">
                    <a16:rowId xmlns:a16="http://schemas.microsoft.com/office/drawing/2014/main" val="912894126"/>
                  </a:ext>
                </a:extLst>
              </a:tr>
              <a:tr h="992726">
                <a:tc>
                  <a:txBody>
                    <a:bodyPr/>
                    <a:lstStyle/>
                    <a:p>
                      <a:r>
                        <a:rPr lang="en-US" sz="2000">
                          <a:effectLst/>
                        </a:rPr>
                        <a:t>V</a:t>
                      </a:r>
                      <a:r>
                        <a:rPr lang="uk-UA" sz="2000">
                          <a:effectLst/>
                        </a:rPr>
                        <a:t> клас якості води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976" marR="24976" marT="0" marB="0"/>
                </a:tc>
                <a:tc>
                  <a:txBody>
                    <a:bodyPr/>
                    <a:lstStyle/>
                    <a:p>
                      <a:r>
                        <a:rPr lang="uk-UA" sz="2000">
                          <a:effectLst/>
                        </a:rPr>
                        <a:t>Дуже брудна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976" marR="24976" marT="0" marB="0"/>
                </a:tc>
                <a:tc>
                  <a:txBody>
                    <a:bodyPr/>
                    <a:lstStyle/>
                    <a:p>
                      <a:r>
                        <a:rPr lang="uk-UA" sz="2000">
                          <a:effectLst/>
                        </a:rPr>
                        <a:t>Низька концентрація кисню, велика концентрація сірководню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976" marR="24976" marT="0" marB="0"/>
                </a:tc>
                <a:tc>
                  <a:txBody>
                    <a:bodyPr/>
                    <a:lstStyle/>
                    <a:p>
                      <a:r>
                        <a:rPr lang="uk-UA" sz="2000">
                          <a:effectLst/>
                        </a:rPr>
                        <a:t>червоний</a:t>
                      </a:r>
                      <a:endParaRPr lang="ru-RU" sz="200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976" marR="24976" marT="0" marB="0"/>
                </a:tc>
                <a:tc>
                  <a:txBody>
                    <a:bodyPr/>
                    <a:lstStyle/>
                    <a:p>
                      <a:r>
                        <a:rPr lang="uk-UA" sz="2000" dirty="0">
                          <a:effectLst/>
                        </a:rPr>
                        <a:t>Лише певні види мікроорганізмів та найпростіших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4976" marR="24976" marT="0" marB="0"/>
                </a:tc>
                <a:extLst>
                  <a:ext uri="{0D108BD9-81ED-4DB2-BD59-A6C34878D82A}">
                    <a16:rowId xmlns:a16="http://schemas.microsoft.com/office/drawing/2014/main" val="4990648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8734245"/>
      </p:ext>
    </p:extLst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</TotalTime>
  <Words>2036</Words>
  <Application>Microsoft Office PowerPoint</Application>
  <PresentationFormat>Широкоэкранный</PresentationFormat>
  <Paragraphs>190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9" baseType="lpstr">
      <vt:lpstr>Arial</vt:lpstr>
      <vt:lpstr>Arial Black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Juliya</dc:creator>
  <cp:lastModifiedBy>Элла Белоус</cp:lastModifiedBy>
  <cp:revision>37</cp:revision>
  <dcterms:created xsi:type="dcterms:W3CDTF">2018-04-12T12:23:26Z</dcterms:created>
  <dcterms:modified xsi:type="dcterms:W3CDTF">2021-04-23T11:58:12Z</dcterms:modified>
</cp:coreProperties>
</file>