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2FCB-7551-4E0C-A212-32756AAE794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C189-DC3F-4070-9532-F8A4D7409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2FCB-7551-4E0C-A212-32756AAE794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C189-DC3F-4070-9532-F8A4D7409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2FCB-7551-4E0C-A212-32756AAE794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C189-DC3F-4070-9532-F8A4D7409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2FCB-7551-4E0C-A212-32756AAE794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C189-DC3F-4070-9532-F8A4D7409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2FCB-7551-4E0C-A212-32756AAE794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C189-DC3F-4070-9532-F8A4D7409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2FCB-7551-4E0C-A212-32756AAE794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C189-DC3F-4070-9532-F8A4D7409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2FCB-7551-4E0C-A212-32756AAE794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C189-DC3F-4070-9532-F8A4D7409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2FCB-7551-4E0C-A212-32756AAE794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C189-DC3F-4070-9532-F8A4D7409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2FCB-7551-4E0C-A212-32756AAE794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C189-DC3F-4070-9532-F8A4D7409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2FCB-7551-4E0C-A212-32756AAE794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C189-DC3F-4070-9532-F8A4D7409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2FCB-7551-4E0C-A212-32756AAE794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C189-DC3F-4070-9532-F8A4D7409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92FCB-7551-4E0C-A212-32756AAE794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0C189-DC3F-4070-9532-F8A4D7409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1994" TargetMode="External"/><Relationship Id="rId13" Type="http://schemas.openxmlformats.org/officeDocument/2006/relationships/hyperlink" Target="https://uk.wikipedia.org/wiki/%D0%95%D0%BA%D1%81%D1%86%D0%B5%D0%BD%D1%82%D1%80%D0%B8%D1%81%D0%B8%D1%82%D0%B5%D1%82" TargetMode="External"/><Relationship Id="rId18" Type="http://schemas.openxmlformats.org/officeDocument/2006/relationships/hyperlink" Target="https://uk.wikipedia.org/wiki/1986" TargetMode="External"/><Relationship Id="rId26" Type="http://schemas.openxmlformats.org/officeDocument/2006/relationships/hyperlink" Target="https://uk.wikipedia.org/wiki/%D0%93%D1%83%D1%81%D1%82%D0%B8%D0%BD%D0%B0" TargetMode="External"/><Relationship Id="rId3" Type="http://schemas.openxmlformats.org/officeDocument/2006/relationships/image" Target="../media/image20.png"/><Relationship Id="rId21" Type="http://schemas.openxmlformats.org/officeDocument/2006/relationships/hyperlink" Target="https://uk.wikipedia.org/wiki/%D0%9A%D0%BC" TargetMode="External"/><Relationship Id="rId7" Type="http://schemas.openxmlformats.org/officeDocument/2006/relationships/hyperlink" Target="https://uk.wikipedia.org/wiki/17_%D0%BB%D1%8E%D1%82%D0%BE%D0%B3%D0%BE" TargetMode="External"/><Relationship Id="rId12" Type="http://schemas.openxmlformats.org/officeDocument/2006/relationships/hyperlink" Target="https://uk.wikipedia.org/wiki/%D0%92%D0%B5%D0%BB%D0%B8%D0%BA%D0%B0_%D0%BF%D1%96%D0%B2%D0%B2%D1%96%D1%81%D1%8C" TargetMode="External"/><Relationship Id="rId17" Type="http://schemas.openxmlformats.org/officeDocument/2006/relationships/hyperlink" Target="https://uk.wikipedia.org/wiki/9_%D0%BB%D1%8E%D1%82%D0%BE%D0%B3%D0%BE" TargetMode="External"/><Relationship Id="rId25" Type="http://schemas.openxmlformats.org/officeDocument/2006/relationships/hyperlink" Target="https://uk.wikipedia.org/wiki/%D0%9A%D0%BE%D0%BC%D0%B5%D1%82%D0%B0_%D0%93%D0%B0%D0%BB%D0%BB%D0%B5%D1%8F#cite_note-mass-3" TargetMode="External"/><Relationship Id="rId33" Type="http://schemas.openxmlformats.org/officeDocument/2006/relationships/image" Target="../media/image21.png"/><Relationship Id="rId2" Type="http://schemas.openxmlformats.org/officeDocument/2006/relationships/image" Target="../media/image1.jpeg"/><Relationship Id="rId16" Type="http://schemas.openxmlformats.org/officeDocument/2006/relationships/hyperlink" Target="https://uk.wikipedia.org/wiki/%D0%9D%D0%B0%D1%85%D0%B8%D0%BB_%D0%BE%D1%80%D0%B1%D1%96%D1%82%D0%B8" TargetMode="External"/><Relationship Id="rId20" Type="http://schemas.openxmlformats.org/officeDocument/2006/relationships/hyperlink" Target="https://uk.wikipedia.org/wiki/2061" TargetMode="External"/><Relationship Id="rId29" Type="http://schemas.openxmlformats.org/officeDocument/2006/relationships/hyperlink" Target="https://uk.wikipedia.org/wiki/%D0%90%D0%BB%D1%8C%D0%B1%D0%B5%D0%B4%D0%B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k.wikipedia.org/wiki/%D0%95%D0%BF%D0%BE%D1%85%D0%B0_(%D0%B0%D1%81%D1%82%D1%80%D0%BE%D0%BD%D0%BE%D0%BC%D1%96%D1%8F)" TargetMode="External"/><Relationship Id="rId11" Type="http://schemas.openxmlformats.org/officeDocument/2006/relationships/hyperlink" Target="https://uk.wikipedia.org/wiki/%D0%9F%D0%B5%D1%80%D0%B8%D0%B3%D0%B5%D0%BB%D1%96%D0%B9" TargetMode="External"/><Relationship Id="rId24" Type="http://schemas.openxmlformats.org/officeDocument/2006/relationships/hyperlink" Target="https://uk.wikipedia.org/wiki/%D0%9A%D0%B3" TargetMode="External"/><Relationship Id="rId32" Type="http://schemas.openxmlformats.org/officeDocument/2006/relationships/hyperlink" Target="https://uk.wikipedia.org/wiki/%D0%9E%D1%80%D1%96%D0%BE%D0%BD%D1%96%D0%B4%D0%B8" TargetMode="External"/><Relationship Id="rId5" Type="http://schemas.openxmlformats.org/officeDocument/2006/relationships/hyperlink" Target="https://uk.wikipedia.org/wiki/1758" TargetMode="External"/><Relationship Id="rId15" Type="http://schemas.openxmlformats.org/officeDocument/2006/relationships/hyperlink" Target="https://uk.wikipedia.org/wiki/%D0%AE%D0%BB%D1%96%D0%B0%D0%BD%D1%81%D1%8C%D0%BA%D0%B8%D0%B9_%D1%80%D1%96%D0%BA_(%D0%B0%D1%81%D1%82%D1%80%D0%BE%D0%BD%D0%BE%D0%BC%D1%96%D1%8F)" TargetMode="External"/><Relationship Id="rId23" Type="http://schemas.openxmlformats.org/officeDocument/2006/relationships/hyperlink" Target="https://uk.wikipedia.org/wiki/%D0%9A%D0%BE%D0%BC%D0%B5%D1%82%D0%B0_%D0%93%D0%B0%D0%BB%D0%BB%D0%B5%D1%8F#cite_note-jpldata-2" TargetMode="External"/><Relationship Id="rId28" Type="http://schemas.openxmlformats.org/officeDocument/2006/relationships/hyperlink" Target="https://uk.wikipedia.org/wiki/%D0%9A%D0%BE%D0%BC%D0%B5%D1%82%D0%B0_%D0%93%D0%B0%D0%BB%D0%BB%D0%B5%D1%8F#cite_note-Peale1989November-4" TargetMode="External"/><Relationship Id="rId10" Type="http://schemas.openxmlformats.org/officeDocument/2006/relationships/hyperlink" Target="https://uk.wikipedia.org/wiki/%D0%90%D1%81%D1%82%D1%80%D0%BE%D0%BD%D0%BE%D0%BC%D1%96%D1%87%D0%BD%D0%B0_%D0%BE%D0%B4%D0%B8%D0%BD%D0%B8%D1%86%D1%8F" TargetMode="External"/><Relationship Id="rId19" Type="http://schemas.openxmlformats.org/officeDocument/2006/relationships/hyperlink" Target="https://uk.wikipedia.org/wiki/28_%D0%BB%D0%B8%D0%BF%D0%BD%D1%8F" TargetMode="External"/><Relationship Id="rId31" Type="http://schemas.openxmlformats.org/officeDocument/2006/relationships/hyperlink" Target="https://uk.wikipedia.org/wiki/%D0%95%D1%82%D0%B0-%D0%90%D0%BA%D0%B2%D0%B0%D1%80%D0%B8%D0%B4%D0%B8" TargetMode="External"/><Relationship Id="rId4" Type="http://schemas.openxmlformats.org/officeDocument/2006/relationships/hyperlink" Target="https://uk.wikipedia.org/wiki/%D0%95%D0%B4%D0%BC%D0%BE%D0%BD%D0%B4_%D0%93%D0%B0%D0%BB%D0%BB%D0%B5%D0%B9" TargetMode="External"/><Relationship Id="rId9" Type="http://schemas.openxmlformats.org/officeDocument/2006/relationships/hyperlink" Target="https://uk.wikipedia.org/wiki/%D0%90%D1%84%D0%B5%D0%BB%D1%96%D0%B9" TargetMode="External"/><Relationship Id="rId14" Type="http://schemas.openxmlformats.org/officeDocument/2006/relationships/hyperlink" Target="https://uk.wikipedia.org/wiki/%D0%9E%D1%80%D0%B1%D1%96%D1%82%D0%B0%D0%BB%D1%8C%D0%BD%D0%B8%D0%B9_%D0%BF%D0%B5%D1%80%D1%96%D0%BE%D0%B4" TargetMode="External"/><Relationship Id="rId22" Type="http://schemas.openxmlformats.org/officeDocument/2006/relationships/hyperlink" Target="https://uk.wikipedia.org/wiki/%D0%9A%D0%BE%D0%BC%D0%B5%D1%82%D0%B0_%D0%93%D0%B0%D0%BB%D0%BB%D0%B5%D1%8F#cite_note-Learn-1" TargetMode="External"/><Relationship Id="rId27" Type="http://schemas.openxmlformats.org/officeDocument/2006/relationships/hyperlink" Target="https://uk.wikipedia.org/wiki/%D0%9A%D1%83%D0%B1%D1%96%D1%87%D0%BD%D0%B8%D0%B9_%D0%BC%D0%B5%D1%82%D1%80" TargetMode="External"/><Relationship Id="rId30" Type="http://schemas.openxmlformats.org/officeDocument/2006/relationships/hyperlink" Target="https://uk.wikipedia.org/wiki/%D0%9A%D0%BE%D0%BC%D0%B5%D1%82%D0%B0_%D0%93%D0%B0%D0%BB%D0%BB%D0%B5%D1%8F#cite_note-dark-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800200"/>
          </a:xfrm>
        </p:spPr>
        <p:txBody>
          <a:bodyPr>
            <a:normAutofit/>
          </a:bodyPr>
          <a:lstStyle/>
          <a:p>
            <a:r>
              <a:rPr lang="uk-UA" b="1" i="1" u="sng" dirty="0">
                <a:solidFill>
                  <a:schemeClr val="bg1"/>
                </a:solidFill>
              </a:rPr>
              <a:t>ЗАГАДКОВА </a:t>
            </a:r>
            <a:r>
              <a:rPr lang="uk-UA" b="1" i="1" u="sng" dirty="0" smtClean="0">
                <a:solidFill>
                  <a:schemeClr val="bg1"/>
                </a:solidFill>
              </a:rPr>
              <a:t>КОМЕТА ГАЛЛЕЯ</a:t>
            </a:r>
            <a:endParaRPr lang="ru-RU" b="1" i="1" u="sng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kometa_elenina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8038" y="1196752"/>
            <a:ext cx="6408712" cy="3476625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8424936" cy="22322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   </a:t>
            </a:r>
            <a:r>
              <a:rPr lang="ru-RU" sz="4400" dirty="0" smtClean="0">
                <a:solidFill>
                  <a:srgbClr val="002060"/>
                </a:solidFill>
              </a:rPr>
              <a:t>Новосел </a:t>
            </a:r>
            <a:r>
              <a:rPr lang="ru-RU" sz="4400" dirty="0" err="1">
                <a:solidFill>
                  <a:srgbClr val="002060"/>
                </a:solidFill>
              </a:rPr>
              <a:t>Валерія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Юріївна</a:t>
            </a:r>
            <a:r>
              <a:rPr lang="ru-RU" sz="4400" dirty="0">
                <a:solidFill>
                  <a:srgbClr val="002060"/>
                </a:solidFill>
              </a:rPr>
              <a:t>, </a:t>
            </a:r>
            <a:r>
              <a:rPr lang="ru-RU" sz="4400" dirty="0" err="1">
                <a:solidFill>
                  <a:srgbClr val="002060"/>
                </a:solidFill>
              </a:rPr>
              <a:t>учениця</a:t>
            </a:r>
            <a:r>
              <a:rPr lang="ru-RU" sz="4400" dirty="0">
                <a:solidFill>
                  <a:srgbClr val="002060"/>
                </a:solidFill>
              </a:rPr>
              <a:t> 11 </a:t>
            </a:r>
            <a:r>
              <a:rPr lang="ru-RU" sz="4400" dirty="0" err="1">
                <a:solidFill>
                  <a:srgbClr val="002060"/>
                </a:solidFill>
              </a:rPr>
              <a:t>класу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Барв</a:t>
            </a:r>
            <a:r>
              <a:rPr lang="en-US" sz="4400" dirty="0" err="1">
                <a:solidFill>
                  <a:srgbClr val="002060"/>
                </a:solidFill>
              </a:rPr>
              <a:t>i</a:t>
            </a:r>
            <a:r>
              <a:rPr lang="ru-RU" sz="4400" dirty="0" err="1">
                <a:solidFill>
                  <a:srgbClr val="002060"/>
                </a:solidFill>
              </a:rPr>
              <a:t>нк</a:t>
            </a:r>
            <a:r>
              <a:rPr lang="en-US" sz="4400" dirty="0" err="1">
                <a:solidFill>
                  <a:srgbClr val="002060"/>
                </a:solidFill>
              </a:rPr>
              <a:t>i</a:t>
            </a:r>
            <a:r>
              <a:rPr lang="ru-RU" sz="4400" dirty="0" err="1">
                <a:solidFill>
                  <a:srgbClr val="002060"/>
                </a:solidFill>
              </a:rPr>
              <a:t>вського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ліцею</a:t>
            </a:r>
            <a:r>
              <a:rPr lang="ru-RU" sz="4400" dirty="0">
                <a:solidFill>
                  <a:srgbClr val="002060"/>
                </a:solidFill>
              </a:rPr>
              <a:t> №1 </a:t>
            </a:r>
            <a:r>
              <a:rPr lang="ru-RU" sz="4400" dirty="0" err="1">
                <a:solidFill>
                  <a:srgbClr val="002060"/>
                </a:solidFill>
              </a:rPr>
              <a:t>Барвінківської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міської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територіальної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громади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Ізюмського</a:t>
            </a:r>
            <a:r>
              <a:rPr lang="ru-RU" sz="4400" dirty="0">
                <a:solidFill>
                  <a:srgbClr val="002060"/>
                </a:solidFill>
              </a:rPr>
              <a:t> району </a:t>
            </a:r>
            <a:r>
              <a:rPr lang="ru-RU" sz="4400" dirty="0" err="1">
                <a:solidFill>
                  <a:srgbClr val="002060"/>
                </a:solidFill>
              </a:rPr>
              <a:t>Харківської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області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4400" dirty="0">
                <a:solidFill>
                  <a:srgbClr val="002060"/>
                </a:solidFill>
              </a:rPr>
              <a:t>      </a:t>
            </a:r>
            <a:r>
              <a:rPr lang="ru-RU" sz="4400" dirty="0" err="1" smtClean="0">
                <a:solidFill>
                  <a:srgbClr val="002060"/>
                </a:solidFill>
              </a:rPr>
              <a:t>Науковий</a:t>
            </a:r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</a:rPr>
              <a:t>керівник</a:t>
            </a:r>
            <a:r>
              <a:rPr lang="ru-RU" sz="4400" dirty="0" smtClean="0">
                <a:solidFill>
                  <a:srgbClr val="002060"/>
                </a:solidFill>
              </a:rPr>
              <a:t>: </a:t>
            </a:r>
            <a:r>
              <a:rPr lang="ru-RU" sz="4400" dirty="0" err="1" smtClean="0">
                <a:solidFill>
                  <a:srgbClr val="002060"/>
                </a:solidFill>
              </a:rPr>
              <a:t>Рибенцева</a:t>
            </a:r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Альона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Геннадіївна</a:t>
            </a:r>
            <a:r>
              <a:rPr lang="ru-RU" sz="4400" dirty="0">
                <a:solidFill>
                  <a:srgbClr val="002060"/>
                </a:solidFill>
              </a:rPr>
              <a:t>, </a:t>
            </a:r>
            <a:r>
              <a:rPr lang="ru-RU" sz="4400" dirty="0" err="1">
                <a:solidFill>
                  <a:srgbClr val="002060"/>
                </a:solidFill>
              </a:rPr>
              <a:t>вчитель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фізики</a:t>
            </a:r>
            <a:r>
              <a:rPr lang="ru-RU" sz="4400" dirty="0">
                <a:solidFill>
                  <a:srgbClr val="002060"/>
                </a:solidFill>
              </a:rPr>
              <a:t> та </a:t>
            </a:r>
            <a:r>
              <a:rPr lang="ru-RU" sz="4400" dirty="0" err="1">
                <a:solidFill>
                  <a:srgbClr val="002060"/>
                </a:solidFill>
              </a:rPr>
              <a:t>астрономії</a:t>
            </a:r>
            <a:r>
              <a:rPr lang="ru-RU" sz="4400" dirty="0">
                <a:solidFill>
                  <a:srgbClr val="002060"/>
                </a:solidFill>
              </a:rPr>
              <a:t>, </a:t>
            </a:r>
            <a:r>
              <a:rPr lang="ru-RU" sz="4400" dirty="0" err="1">
                <a:solidFill>
                  <a:srgbClr val="002060"/>
                </a:solidFill>
              </a:rPr>
              <a:t>спеціаліст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вищої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категорії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Барв</a:t>
            </a:r>
            <a:r>
              <a:rPr lang="en-US" sz="4400" dirty="0" err="1">
                <a:solidFill>
                  <a:srgbClr val="002060"/>
                </a:solidFill>
              </a:rPr>
              <a:t>i</a:t>
            </a:r>
            <a:r>
              <a:rPr lang="ru-RU" sz="4400" dirty="0" err="1">
                <a:solidFill>
                  <a:srgbClr val="002060"/>
                </a:solidFill>
              </a:rPr>
              <a:t>нк</a:t>
            </a:r>
            <a:r>
              <a:rPr lang="en-US" sz="4400" dirty="0" err="1">
                <a:solidFill>
                  <a:srgbClr val="002060"/>
                </a:solidFill>
              </a:rPr>
              <a:t>i</a:t>
            </a:r>
            <a:r>
              <a:rPr lang="ru-RU" sz="4400" dirty="0" err="1">
                <a:solidFill>
                  <a:srgbClr val="002060"/>
                </a:solidFill>
              </a:rPr>
              <a:t>вського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ліцею</a:t>
            </a:r>
            <a:r>
              <a:rPr lang="ru-RU" sz="4400" dirty="0">
                <a:solidFill>
                  <a:srgbClr val="002060"/>
                </a:solidFill>
              </a:rPr>
              <a:t> №1 </a:t>
            </a:r>
            <a:r>
              <a:rPr lang="ru-RU" sz="4400" dirty="0" err="1">
                <a:solidFill>
                  <a:srgbClr val="002060"/>
                </a:solidFill>
              </a:rPr>
              <a:t>Барвінківської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міської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територіальної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громади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Ізюмського</a:t>
            </a:r>
            <a:r>
              <a:rPr lang="ru-RU" sz="4400" dirty="0">
                <a:solidFill>
                  <a:srgbClr val="002060"/>
                </a:solidFill>
              </a:rPr>
              <a:t> району </a:t>
            </a:r>
            <a:r>
              <a:rPr lang="ru-RU" sz="4400" dirty="0" err="1">
                <a:solidFill>
                  <a:srgbClr val="002060"/>
                </a:solidFill>
              </a:rPr>
              <a:t>Харківської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err="1">
                <a:solidFill>
                  <a:srgbClr val="002060"/>
                </a:solidFill>
              </a:rPr>
              <a:t>області</a:t>
            </a:r>
            <a:endParaRPr lang="ru-RU" sz="4400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omet_Mars_KimPoor-590x4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861048"/>
            <a:ext cx="3851167" cy="26631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1772816"/>
            <a:ext cx="3888432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err="1"/>
              <a:t>Особистий</a:t>
            </a:r>
            <a:r>
              <a:rPr lang="ru-RU" dirty="0"/>
              <a:t> </a:t>
            </a:r>
            <a:r>
              <a:rPr lang="ru-RU" dirty="0" err="1"/>
              <a:t>внесок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авторка</a:t>
            </a:r>
            <a:r>
              <a:rPr lang="ru-RU" dirty="0"/>
              <a:t> </a:t>
            </a:r>
            <a:r>
              <a:rPr lang="ru-RU" dirty="0" err="1"/>
              <a:t>склала</a:t>
            </a:r>
            <a:r>
              <a:rPr lang="ru-RU" dirty="0"/>
              <a:t> </a:t>
            </a:r>
            <a:r>
              <a:rPr lang="ru-RU" dirty="0" err="1"/>
              <a:t>графік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комети</a:t>
            </a:r>
            <a:r>
              <a:rPr lang="ru-RU" dirty="0"/>
              <a:t> Галлея на </a:t>
            </a:r>
            <a:r>
              <a:rPr lang="ru-RU" dirty="0" err="1"/>
              <a:t>небосхилі</a:t>
            </a:r>
            <a:r>
              <a:rPr lang="ru-RU" dirty="0"/>
              <a:t> та </a:t>
            </a:r>
            <a:r>
              <a:rPr lang="ru-RU" dirty="0" err="1"/>
              <a:t>дослідила</a:t>
            </a:r>
            <a:r>
              <a:rPr lang="ru-RU" dirty="0"/>
              <a:t> причини,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вплинули</a:t>
            </a:r>
            <a:r>
              <a:rPr lang="ru-RU" dirty="0"/>
              <a:t> на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комети</a:t>
            </a:r>
            <a:r>
              <a:rPr lang="ru-RU" dirty="0"/>
              <a:t> в сторону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0"/>
            <a:ext cx="4392488" cy="65556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Комета </a:t>
            </a:r>
            <a:r>
              <a:rPr lang="ru-RU" sz="1400" dirty="0"/>
              <a:t>Галлея стала </a:t>
            </a:r>
            <a:r>
              <a:rPr lang="ru-RU" sz="1400" dirty="0" err="1"/>
              <a:t>першою</a:t>
            </a:r>
            <a:r>
              <a:rPr lang="ru-RU" sz="1400" dirty="0"/>
              <a:t> кометою з </a:t>
            </a:r>
            <a:r>
              <a:rPr lang="ru-RU" sz="1400" dirty="0" err="1"/>
              <a:t>доведеною</a:t>
            </a:r>
            <a:r>
              <a:rPr lang="ru-RU" sz="1400" dirty="0"/>
              <a:t> </a:t>
            </a:r>
            <a:r>
              <a:rPr lang="ru-RU" sz="1400" dirty="0" err="1"/>
              <a:t>періодичністю</a:t>
            </a:r>
            <a:r>
              <a:rPr lang="ru-RU" sz="1400" dirty="0"/>
              <a:t>. У </a:t>
            </a:r>
            <a:r>
              <a:rPr lang="ru-RU" sz="1400" dirty="0" err="1"/>
              <a:t>європейській</a:t>
            </a:r>
            <a:r>
              <a:rPr lang="ru-RU" sz="1400" dirty="0"/>
              <a:t> </a:t>
            </a:r>
            <a:r>
              <a:rPr lang="ru-RU" sz="1400" dirty="0" err="1"/>
              <a:t>науці</a:t>
            </a:r>
            <a:r>
              <a:rPr lang="ru-RU" sz="1400" dirty="0"/>
              <a:t> аж до </a:t>
            </a:r>
            <a:r>
              <a:rPr lang="ru-RU" sz="1400" dirty="0" err="1"/>
              <a:t>епохи</a:t>
            </a:r>
            <a:r>
              <a:rPr lang="ru-RU" sz="1400" dirty="0"/>
              <a:t> </a:t>
            </a:r>
            <a:r>
              <a:rPr lang="ru-RU" sz="1400" dirty="0" err="1"/>
              <a:t>Відродження</a:t>
            </a:r>
            <a:r>
              <a:rPr lang="ru-RU" sz="1400" dirty="0"/>
              <a:t> </a:t>
            </a:r>
            <a:r>
              <a:rPr lang="ru-RU" sz="1400" dirty="0" err="1"/>
              <a:t>панував</a:t>
            </a:r>
            <a:r>
              <a:rPr lang="ru-RU" sz="1400" dirty="0"/>
              <a:t> </a:t>
            </a:r>
            <a:r>
              <a:rPr lang="ru-RU" sz="1400" dirty="0" err="1"/>
              <a:t>погляд</a:t>
            </a:r>
            <a:r>
              <a:rPr lang="ru-RU" sz="1400" dirty="0"/>
              <a:t> Аристотеля,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вважав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комети</a:t>
            </a:r>
            <a:r>
              <a:rPr lang="ru-RU" sz="1400" dirty="0"/>
              <a:t> є </a:t>
            </a:r>
            <a:r>
              <a:rPr lang="ru-RU" sz="1400" dirty="0" err="1"/>
              <a:t>збуреннями</a:t>
            </a:r>
            <a:r>
              <a:rPr lang="ru-RU" sz="1400" dirty="0"/>
              <a:t> в </a:t>
            </a:r>
            <a:r>
              <a:rPr lang="ru-RU" sz="1400" dirty="0" err="1"/>
              <a:t>атмосфері</a:t>
            </a:r>
            <a:r>
              <a:rPr lang="ru-RU" sz="1400" dirty="0"/>
              <a:t> </a:t>
            </a:r>
            <a:r>
              <a:rPr lang="ru-RU" sz="1400" dirty="0" err="1" smtClean="0"/>
              <a:t>Землі</a:t>
            </a:r>
            <a:r>
              <a:rPr lang="ru-RU" sz="1400" dirty="0" smtClean="0"/>
              <a:t>. </a:t>
            </a:r>
            <a:r>
              <a:rPr lang="ru-RU" sz="1400" dirty="0" err="1"/>
              <a:t>Однак</a:t>
            </a:r>
            <a:r>
              <a:rPr lang="ru-RU" sz="1400" dirty="0"/>
              <a:t> і до, і </a:t>
            </a:r>
            <a:r>
              <a:rPr lang="ru-RU" sz="1400" dirty="0" err="1"/>
              <a:t>після</a:t>
            </a:r>
            <a:r>
              <a:rPr lang="ru-RU" sz="1400" dirty="0"/>
              <a:t> Аристотеля </a:t>
            </a:r>
            <a:r>
              <a:rPr lang="ru-RU" sz="1400" dirty="0" err="1"/>
              <a:t>багато</a:t>
            </a:r>
            <a:r>
              <a:rPr lang="ru-RU" sz="1400" dirty="0"/>
              <a:t> </a:t>
            </a:r>
            <a:r>
              <a:rPr lang="ru-RU" sz="1400" dirty="0" err="1"/>
              <a:t>античних</a:t>
            </a:r>
            <a:r>
              <a:rPr lang="ru-RU" sz="1400" dirty="0"/>
              <a:t> </a:t>
            </a:r>
            <a:r>
              <a:rPr lang="ru-RU" sz="1400" dirty="0" err="1"/>
              <a:t>філософів</a:t>
            </a:r>
            <a:r>
              <a:rPr lang="ru-RU" sz="1400" dirty="0"/>
              <a:t> </a:t>
            </a:r>
            <a:r>
              <a:rPr lang="ru-RU" sz="1400" dirty="0" err="1"/>
              <a:t>висловлювали</a:t>
            </a:r>
            <a:r>
              <a:rPr lang="ru-RU" sz="1400" dirty="0"/>
              <a:t> </a:t>
            </a:r>
            <a:r>
              <a:rPr lang="ru-RU" sz="1400" dirty="0" err="1"/>
              <a:t>досить</a:t>
            </a:r>
            <a:r>
              <a:rPr lang="ru-RU" sz="1400" dirty="0"/>
              <a:t> </a:t>
            </a:r>
            <a:r>
              <a:rPr lang="ru-RU" sz="1400" dirty="0" err="1"/>
              <a:t>прозорливі</a:t>
            </a:r>
            <a:r>
              <a:rPr lang="ru-RU" sz="1400" dirty="0"/>
              <a:t> </a:t>
            </a:r>
            <a:r>
              <a:rPr lang="ru-RU" sz="1400" dirty="0" err="1"/>
              <a:t>гіпотези</a:t>
            </a:r>
            <a:r>
              <a:rPr lang="ru-RU" sz="1400" dirty="0"/>
              <a:t> про природу комет. Так, за словами самого Аристотеля, </a:t>
            </a:r>
            <a:r>
              <a:rPr lang="ru-RU" sz="1400" dirty="0" err="1"/>
              <a:t>Гіппократ</a:t>
            </a:r>
            <a:r>
              <a:rPr lang="ru-RU" sz="1400" dirty="0"/>
              <a:t> </a:t>
            </a:r>
            <a:r>
              <a:rPr lang="ru-RU" sz="1400" dirty="0" err="1"/>
              <a:t>Хіоський</a:t>
            </a:r>
            <a:r>
              <a:rPr lang="ru-RU" sz="1400" dirty="0"/>
              <a:t> (</a:t>
            </a:r>
            <a:r>
              <a:rPr lang="en-US" sz="1400" dirty="0"/>
              <a:t>V </a:t>
            </a:r>
            <a:r>
              <a:rPr lang="ru-RU" sz="1400" dirty="0"/>
              <a:t>ст. до н. е.) і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учень</a:t>
            </a:r>
            <a:r>
              <a:rPr lang="ru-RU" sz="1400" dirty="0"/>
              <a:t> </a:t>
            </a:r>
            <a:r>
              <a:rPr lang="ru-RU" sz="1400" dirty="0" err="1"/>
              <a:t>Есхіл</a:t>
            </a:r>
            <a:r>
              <a:rPr lang="ru-RU" sz="1400" dirty="0"/>
              <a:t> </a:t>
            </a:r>
            <a:r>
              <a:rPr lang="ru-RU" sz="1400" dirty="0" err="1"/>
              <a:t>вважали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endParaRPr lang="ru-RU" sz="1400" dirty="0"/>
          </a:p>
          <a:p>
            <a:pPr algn="just"/>
            <a:r>
              <a:rPr lang="ru-RU" sz="1400" dirty="0" smtClean="0"/>
              <a:t>...</a:t>
            </a:r>
            <a:r>
              <a:rPr lang="ru-RU" sz="1400" dirty="0" err="1"/>
              <a:t>хвіст</a:t>
            </a:r>
            <a:r>
              <a:rPr lang="ru-RU" sz="1400" dirty="0"/>
              <a:t> не </a:t>
            </a:r>
            <a:r>
              <a:rPr lang="ru-RU" sz="1400" dirty="0" err="1"/>
              <a:t>належить</a:t>
            </a:r>
            <a:r>
              <a:rPr lang="ru-RU" sz="1400" dirty="0"/>
              <a:t> </a:t>
            </a:r>
            <a:r>
              <a:rPr lang="ru-RU" sz="1400" dirty="0" err="1"/>
              <a:t>самій</a:t>
            </a:r>
            <a:r>
              <a:rPr lang="ru-RU" sz="1400" dirty="0"/>
              <a:t> </a:t>
            </a:r>
            <a:r>
              <a:rPr lang="ru-RU" sz="1400" dirty="0" err="1"/>
              <a:t>кометі</a:t>
            </a:r>
            <a:r>
              <a:rPr lang="ru-RU" sz="1400" dirty="0"/>
              <a:t>, але вона </a:t>
            </a:r>
            <a:r>
              <a:rPr lang="ru-RU" sz="1400" dirty="0" err="1"/>
              <a:t>іноді</a:t>
            </a:r>
            <a:r>
              <a:rPr lang="ru-RU" sz="1400" dirty="0"/>
              <a:t> </a:t>
            </a:r>
            <a:r>
              <a:rPr lang="ru-RU" sz="1400" dirty="0" err="1"/>
              <a:t>набуває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, </a:t>
            </a:r>
            <a:r>
              <a:rPr lang="ru-RU" sz="1400" dirty="0" err="1"/>
              <a:t>блукаючи</a:t>
            </a:r>
            <a:r>
              <a:rPr lang="ru-RU" sz="1400" dirty="0"/>
              <a:t> в </a:t>
            </a:r>
            <a:r>
              <a:rPr lang="ru-RU" sz="1400" dirty="0" err="1"/>
              <a:t>просторі</a:t>
            </a:r>
            <a:r>
              <a:rPr lang="ru-RU" sz="1400" dirty="0"/>
              <a:t>, </a:t>
            </a:r>
            <a:r>
              <a:rPr lang="ru-RU" sz="1400" dirty="0" err="1"/>
              <a:t>оскільки</a:t>
            </a:r>
            <a:r>
              <a:rPr lang="ru-RU" sz="1400" dirty="0"/>
              <a:t> наш </a:t>
            </a:r>
            <a:r>
              <a:rPr lang="ru-RU" sz="1400" dirty="0" err="1"/>
              <a:t>зоровий</a:t>
            </a:r>
            <a:r>
              <a:rPr lang="ru-RU" sz="1400" dirty="0"/>
              <a:t> </a:t>
            </a:r>
            <a:r>
              <a:rPr lang="ru-RU" sz="1400" dirty="0" err="1"/>
              <a:t>промінь</a:t>
            </a:r>
            <a:r>
              <a:rPr lang="ru-RU" sz="1400" dirty="0"/>
              <a:t>, </a:t>
            </a:r>
            <a:r>
              <a:rPr lang="ru-RU" sz="1400" dirty="0" err="1"/>
              <a:t>відбиваючись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вологи</a:t>
            </a:r>
            <a:r>
              <a:rPr lang="ru-RU" sz="1400" dirty="0"/>
              <a:t>, яку </a:t>
            </a:r>
            <a:r>
              <a:rPr lang="ru-RU" sz="1400" dirty="0" err="1"/>
              <a:t>захоплює</a:t>
            </a:r>
            <a:r>
              <a:rPr lang="ru-RU" sz="1400" dirty="0"/>
              <a:t> за собою комета, </a:t>
            </a:r>
            <a:r>
              <a:rPr lang="ru-RU" sz="1400" dirty="0" err="1"/>
              <a:t>досягає</a:t>
            </a:r>
            <a:r>
              <a:rPr lang="ru-RU" sz="1400" dirty="0"/>
              <a:t> </a:t>
            </a:r>
            <a:r>
              <a:rPr lang="ru-RU" sz="1400" dirty="0" err="1"/>
              <a:t>Сонця</a:t>
            </a:r>
            <a:r>
              <a:rPr lang="ru-RU" sz="1400" dirty="0"/>
              <a:t>. Комета на </a:t>
            </a:r>
            <a:r>
              <a:rPr lang="ru-RU" sz="1400" dirty="0" err="1"/>
              <a:t>відміну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зірок</a:t>
            </a:r>
            <a:r>
              <a:rPr lang="ru-RU" sz="1400" dirty="0"/>
              <a:t>, </a:t>
            </a:r>
            <a:r>
              <a:rPr lang="ru-RU" sz="1400" dirty="0" err="1"/>
              <a:t>з'являється</a:t>
            </a:r>
            <a:r>
              <a:rPr lang="ru-RU" sz="1400" dirty="0"/>
              <a:t> через </a:t>
            </a:r>
            <a:r>
              <a:rPr lang="ru-RU" sz="1400" dirty="0" err="1"/>
              <a:t>дуже</a:t>
            </a:r>
            <a:r>
              <a:rPr lang="ru-RU" sz="1400" dirty="0"/>
              <a:t> </a:t>
            </a:r>
            <a:r>
              <a:rPr lang="ru-RU" sz="1400" dirty="0" err="1"/>
              <a:t>великі</a:t>
            </a:r>
            <a:r>
              <a:rPr lang="ru-RU" sz="1400" dirty="0"/>
              <a:t> </a:t>
            </a:r>
            <a:r>
              <a:rPr lang="ru-RU" sz="1400" dirty="0" err="1"/>
              <a:t>проміжки</a:t>
            </a:r>
            <a:r>
              <a:rPr lang="ru-RU" sz="1400" dirty="0"/>
              <a:t> часу, тому, </a:t>
            </a:r>
            <a:r>
              <a:rPr lang="ru-RU" sz="1400" dirty="0" err="1"/>
              <a:t>мовляв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вона </a:t>
            </a:r>
            <a:r>
              <a:rPr lang="ru-RU" sz="1400" dirty="0" err="1"/>
              <a:t>відстає</a:t>
            </a:r>
            <a:r>
              <a:rPr lang="ru-RU" sz="1400" dirty="0"/>
              <a:t> [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Сонця</a:t>
            </a:r>
            <a:r>
              <a:rPr lang="ru-RU" sz="1400" dirty="0"/>
              <a:t>] </a:t>
            </a:r>
            <a:r>
              <a:rPr lang="ru-RU" sz="1400" dirty="0" err="1"/>
              <a:t>надзвичайно</a:t>
            </a:r>
            <a:r>
              <a:rPr lang="ru-RU" sz="1400" dirty="0"/>
              <a:t> </a:t>
            </a:r>
            <a:r>
              <a:rPr lang="ru-RU" sz="1400" dirty="0" err="1"/>
              <a:t>повільно</a:t>
            </a:r>
            <a:r>
              <a:rPr lang="ru-RU" sz="1400" dirty="0"/>
              <a:t>, </a:t>
            </a:r>
            <a:r>
              <a:rPr lang="ru-RU" sz="1400" dirty="0" err="1"/>
              <a:t>отож</a:t>
            </a:r>
            <a:r>
              <a:rPr lang="ru-RU" sz="1400" dirty="0"/>
              <a:t> коли вона </a:t>
            </a:r>
            <a:r>
              <a:rPr lang="ru-RU" sz="1400" dirty="0" err="1"/>
              <a:t>з'являється</a:t>
            </a:r>
            <a:r>
              <a:rPr lang="ru-RU" sz="1400" dirty="0"/>
              <a:t> </a:t>
            </a:r>
            <a:r>
              <a:rPr lang="ru-RU" sz="1400" dirty="0" err="1"/>
              <a:t>знову</a:t>
            </a:r>
            <a:r>
              <a:rPr lang="ru-RU" sz="1400" dirty="0"/>
              <a:t> в тому ж самому </a:t>
            </a:r>
            <a:r>
              <a:rPr lang="ru-RU" sz="1400" dirty="0" err="1"/>
              <a:t>місці</a:t>
            </a:r>
            <a:r>
              <a:rPr lang="ru-RU" sz="1400" dirty="0"/>
              <a:t>, то </a:t>
            </a:r>
            <a:r>
              <a:rPr lang="ru-RU" sz="1400" dirty="0" err="1"/>
              <a:t>це</a:t>
            </a:r>
            <a:r>
              <a:rPr lang="ru-RU" sz="1400" dirty="0"/>
              <a:t> значить, </a:t>
            </a:r>
            <a:r>
              <a:rPr lang="ru-RU" sz="1400" dirty="0" err="1"/>
              <a:t>що</a:t>
            </a:r>
            <a:r>
              <a:rPr lang="ru-RU" sz="1400" dirty="0"/>
              <a:t> вона </a:t>
            </a:r>
            <a:r>
              <a:rPr lang="ru-RU" sz="1400" dirty="0" err="1"/>
              <a:t>вже</a:t>
            </a:r>
            <a:r>
              <a:rPr lang="ru-RU" sz="1400" dirty="0"/>
              <a:t> </a:t>
            </a:r>
            <a:r>
              <a:rPr lang="ru-RU" sz="1400" dirty="0" err="1"/>
              <a:t>виконала</a:t>
            </a:r>
            <a:r>
              <a:rPr lang="ru-RU" sz="1400" dirty="0"/>
              <a:t> </a:t>
            </a:r>
            <a:r>
              <a:rPr lang="ru-RU" sz="1400" dirty="0" err="1"/>
              <a:t>повний</a:t>
            </a:r>
            <a:r>
              <a:rPr lang="ru-RU" sz="1400" dirty="0"/>
              <a:t> </a:t>
            </a:r>
            <a:r>
              <a:rPr lang="ru-RU" sz="1400" dirty="0" err="1" smtClean="0"/>
              <a:t>оберт</a:t>
            </a:r>
            <a:r>
              <a:rPr lang="ru-RU" sz="1400" dirty="0" smtClean="0"/>
              <a:t>.</a:t>
            </a:r>
            <a:endParaRPr lang="ru-RU" sz="1400" dirty="0"/>
          </a:p>
          <a:p>
            <a:pPr algn="just"/>
            <a:r>
              <a:rPr lang="ru-RU" sz="1400" dirty="0" smtClean="0"/>
              <a:t>У </a:t>
            </a:r>
            <a:r>
              <a:rPr lang="ru-RU" sz="1400" dirty="0" err="1"/>
              <a:t>цьому</a:t>
            </a:r>
            <a:r>
              <a:rPr lang="ru-RU" sz="1400" dirty="0"/>
              <a:t> </a:t>
            </a:r>
            <a:r>
              <a:rPr lang="ru-RU" sz="1400" dirty="0" err="1"/>
              <a:t>висловлюванні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побачити</a:t>
            </a:r>
            <a:r>
              <a:rPr lang="ru-RU" sz="1400" dirty="0"/>
              <a:t> </a:t>
            </a:r>
            <a:r>
              <a:rPr lang="ru-RU" sz="1400" dirty="0" err="1"/>
              <a:t>твердження</a:t>
            </a:r>
            <a:r>
              <a:rPr lang="ru-RU" sz="1400" dirty="0"/>
              <a:t> про </a:t>
            </a:r>
            <a:r>
              <a:rPr lang="ru-RU" sz="1400" dirty="0" err="1"/>
              <a:t>космічну</a:t>
            </a:r>
            <a:r>
              <a:rPr lang="ru-RU" sz="1400" dirty="0"/>
              <a:t> природу </a:t>
            </a:r>
            <a:r>
              <a:rPr lang="ru-RU" sz="1400" dirty="0" err="1"/>
              <a:t>комети</a:t>
            </a:r>
            <a:r>
              <a:rPr lang="ru-RU" sz="1400" dirty="0"/>
              <a:t>, </a:t>
            </a:r>
            <a:r>
              <a:rPr lang="ru-RU" sz="1400" dirty="0" err="1"/>
              <a:t>періодичність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руху</a:t>
            </a:r>
            <a:r>
              <a:rPr lang="ru-RU" sz="1400" dirty="0"/>
              <a:t> і </a:t>
            </a:r>
            <a:r>
              <a:rPr lang="ru-RU" sz="1400" dirty="0" err="1"/>
              <a:t>навіть</a:t>
            </a:r>
            <a:r>
              <a:rPr lang="ru-RU" sz="1400" dirty="0"/>
              <a:t> про </a:t>
            </a:r>
            <a:r>
              <a:rPr lang="ru-RU" sz="1400" dirty="0" err="1"/>
              <a:t>фізичну</a:t>
            </a:r>
            <a:r>
              <a:rPr lang="ru-RU" sz="1400" dirty="0"/>
              <a:t> природу кометного хвоста, на </a:t>
            </a:r>
            <a:r>
              <a:rPr lang="ru-RU" sz="1400" dirty="0" err="1"/>
              <a:t>якому</a:t>
            </a:r>
            <a:r>
              <a:rPr lang="ru-RU" sz="1400" dirty="0"/>
              <a:t> </a:t>
            </a:r>
            <a:r>
              <a:rPr lang="ru-RU" sz="1400" dirty="0" err="1"/>
              <a:t>розсіюється</a:t>
            </a:r>
            <a:r>
              <a:rPr lang="ru-RU" sz="1400" dirty="0"/>
              <a:t> </a:t>
            </a:r>
            <a:r>
              <a:rPr lang="ru-RU" sz="1400" dirty="0" err="1"/>
              <a:t>сонячне</a:t>
            </a:r>
            <a:r>
              <a:rPr lang="ru-RU" sz="1400" dirty="0"/>
              <a:t> </a:t>
            </a:r>
            <a:r>
              <a:rPr lang="ru-RU" sz="1400" dirty="0" err="1"/>
              <a:t>світло</a:t>
            </a:r>
            <a:r>
              <a:rPr lang="ru-RU" sz="1400" dirty="0"/>
              <a:t>, і </a:t>
            </a:r>
            <a:r>
              <a:rPr lang="ru-RU" sz="1400" dirty="0" err="1"/>
              <a:t>який</a:t>
            </a:r>
            <a:r>
              <a:rPr lang="ru-RU" sz="1400" dirty="0"/>
              <a:t>, як показали </a:t>
            </a:r>
            <a:r>
              <a:rPr lang="ru-RU" sz="1400" dirty="0" err="1"/>
              <a:t>сучасні</a:t>
            </a:r>
            <a:r>
              <a:rPr lang="ru-RU" sz="1400" dirty="0"/>
              <a:t> </a:t>
            </a:r>
            <a:r>
              <a:rPr lang="ru-RU" sz="1400" dirty="0" err="1"/>
              <a:t>дослідження</a:t>
            </a:r>
            <a:r>
              <a:rPr lang="ru-RU" sz="1400" dirty="0"/>
              <a:t>, </a:t>
            </a:r>
            <a:r>
              <a:rPr lang="ru-RU" sz="1400" dirty="0" err="1"/>
              <a:t>дійсно</a:t>
            </a:r>
            <a:r>
              <a:rPr lang="ru-RU" sz="1400" dirty="0"/>
              <a:t> </a:t>
            </a:r>
            <a:r>
              <a:rPr lang="ru-RU" sz="1400" dirty="0" err="1"/>
              <a:t>значною</a:t>
            </a:r>
            <a:r>
              <a:rPr lang="ru-RU" sz="1400" dirty="0"/>
              <a:t> </a:t>
            </a:r>
            <a:r>
              <a:rPr lang="ru-RU" sz="1400" dirty="0" err="1"/>
              <a:t>мірою</a:t>
            </a:r>
            <a:r>
              <a:rPr lang="ru-RU" sz="1400" dirty="0"/>
              <a:t> </a:t>
            </a:r>
            <a:r>
              <a:rPr lang="ru-RU" sz="1400" dirty="0" err="1"/>
              <a:t>складається</a:t>
            </a:r>
            <a:r>
              <a:rPr lang="ru-RU" sz="1400" dirty="0"/>
              <a:t> з </a:t>
            </a:r>
            <a:r>
              <a:rPr lang="ru-RU" sz="1400" dirty="0" err="1"/>
              <a:t>газоподібної</a:t>
            </a:r>
            <a:r>
              <a:rPr lang="ru-RU" sz="1400" dirty="0"/>
              <a:t> води. Сенека (</a:t>
            </a:r>
            <a:r>
              <a:rPr lang="en-US" sz="1400" dirty="0"/>
              <a:t>I </a:t>
            </a:r>
            <a:r>
              <a:rPr lang="ru-RU" sz="1400" dirty="0" err="1"/>
              <a:t>ст</a:t>
            </a:r>
            <a:r>
              <a:rPr lang="ru-RU" sz="1400" dirty="0"/>
              <a:t> н. е.) Не </a:t>
            </a:r>
            <a:r>
              <a:rPr lang="ru-RU" sz="1400" dirty="0" err="1"/>
              <a:t>лише</a:t>
            </a:r>
            <a:r>
              <a:rPr lang="ru-RU" sz="1400" dirty="0"/>
              <a:t> говорить про </a:t>
            </a:r>
            <a:r>
              <a:rPr lang="ru-RU" sz="1400" dirty="0" err="1"/>
              <a:t>космічне</a:t>
            </a:r>
            <a:r>
              <a:rPr lang="ru-RU" sz="1400" dirty="0"/>
              <a:t> </a:t>
            </a:r>
            <a:r>
              <a:rPr lang="ru-RU" sz="1400" dirty="0" err="1"/>
              <a:t>походження</a:t>
            </a:r>
            <a:r>
              <a:rPr lang="ru-RU" sz="1400" dirty="0"/>
              <a:t> комет, але й </a:t>
            </a:r>
            <a:r>
              <a:rPr lang="ru-RU" sz="1400" dirty="0" err="1"/>
              <a:t>пропонує</a:t>
            </a:r>
            <a:r>
              <a:rPr lang="ru-RU" sz="1400" dirty="0"/>
              <a:t> </a:t>
            </a:r>
            <a:r>
              <a:rPr lang="ru-RU" sz="1400" dirty="0" err="1"/>
              <a:t>спосіб</a:t>
            </a:r>
            <a:r>
              <a:rPr lang="ru-RU" sz="1400" dirty="0"/>
              <a:t> </a:t>
            </a:r>
            <a:r>
              <a:rPr lang="ru-RU" sz="1400" dirty="0" err="1"/>
              <a:t>докази</a:t>
            </a:r>
            <a:r>
              <a:rPr lang="ru-RU" sz="1400" dirty="0"/>
              <a:t> </a:t>
            </a:r>
            <a:r>
              <a:rPr lang="ru-RU" sz="1400" dirty="0" err="1"/>
              <a:t>періодичності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руху</a:t>
            </a:r>
            <a:r>
              <a:rPr lang="ru-RU" sz="1400" dirty="0"/>
              <a:t>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здійснив</a:t>
            </a:r>
            <a:r>
              <a:rPr lang="ru-RU" sz="1400" dirty="0"/>
              <a:t> Галлей</a:t>
            </a:r>
            <a:r>
              <a:rPr lang="ru-RU" sz="1400" dirty="0" smtClean="0"/>
              <a:t>: </a:t>
            </a:r>
            <a:r>
              <a:rPr lang="ru-RU" sz="1400" dirty="0" err="1" smtClean="0"/>
              <a:t>Необхідно</a:t>
            </a:r>
            <a:r>
              <a:rPr lang="ru-RU" sz="1400" dirty="0"/>
              <a:t>, </a:t>
            </a:r>
            <a:r>
              <a:rPr lang="ru-RU" sz="1400" dirty="0" err="1"/>
              <a:t>однак</a:t>
            </a:r>
            <a:r>
              <a:rPr lang="ru-RU" sz="1400" dirty="0"/>
              <a:t>, 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зібрані</a:t>
            </a:r>
            <a:r>
              <a:rPr lang="ru-RU" sz="1400" dirty="0"/>
              <a:t> </a:t>
            </a:r>
            <a:r>
              <a:rPr lang="ru-RU" sz="1400" dirty="0" err="1"/>
              <a:t>відомості</a:t>
            </a:r>
            <a:r>
              <a:rPr lang="ru-RU" sz="1400" dirty="0"/>
              <a:t> про </a:t>
            </a:r>
            <a:r>
              <a:rPr lang="ru-RU" sz="1400" dirty="0" err="1"/>
              <a:t>всі</a:t>
            </a:r>
            <a:r>
              <a:rPr lang="ru-RU" sz="1400" dirty="0"/>
              <a:t> </a:t>
            </a:r>
            <a:r>
              <a:rPr lang="ru-RU" sz="1400" dirty="0" err="1"/>
              <a:t>колишні</a:t>
            </a:r>
            <a:r>
              <a:rPr lang="ru-RU" sz="1400" dirty="0"/>
              <a:t> </a:t>
            </a:r>
            <a:r>
              <a:rPr lang="ru-RU" sz="1400" dirty="0" err="1"/>
              <a:t>появи</a:t>
            </a:r>
            <a:r>
              <a:rPr lang="ru-RU" sz="1400" dirty="0"/>
              <a:t> комет; </a:t>
            </a:r>
            <a:r>
              <a:rPr lang="ru-RU" sz="1400" dirty="0" err="1"/>
              <a:t>бо</a:t>
            </a:r>
            <a:r>
              <a:rPr lang="ru-RU" sz="1400" dirty="0"/>
              <a:t> через </a:t>
            </a:r>
            <a:r>
              <a:rPr lang="ru-RU" sz="1400" dirty="0" err="1"/>
              <a:t>рідкість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появ</a:t>
            </a:r>
            <a:r>
              <a:rPr lang="ru-RU" sz="1400" dirty="0"/>
              <a:t> </a:t>
            </a:r>
            <a:r>
              <a:rPr lang="ru-RU" sz="1400" dirty="0" err="1"/>
              <a:t>досі</a:t>
            </a:r>
            <a:r>
              <a:rPr lang="ru-RU" sz="1400" dirty="0"/>
              <a:t> </a:t>
            </a:r>
            <a:r>
              <a:rPr lang="ru-RU" sz="1400" dirty="0" err="1"/>
              <a:t>неможливо</a:t>
            </a:r>
            <a:r>
              <a:rPr lang="ru-RU" sz="1400" dirty="0"/>
              <a:t> </a:t>
            </a:r>
            <a:r>
              <a:rPr lang="ru-RU" sz="1400" dirty="0" err="1"/>
              <a:t>встановити</a:t>
            </a:r>
            <a:r>
              <a:rPr lang="ru-RU" sz="1400" dirty="0"/>
              <a:t> </a:t>
            </a:r>
            <a:r>
              <a:rPr lang="ru-RU" sz="1400" dirty="0" err="1"/>
              <a:t>їхні</a:t>
            </a:r>
            <a:r>
              <a:rPr lang="ru-RU" sz="1400" dirty="0"/>
              <a:t> </a:t>
            </a:r>
            <a:r>
              <a:rPr lang="ru-RU" sz="1400" dirty="0" err="1"/>
              <a:t>орбіти</a:t>
            </a:r>
            <a:r>
              <a:rPr lang="ru-RU" sz="1400" dirty="0"/>
              <a:t>; </a:t>
            </a:r>
            <a:r>
              <a:rPr lang="ru-RU" sz="1400" dirty="0" err="1"/>
              <a:t>з'ясувати</a:t>
            </a:r>
            <a:r>
              <a:rPr lang="ru-RU" sz="1400" dirty="0"/>
              <a:t>, </a:t>
            </a:r>
            <a:r>
              <a:rPr lang="ru-RU" sz="1400" dirty="0" err="1"/>
              <a:t>чи</a:t>
            </a:r>
            <a:r>
              <a:rPr lang="ru-RU" sz="1400" dirty="0"/>
              <a:t> </a:t>
            </a:r>
            <a:r>
              <a:rPr lang="ru-RU" sz="1400" dirty="0" err="1"/>
              <a:t>дотримуються</a:t>
            </a:r>
            <a:r>
              <a:rPr lang="ru-RU" sz="1400" dirty="0"/>
              <a:t> вони </a:t>
            </a:r>
            <a:r>
              <a:rPr lang="ru-RU" sz="1400" dirty="0" err="1"/>
              <a:t>черговості</a:t>
            </a:r>
            <a:r>
              <a:rPr lang="ru-RU" sz="1400" dirty="0"/>
              <a:t> й </a:t>
            </a:r>
            <a:r>
              <a:rPr lang="ru-RU" sz="1400" dirty="0" err="1"/>
              <a:t>з'являються</a:t>
            </a:r>
            <a:r>
              <a:rPr lang="ru-RU" sz="1400" dirty="0"/>
              <a:t> точно у </a:t>
            </a:r>
            <a:r>
              <a:rPr lang="ru-RU" sz="1400" dirty="0" err="1"/>
              <a:t>свій</a:t>
            </a:r>
            <a:r>
              <a:rPr lang="ru-RU" sz="1400" dirty="0"/>
              <a:t> день у строгому </a:t>
            </a:r>
            <a:r>
              <a:rPr lang="ru-RU" sz="1400" dirty="0" smtClean="0"/>
              <a:t>порядку.</a:t>
            </a:r>
            <a:endParaRPr lang="ru-RU" sz="1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3168352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831014"/>
              </p:ext>
            </p:extLst>
          </p:nvPr>
        </p:nvGraphicFramePr>
        <p:xfrm>
          <a:off x="3923928" y="404664"/>
          <a:ext cx="4476228" cy="5832651"/>
        </p:xfrm>
        <a:graphic>
          <a:graphicData uri="http://schemas.openxmlformats.org/drawingml/2006/table">
            <a:tbl>
              <a:tblPr/>
              <a:tblGrid>
                <a:gridCol w="2238114"/>
                <a:gridCol w="2238114"/>
              </a:tblGrid>
              <a:tr h="25105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dirty="0">
                          <a:effectLst/>
                        </a:rPr>
                        <a:t>Комета Галлея 8 </a:t>
                      </a:r>
                      <a:r>
                        <a:rPr lang="ru-RU" sz="1000" dirty="0" err="1">
                          <a:effectLst/>
                        </a:rPr>
                        <a:t>березня</a:t>
                      </a:r>
                      <a:r>
                        <a:rPr lang="ru-RU" sz="1000" dirty="0">
                          <a:effectLst/>
                        </a:rPr>
                        <a:t> 1986 р.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98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>
                          <a:solidFill>
                            <a:srgbClr val="FFFFFF"/>
                          </a:solidFill>
                          <a:effectLst/>
                        </a:rPr>
                        <a:t>Відкриття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984"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Першовідкривач: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Названа на честь </a:t>
                      </a:r>
                      <a:r>
                        <a:rPr lang="ru-RU" sz="1000" u="none" strike="noStrike">
                          <a:solidFill>
                            <a:srgbClr val="0645AD"/>
                          </a:solidFill>
                          <a:effectLst/>
                          <a:hlinkClick r:id="rId4" tooltip="Едмонд Галлей"/>
                        </a:rPr>
                        <a:t>Едмонда Галлея</a:t>
                      </a:r>
                      <a:endParaRPr lang="ru-RU" sz="1000">
                        <a:effectLst/>
                      </a:endParaRP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34951"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Дата відкриття: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645AD"/>
                          </a:solidFill>
                          <a:effectLst/>
                          <a:hlinkClick r:id="rId5" tooltip="1758"/>
                        </a:rPr>
                        <a:t>1758</a:t>
                      </a:r>
                      <a:r>
                        <a:rPr lang="ru-RU" sz="1000">
                          <a:effectLst/>
                        </a:rPr>
                        <a:t> (перший </a:t>
                      </a:r>
                      <a:r>
                        <a:rPr lang="ru-RU" sz="1000" b="1">
                          <a:effectLst/>
                        </a:rPr>
                        <a:t>передбачений</a:t>
                      </a:r>
                      <a:r>
                        <a:rPr lang="ru-RU" sz="1000">
                          <a:effectLst/>
                        </a:rPr>
                        <a:t> перигелій)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7984"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Альтернативні позначення: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1982i, 1986 III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798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>
                          <a:solidFill>
                            <a:srgbClr val="FFFFFF"/>
                          </a:solidFill>
                          <a:effectLst/>
                        </a:rPr>
                        <a:t>Характеристики орбіти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984"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645AD"/>
                          </a:solidFill>
                          <a:effectLst/>
                          <a:hlinkClick r:id="rId6" tooltip="Епоха (астрономія)"/>
                        </a:rPr>
                        <a:t>Епоха</a:t>
                      </a:r>
                      <a:r>
                        <a:rPr lang="ru-RU" sz="1000">
                          <a:effectLst/>
                        </a:rPr>
                        <a:t>: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2449400,5 (</a:t>
                      </a:r>
                      <a:r>
                        <a:rPr lang="ru-RU" sz="1000" u="none" strike="noStrike">
                          <a:solidFill>
                            <a:srgbClr val="0645AD"/>
                          </a:solidFill>
                          <a:effectLst/>
                          <a:hlinkClick r:id="rId7" tooltip="17 лютого"/>
                        </a:rPr>
                        <a:t>17 лютого</a:t>
                      </a:r>
                      <a:r>
                        <a:rPr lang="ru-RU" sz="1000">
                          <a:effectLst/>
                        </a:rPr>
                        <a:t>, </a:t>
                      </a:r>
                      <a:r>
                        <a:rPr lang="ru-RU" sz="1000" u="none" strike="noStrike">
                          <a:solidFill>
                            <a:srgbClr val="0645AD"/>
                          </a:solidFill>
                          <a:effectLst/>
                          <a:hlinkClick r:id="rId8" tooltip="1994"/>
                        </a:rPr>
                        <a:t>1994</a:t>
                      </a:r>
                      <a:r>
                        <a:rPr lang="ru-RU" sz="1000">
                          <a:effectLst/>
                        </a:rPr>
                        <a:t>)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7984"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645AD"/>
                          </a:solidFill>
                          <a:effectLst/>
                          <a:hlinkClick r:id="rId9" tooltip="Афелій"/>
                        </a:rPr>
                        <a:t>Афелій</a:t>
                      </a:r>
                      <a:r>
                        <a:rPr lang="ru-RU" sz="1000">
                          <a:effectLst/>
                        </a:rPr>
                        <a:t>: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35,1 </a:t>
                      </a:r>
                      <a:r>
                        <a:rPr lang="ru-RU" sz="1000" u="none" strike="noStrike">
                          <a:solidFill>
                            <a:srgbClr val="0645AD"/>
                          </a:solidFill>
                          <a:effectLst/>
                          <a:hlinkClick r:id="rId10" tooltip="Астрономічна одиниця"/>
                        </a:rPr>
                        <a:t>а. о.</a:t>
                      </a:r>
                      <a:endParaRPr lang="ru-RU" sz="1000">
                        <a:effectLst/>
                      </a:endParaRP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7984"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645AD"/>
                          </a:solidFill>
                          <a:effectLst/>
                          <a:hlinkClick r:id="rId11" tooltip="Перигелій"/>
                        </a:rPr>
                        <a:t>Перигелій</a:t>
                      </a:r>
                      <a:r>
                        <a:rPr lang="ru-RU" sz="1000">
                          <a:effectLst/>
                        </a:rPr>
                        <a:t>: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0,586 а. о.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7984"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645AD"/>
                          </a:solidFill>
                          <a:effectLst/>
                          <a:hlinkClick r:id="rId12" tooltip="Велика піввісь"/>
                        </a:rPr>
                        <a:t>Велика піввісь орбіти</a:t>
                      </a:r>
                      <a:r>
                        <a:rPr lang="ru-RU" sz="1000">
                          <a:effectLst/>
                        </a:rPr>
                        <a:t>: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17,8 а. о.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7984"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645AD"/>
                          </a:solidFill>
                          <a:effectLst/>
                          <a:hlinkClick r:id="rId13" tooltip="Ексцентриситет"/>
                        </a:rPr>
                        <a:t>Ексцентриситет орбіти</a:t>
                      </a:r>
                      <a:r>
                        <a:rPr lang="ru-RU" sz="1000">
                          <a:effectLst/>
                        </a:rPr>
                        <a:t>: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0,967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7984"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645AD"/>
                          </a:solidFill>
                          <a:effectLst/>
                          <a:hlinkClick r:id="rId14" tooltip="Орбітальний період"/>
                        </a:rPr>
                        <a:t>Період обертання</a:t>
                      </a:r>
                      <a:r>
                        <a:rPr lang="ru-RU" sz="1000">
                          <a:effectLst/>
                        </a:rPr>
                        <a:t>: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effectLst/>
                        </a:rPr>
                        <a:t>75,3 </a:t>
                      </a:r>
                      <a:r>
                        <a:rPr lang="en-US" sz="1000" u="none" strike="noStrike">
                          <a:solidFill>
                            <a:srgbClr val="0645AD"/>
                          </a:solidFill>
                          <a:effectLst/>
                          <a:hlinkClick r:id="rId15" tooltip="Юліанський рік (астрономія)"/>
                        </a:rPr>
                        <a:t>a</a:t>
                      </a:r>
                      <a:endParaRPr lang="en-US" sz="1000">
                        <a:effectLst/>
                      </a:endParaRP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7984"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645AD"/>
                          </a:solidFill>
                          <a:effectLst/>
                          <a:hlinkClick r:id="rId16" tooltip="Нахил орбіти"/>
                        </a:rPr>
                        <a:t>Нахил орбіти</a:t>
                      </a:r>
                      <a:r>
                        <a:rPr lang="ru-RU" sz="1000">
                          <a:effectLst/>
                        </a:rPr>
                        <a:t>: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162,3°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7984"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Останній перигелій: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645AD"/>
                          </a:solidFill>
                          <a:effectLst/>
                          <a:hlinkClick r:id="rId17" tooltip="9 лютого"/>
                        </a:rPr>
                        <a:t>9 лютого</a:t>
                      </a:r>
                      <a:r>
                        <a:rPr lang="ru-RU" sz="1000">
                          <a:effectLst/>
                        </a:rPr>
                        <a:t> </a:t>
                      </a:r>
                      <a:r>
                        <a:rPr lang="ru-RU" sz="1000" u="none" strike="noStrike">
                          <a:solidFill>
                            <a:srgbClr val="0645AD"/>
                          </a:solidFill>
                          <a:effectLst/>
                          <a:hlinkClick r:id="rId18" tooltip="1986"/>
                        </a:rPr>
                        <a:t>1986</a:t>
                      </a:r>
                      <a:endParaRPr lang="ru-RU" sz="1000">
                        <a:effectLst/>
                      </a:endParaRP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7984"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Наступний перигелій: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645AD"/>
                          </a:solidFill>
                          <a:effectLst/>
                          <a:hlinkClick r:id="rId19" tooltip="28 липня"/>
                        </a:rPr>
                        <a:t>28 липня</a:t>
                      </a:r>
                      <a:r>
                        <a:rPr lang="ru-RU" sz="1000">
                          <a:effectLst/>
                        </a:rPr>
                        <a:t> </a:t>
                      </a:r>
                      <a:r>
                        <a:rPr lang="ru-RU" sz="1000" u="none" strike="noStrike">
                          <a:solidFill>
                            <a:srgbClr val="0645AD"/>
                          </a:solidFill>
                          <a:effectLst/>
                          <a:hlinkClick r:id="rId20" tooltip="2061"/>
                        </a:rPr>
                        <a:t>2061</a:t>
                      </a:r>
                      <a:endParaRPr lang="ru-RU" sz="1000">
                        <a:effectLst/>
                      </a:endParaRP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798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>
                          <a:solidFill>
                            <a:srgbClr val="FFFFFF"/>
                          </a:solidFill>
                          <a:effectLst/>
                        </a:rPr>
                        <a:t>Фізичні характеристики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984"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Розміри: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15×8 </a:t>
                      </a:r>
                      <a:r>
                        <a:rPr lang="ru-RU" sz="1000" u="none" strike="noStrike">
                          <a:solidFill>
                            <a:srgbClr val="0645AD"/>
                          </a:solidFill>
                          <a:effectLst/>
                          <a:hlinkClick r:id="rId21" tooltip="Км"/>
                        </a:rPr>
                        <a:t>км</a:t>
                      </a:r>
                      <a:r>
                        <a:rPr lang="ru-RU" sz="1000" b="0" i="0" u="none" strike="noStrike" baseline="30000">
                          <a:solidFill>
                            <a:srgbClr val="0645AD"/>
                          </a:solidFill>
                          <a:effectLst/>
                          <a:hlinkClick r:id="rId22"/>
                        </a:rPr>
                        <a:t>[1]</a:t>
                      </a:r>
                      <a:r>
                        <a:rPr lang="ru-RU" sz="1000">
                          <a:effectLst/>
                        </a:rPr>
                        <a:t>, 11 км (в середньому)</a:t>
                      </a:r>
                      <a:r>
                        <a:rPr lang="ru-RU" sz="1000" b="0" i="0" u="none" strike="noStrike" baseline="30000">
                          <a:solidFill>
                            <a:srgbClr val="0645AD"/>
                          </a:solidFill>
                          <a:effectLst/>
                          <a:hlinkClick r:id="rId23"/>
                        </a:rPr>
                        <a:t>[2]</a:t>
                      </a:r>
                      <a:endParaRPr lang="ru-RU" sz="1000">
                        <a:effectLst/>
                      </a:endParaRP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7984"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Маса: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2,2×10</a:t>
                      </a:r>
                      <a:r>
                        <a:rPr lang="ru-RU" sz="1000" baseline="30000">
                          <a:effectLst/>
                        </a:rPr>
                        <a:t>14</a:t>
                      </a:r>
                      <a:r>
                        <a:rPr lang="ru-RU" sz="1000">
                          <a:effectLst/>
                        </a:rPr>
                        <a:t> </a:t>
                      </a:r>
                      <a:r>
                        <a:rPr lang="ru-RU" sz="1000" u="none" strike="noStrike">
                          <a:solidFill>
                            <a:srgbClr val="0645AD"/>
                          </a:solidFill>
                          <a:effectLst/>
                          <a:hlinkClick r:id="rId24" tooltip="Кг"/>
                        </a:rPr>
                        <a:t>кг</a:t>
                      </a:r>
                      <a:r>
                        <a:rPr lang="ru-RU" sz="1000" b="0" i="0" u="none" strike="noStrike" baseline="30000">
                          <a:solidFill>
                            <a:srgbClr val="0645AD"/>
                          </a:solidFill>
                          <a:effectLst/>
                          <a:hlinkClick r:id="rId25"/>
                        </a:rPr>
                        <a:t>[3]</a:t>
                      </a:r>
                      <a:endParaRPr lang="ru-RU" sz="1000">
                        <a:effectLst/>
                      </a:endParaRP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34951"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645AD"/>
                          </a:solidFill>
                          <a:effectLst/>
                          <a:hlinkClick r:id="rId26" tooltip="Густина"/>
                        </a:rPr>
                        <a:t>Середня густина:</a:t>
                      </a:r>
                      <a:endParaRPr lang="ru-RU" sz="1000">
                        <a:effectLst/>
                      </a:endParaRP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600 </a:t>
                      </a:r>
                      <a:r>
                        <a:rPr lang="ru-RU" sz="1000" u="none" strike="noStrike">
                          <a:solidFill>
                            <a:srgbClr val="0645AD"/>
                          </a:solidFill>
                          <a:effectLst/>
                          <a:hlinkClick r:id="rId24" tooltip="Кг"/>
                        </a:rPr>
                        <a:t>кг</a:t>
                      </a:r>
                      <a:r>
                        <a:rPr lang="ru-RU" sz="1000">
                          <a:effectLst/>
                        </a:rPr>
                        <a:t>/</a:t>
                      </a:r>
                      <a:r>
                        <a:rPr lang="ru-RU" sz="1000" u="none" strike="noStrike">
                          <a:solidFill>
                            <a:srgbClr val="0645AD"/>
                          </a:solidFill>
                          <a:effectLst/>
                          <a:hlinkClick r:id="rId27" tooltip="Кубічний метр"/>
                        </a:rPr>
                        <a:t>м³</a:t>
                      </a:r>
                      <a:r>
                        <a:rPr lang="ru-RU" sz="1000">
                          <a:effectLst/>
                        </a:rPr>
                        <a:t> (оцінки варіюються від 200 до 1500 кг/м³</a:t>
                      </a:r>
                      <a:r>
                        <a:rPr lang="ru-RU" sz="1000" b="0" i="0" u="none" strike="noStrike" baseline="30000">
                          <a:solidFill>
                            <a:srgbClr val="0645AD"/>
                          </a:solidFill>
                          <a:effectLst/>
                          <a:hlinkClick r:id="rId28"/>
                        </a:rPr>
                        <a:t>[4]</a:t>
                      </a:r>
                      <a:r>
                        <a:rPr lang="ru-RU" sz="1000">
                          <a:effectLst/>
                        </a:rPr>
                        <a:t>)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7984"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645AD"/>
                          </a:solidFill>
                          <a:effectLst/>
                          <a:hlinkClick r:id="rId29" tooltip="Альбедо"/>
                        </a:rPr>
                        <a:t>Альбедо:</a:t>
                      </a:r>
                      <a:endParaRPr lang="ru-RU" sz="1000">
                        <a:effectLst/>
                      </a:endParaRP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0,04</a:t>
                      </a:r>
                      <a:r>
                        <a:rPr lang="ru-RU" sz="1000" b="0" i="0" u="none" strike="noStrike" baseline="30000">
                          <a:solidFill>
                            <a:srgbClr val="0645AD"/>
                          </a:solidFill>
                          <a:effectLst/>
                          <a:hlinkClick r:id="rId30"/>
                        </a:rPr>
                        <a:t>[5]</a:t>
                      </a:r>
                      <a:endParaRPr lang="ru-RU" sz="1000">
                        <a:effectLst/>
                      </a:endParaRP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798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>
                          <a:solidFill>
                            <a:srgbClr val="FFFFFF"/>
                          </a:solidFill>
                          <a:effectLst/>
                        </a:rPr>
                        <a:t>Породжувані метеорні потоки</a:t>
                      </a: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98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solidFill>
                            <a:srgbClr val="0645AD"/>
                          </a:solidFill>
                          <a:effectLst/>
                          <a:hlinkClick r:id="rId31" tooltip="Ета-Аквариди"/>
                        </a:rPr>
                        <a:t>Ета-Аквариди</a:t>
                      </a:r>
                      <a:r>
                        <a:rPr lang="ru-RU" sz="1000" dirty="0">
                          <a:effectLst/>
                        </a:rPr>
                        <a:t>, </a:t>
                      </a:r>
                      <a:r>
                        <a:rPr lang="ru-RU" sz="1000" u="none" strike="noStrike" dirty="0" err="1">
                          <a:solidFill>
                            <a:srgbClr val="0645AD"/>
                          </a:solidFill>
                          <a:effectLst/>
                          <a:hlinkClick r:id="rId32" tooltip="Оріоніди"/>
                        </a:rPr>
                        <a:t>Оріоніди</a:t>
                      </a:r>
                      <a:endParaRPr lang="ru-RU" sz="1000" dirty="0">
                        <a:effectLst/>
                      </a:endParaRPr>
                    </a:p>
                  </a:txBody>
                  <a:tcPr marL="49736" marR="49736" marT="24868" marB="2486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838822"/>
            <a:ext cx="3419872" cy="255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26601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3168352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2858"/>
            <a:ext cx="3139978" cy="3534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2120028"/>
            <a:ext cx="4572000" cy="45243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400" dirty="0"/>
              <a:t>у </a:t>
            </a:r>
            <a:r>
              <a:rPr lang="ru-RU" sz="2400" dirty="0" smtClean="0"/>
              <a:t>2061 </a:t>
            </a:r>
            <a:r>
              <a:rPr lang="ru-RU" sz="2400" dirty="0" err="1"/>
              <a:t>році</a:t>
            </a:r>
            <a:r>
              <a:rPr lang="ru-RU" sz="2400" dirty="0"/>
              <a:t> комета Галлея </a:t>
            </a:r>
            <a:r>
              <a:rPr lang="ru-RU" sz="2400" dirty="0" err="1"/>
              <a:t>з’явиться</a:t>
            </a:r>
            <a:r>
              <a:rPr lang="ru-RU" sz="2400" dirty="0"/>
              <a:t> </a:t>
            </a:r>
            <a:r>
              <a:rPr lang="ru-RU" sz="2400" dirty="0" err="1"/>
              <a:t>наступного</a:t>
            </a:r>
            <a:r>
              <a:rPr lang="ru-RU" sz="2400" dirty="0"/>
              <a:t> разу </a:t>
            </a:r>
            <a:r>
              <a:rPr lang="ru-RU" sz="2400" dirty="0" err="1"/>
              <a:t>поблизу</a:t>
            </a:r>
            <a:r>
              <a:rPr lang="ru-RU" sz="2400" dirty="0"/>
              <a:t> </a:t>
            </a:r>
            <a:r>
              <a:rPr lang="ru-RU" sz="2400" dirty="0" err="1"/>
              <a:t>Сонячної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і </a:t>
            </a:r>
            <a:r>
              <a:rPr lang="ru-RU" sz="2400" dirty="0" err="1"/>
              <a:t>її</a:t>
            </a:r>
            <a:r>
              <a:rPr lang="ru-RU" sz="2400" dirty="0"/>
              <a:t> буде видно </a:t>
            </a:r>
            <a:r>
              <a:rPr lang="ru-RU" sz="2400" dirty="0" err="1"/>
              <a:t>неозброєним</a:t>
            </a:r>
            <a:r>
              <a:rPr lang="ru-RU" sz="2400" dirty="0"/>
              <a:t> оком. Ядро </a:t>
            </a:r>
            <a:r>
              <a:rPr lang="ru-RU" sz="2400" dirty="0" err="1"/>
              <a:t>комети</a:t>
            </a:r>
            <a:r>
              <a:rPr lang="ru-RU" sz="2400" dirty="0"/>
              <a:t> Галлея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неправильну</a:t>
            </a:r>
            <a:r>
              <a:rPr lang="ru-RU" sz="2400" dirty="0"/>
              <a:t> форму і </a:t>
            </a:r>
            <a:r>
              <a:rPr lang="ru-RU" sz="2400" dirty="0" err="1"/>
              <a:t>обертається</a:t>
            </a:r>
            <a:r>
              <a:rPr lang="ru-RU" sz="2400" dirty="0"/>
              <a:t> </a:t>
            </a:r>
            <a:r>
              <a:rPr lang="ru-RU" sz="2400" dirty="0" err="1"/>
              <a:t>навколо</a:t>
            </a:r>
            <a:r>
              <a:rPr lang="ru-RU" sz="2400" dirty="0"/>
              <a:t> </a:t>
            </a:r>
            <a:r>
              <a:rPr lang="ru-RU" sz="2400" dirty="0" err="1"/>
              <a:t>осі</a:t>
            </a:r>
            <a:r>
              <a:rPr lang="ru-RU" sz="2400" dirty="0"/>
              <a:t>, яка </a:t>
            </a:r>
            <a:r>
              <a:rPr lang="ru-RU" sz="2400" dirty="0" err="1"/>
              <a:t>майже</a:t>
            </a:r>
            <a:r>
              <a:rPr lang="ru-RU" sz="2400" dirty="0"/>
              <a:t> перпендикулярна </a:t>
            </a:r>
            <a:r>
              <a:rPr lang="ru-RU" sz="2400" dirty="0" err="1"/>
              <a:t>площині</a:t>
            </a:r>
            <a:r>
              <a:rPr lang="ru-RU" sz="2400" dirty="0"/>
              <a:t> </a:t>
            </a:r>
            <a:r>
              <a:rPr lang="ru-RU" sz="2400" dirty="0" err="1"/>
              <a:t>орбіти</a:t>
            </a:r>
            <a:r>
              <a:rPr lang="ru-RU" sz="2400" dirty="0"/>
              <a:t> </a:t>
            </a:r>
            <a:r>
              <a:rPr lang="ru-RU" sz="2400" dirty="0" err="1"/>
              <a:t>комети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і є одна з причин,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впливають</a:t>
            </a:r>
            <a:r>
              <a:rPr lang="ru-RU" sz="2400" dirty="0"/>
              <a:t> на </a:t>
            </a:r>
            <a:r>
              <a:rPr lang="ru-RU" sz="2400" dirty="0" err="1"/>
              <a:t>термін</a:t>
            </a:r>
            <a:r>
              <a:rPr lang="ru-RU" sz="2400" dirty="0"/>
              <a:t> </a:t>
            </a:r>
            <a:r>
              <a:rPr lang="ru-RU" sz="2400" dirty="0" err="1"/>
              <a:t>повернення</a:t>
            </a:r>
            <a:r>
              <a:rPr lang="ru-RU" sz="2400" dirty="0"/>
              <a:t> </a:t>
            </a:r>
            <a:r>
              <a:rPr lang="ru-RU" sz="2400" dirty="0" err="1"/>
              <a:t>комети</a:t>
            </a:r>
            <a:r>
              <a:rPr lang="ru-RU" sz="2400" dirty="0"/>
              <a:t> до </a:t>
            </a:r>
            <a:r>
              <a:rPr lang="ru-RU" sz="2400" dirty="0" err="1"/>
              <a:t>Сонячної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040" y="692696"/>
            <a:ext cx="280831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Висновок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320291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4608512" cy="446449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Комети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гр. «</a:t>
            </a:r>
            <a:r>
              <a:rPr lang="ru-RU" dirty="0" err="1" smtClean="0">
                <a:solidFill>
                  <a:schemeClr val="bg1"/>
                </a:solidFill>
              </a:rPr>
              <a:t>довговолоса</a:t>
            </a:r>
            <a:r>
              <a:rPr lang="ru-RU" dirty="0" smtClean="0">
                <a:solidFill>
                  <a:schemeClr val="bg1"/>
                </a:solidFill>
              </a:rPr>
              <a:t>») — </a:t>
            </a:r>
            <a:r>
              <a:rPr lang="ru-RU" dirty="0" err="1" smtClean="0">
                <a:solidFill>
                  <a:schemeClr val="bg1"/>
                </a:solidFill>
              </a:rPr>
              <a:t>світила</a:t>
            </a:r>
            <a:r>
              <a:rPr lang="ru-RU" dirty="0" smtClean="0">
                <a:solidFill>
                  <a:schemeClr val="bg1"/>
                </a:solidFill>
              </a:rPr>
              <a:t> туманного </a:t>
            </a:r>
            <a:r>
              <a:rPr lang="ru-RU" dirty="0" err="1" smtClean="0">
                <a:solidFill>
                  <a:schemeClr val="bg1"/>
                </a:solidFill>
              </a:rPr>
              <a:t>вигляду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до­вгим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блідим</a:t>
            </a:r>
            <a:r>
              <a:rPr lang="ru-RU" dirty="0" smtClean="0">
                <a:solidFill>
                  <a:schemeClr val="bg1"/>
                </a:solidFill>
              </a:rPr>
              <a:t> хвостом — </a:t>
            </a:r>
            <a:r>
              <a:rPr lang="ru-RU" dirty="0" err="1" smtClean="0">
                <a:solidFill>
                  <a:schemeClr val="bg1"/>
                </a:solidFill>
              </a:rPr>
              <a:t>вважалися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минулому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провісницями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всі­ляких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воєн</a:t>
            </a:r>
            <a:r>
              <a:rPr lang="ru-RU" dirty="0" smtClean="0">
                <a:solidFill>
                  <a:schemeClr val="bg1"/>
                </a:solidFill>
              </a:rPr>
              <a:t>. Комету, яку </a:t>
            </a:r>
            <a:r>
              <a:rPr lang="ru-RU" dirty="0" err="1" smtClean="0">
                <a:solidFill>
                  <a:schemeClr val="bg1"/>
                </a:solidFill>
              </a:rPr>
              <a:t>описував</a:t>
            </a:r>
            <a:r>
              <a:rPr lang="ru-RU" dirty="0" smtClean="0">
                <a:solidFill>
                  <a:schemeClr val="bg1"/>
                </a:solidFill>
              </a:rPr>
              <a:t> Л. Толстой у </a:t>
            </a:r>
            <a:r>
              <a:rPr lang="ru-RU" dirty="0" err="1" smtClean="0">
                <a:solidFill>
                  <a:schemeClr val="bg1"/>
                </a:solidFill>
              </a:rPr>
              <a:t>романі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Війна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мир», </a:t>
            </a:r>
            <a:r>
              <a:rPr lang="ru-RU" dirty="0" err="1" smtClean="0">
                <a:solidFill>
                  <a:schemeClr val="bg1"/>
                </a:solidFill>
              </a:rPr>
              <a:t>вважали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пророцтвом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Вітчизняної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війни</a:t>
            </a:r>
            <a:r>
              <a:rPr lang="ru-RU" dirty="0" smtClean="0">
                <a:solidFill>
                  <a:schemeClr val="bg1"/>
                </a:solidFill>
              </a:rPr>
              <a:t> 1812 р.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67" y="404664"/>
            <a:ext cx="3744416" cy="201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44008" y="2636912"/>
            <a:ext cx="4187875" cy="42210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 smtClean="0">
                <a:solidFill>
                  <a:schemeClr val="bg1"/>
                </a:solidFill>
              </a:rPr>
              <a:t>Орбіти</a:t>
            </a:r>
            <a:r>
              <a:rPr lang="ru-RU" sz="1400" dirty="0" smtClean="0">
                <a:solidFill>
                  <a:schemeClr val="bg1"/>
                </a:solidFill>
              </a:rPr>
              <a:t> комет — </a:t>
            </a:r>
            <a:r>
              <a:rPr lang="ru-RU" sz="1400" dirty="0" err="1" smtClean="0">
                <a:solidFill>
                  <a:schemeClr val="bg1"/>
                </a:solidFill>
              </a:rPr>
              <a:t>це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дуже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витягнуті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еліпси</a:t>
            </a:r>
            <a:r>
              <a:rPr lang="ru-RU" sz="1400" dirty="0" smtClean="0">
                <a:solidFill>
                  <a:schemeClr val="bg1"/>
                </a:solidFill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</a:rPr>
              <a:t>Частіше</a:t>
            </a:r>
            <a:r>
              <a:rPr lang="ru-RU" sz="1400" dirty="0" smtClean="0">
                <a:solidFill>
                  <a:schemeClr val="bg1"/>
                </a:solidFill>
              </a:rPr>
              <a:t> за все </a:t>
            </a:r>
            <a:r>
              <a:rPr lang="ru-RU" sz="1400" dirty="0" err="1" smtClean="0">
                <a:solidFill>
                  <a:schemeClr val="bg1"/>
                </a:solidFill>
              </a:rPr>
              <a:t>еліпси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витягнуті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настільки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</a:rPr>
              <a:t>що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ділянки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орбіт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</a:rPr>
              <a:t>які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пролягають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усередині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сонячної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системи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</a:rPr>
              <a:t>мають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вигляд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параболи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чи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гіперболи</a:t>
            </a:r>
            <a:r>
              <a:rPr lang="ru-RU" sz="1400" dirty="0" smtClean="0">
                <a:solidFill>
                  <a:schemeClr val="bg1"/>
                </a:solidFill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</a:rPr>
              <a:t>Від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ступеня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витягнутості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еліпса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залежить</a:t>
            </a:r>
            <a:r>
              <a:rPr lang="ru-RU" sz="1400" dirty="0" smtClean="0">
                <a:solidFill>
                  <a:schemeClr val="bg1"/>
                </a:solidFill>
              </a:rPr>
              <a:t> і </a:t>
            </a:r>
            <a:r>
              <a:rPr lang="ru-RU" sz="1400" dirty="0" err="1" smtClean="0">
                <a:solidFill>
                  <a:schemeClr val="bg1"/>
                </a:solidFill>
              </a:rPr>
              <a:t>період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обертання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комети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навко­ло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Сонця</a:t>
            </a:r>
            <a:r>
              <a:rPr lang="ru-RU" sz="1400" dirty="0" smtClean="0">
                <a:solidFill>
                  <a:schemeClr val="bg1"/>
                </a:solidFill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</a:rPr>
              <a:t>Найкоротшим</a:t>
            </a:r>
            <a:r>
              <a:rPr lang="ru-RU" sz="1400" dirty="0" smtClean="0">
                <a:solidFill>
                  <a:schemeClr val="bg1"/>
                </a:solidFill>
              </a:rPr>
              <a:t> шляхом </a:t>
            </a:r>
            <a:r>
              <a:rPr lang="ru-RU" sz="1400" dirty="0" err="1" smtClean="0">
                <a:solidFill>
                  <a:schemeClr val="bg1"/>
                </a:solidFill>
              </a:rPr>
              <a:t>рухається</a:t>
            </a:r>
            <a:r>
              <a:rPr lang="ru-RU" sz="1400" dirty="0" smtClean="0">
                <a:solidFill>
                  <a:schemeClr val="bg1"/>
                </a:solidFill>
              </a:rPr>
              <a:t> комета </a:t>
            </a:r>
            <a:r>
              <a:rPr lang="ru-RU" sz="1400" dirty="0" err="1" smtClean="0">
                <a:solidFill>
                  <a:schemeClr val="bg1"/>
                </a:solidFill>
              </a:rPr>
              <a:t>Енке</a:t>
            </a:r>
            <a:r>
              <a:rPr lang="ru-RU" sz="1400" dirty="0" smtClean="0">
                <a:solidFill>
                  <a:schemeClr val="bg1"/>
                </a:solidFill>
              </a:rPr>
              <a:t> — </a:t>
            </a:r>
            <a:r>
              <a:rPr lang="ru-RU" sz="1400" dirty="0" err="1" smtClean="0">
                <a:solidFill>
                  <a:schemeClr val="bg1"/>
                </a:solidFill>
              </a:rPr>
              <a:t>від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орбіти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Меркурія</a:t>
            </a:r>
            <a:r>
              <a:rPr lang="ru-RU" sz="1400" dirty="0" smtClean="0">
                <a:solidFill>
                  <a:schemeClr val="bg1"/>
                </a:solidFill>
              </a:rPr>
              <a:t> до </a:t>
            </a:r>
            <a:r>
              <a:rPr lang="ru-RU" sz="1400" dirty="0" err="1" smtClean="0">
                <a:solidFill>
                  <a:schemeClr val="bg1"/>
                </a:solidFill>
              </a:rPr>
              <a:t>Юпітера</a:t>
            </a:r>
            <a:r>
              <a:rPr lang="ru-RU" sz="1400" dirty="0" smtClean="0">
                <a:solidFill>
                  <a:schemeClr val="bg1"/>
                </a:solidFill>
              </a:rPr>
              <a:t> і назад з </a:t>
            </a:r>
            <a:r>
              <a:rPr lang="ru-RU" sz="1400" dirty="0" err="1" smtClean="0">
                <a:solidFill>
                  <a:schemeClr val="bg1"/>
                </a:solidFill>
              </a:rPr>
              <a:t>періодом</a:t>
            </a:r>
            <a:r>
              <a:rPr lang="ru-RU" sz="1400" dirty="0" smtClean="0">
                <a:solidFill>
                  <a:schemeClr val="bg1"/>
                </a:solidFill>
              </a:rPr>
              <a:t> 3,31 роки. </a:t>
            </a:r>
            <a:r>
              <a:rPr lang="ru-RU" sz="1400" dirty="0" err="1" smtClean="0">
                <a:solidFill>
                  <a:schemeClr val="bg1"/>
                </a:solidFill>
              </a:rPr>
              <a:t>Найвідоміша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се­ред</a:t>
            </a:r>
            <a:r>
              <a:rPr lang="ru-RU" sz="1400" dirty="0" smtClean="0">
                <a:solidFill>
                  <a:schemeClr val="bg1"/>
                </a:solidFill>
              </a:rPr>
              <a:t> комет — комета Галлея — </a:t>
            </a:r>
            <a:r>
              <a:rPr lang="ru-RU" sz="1400" dirty="0" err="1" smtClean="0">
                <a:solidFill>
                  <a:schemeClr val="bg1"/>
                </a:solidFill>
              </a:rPr>
              <a:t>повертається</a:t>
            </a:r>
            <a:r>
              <a:rPr lang="ru-RU" sz="1400" dirty="0" smtClean="0">
                <a:solidFill>
                  <a:schemeClr val="bg1"/>
                </a:solidFill>
              </a:rPr>
              <a:t> до </a:t>
            </a:r>
            <a:r>
              <a:rPr lang="ru-RU" sz="1400" dirty="0" err="1" smtClean="0">
                <a:solidFill>
                  <a:schemeClr val="bg1"/>
                </a:solidFill>
              </a:rPr>
              <a:t>Сонця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кожні</a:t>
            </a:r>
            <a:r>
              <a:rPr lang="ru-RU" sz="1400" dirty="0" smtClean="0">
                <a:solidFill>
                  <a:schemeClr val="bg1"/>
                </a:solidFill>
              </a:rPr>
              <a:t> 75,54 </a:t>
            </a:r>
            <a:r>
              <a:rPr lang="ru-RU" sz="1400" dirty="0" err="1" smtClean="0">
                <a:solidFill>
                  <a:schemeClr val="bg1"/>
                </a:solidFill>
              </a:rPr>
              <a:t>ро­ків</a:t>
            </a:r>
            <a:r>
              <a:rPr lang="ru-RU" sz="1400" dirty="0" smtClean="0">
                <a:solidFill>
                  <a:schemeClr val="bg1"/>
                </a:solidFill>
              </a:rPr>
              <a:t>. Вона названа на честь Е. Галлея, </a:t>
            </a:r>
            <a:r>
              <a:rPr lang="ru-RU" sz="1400" dirty="0" err="1" smtClean="0">
                <a:solidFill>
                  <a:schemeClr val="bg1"/>
                </a:solidFill>
              </a:rPr>
              <a:t>який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визначив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період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її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обертан­ня</a:t>
            </a:r>
            <a:r>
              <a:rPr lang="ru-RU" sz="1400" dirty="0" smtClean="0">
                <a:solidFill>
                  <a:schemeClr val="bg1"/>
                </a:solidFill>
              </a:rPr>
              <a:t>. Галлей </a:t>
            </a:r>
            <a:r>
              <a:rPr lang="ru-RU" sz="1400" dirty="0" err="1" smtClean="0">
                <a:solidFill>
                  <a:schemeClr val="bg1"/>
                </a:solidFill>
              </a:rPr>
              <a:t>встановив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</a:rPr>
              <a:t>що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комети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</a:rPr>
              <a:t>які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спостерігалися</a:t>
            </a:r>
            <a:r>
              <a:rPr lang="ru-RU" sz="1400" dirty="0" smtClean="0">
                <a:solidFill>
                  <a:schemeClr val="bg1"/>
                </a:solidFill>
              </a:rPr>
              <a:t> у 1531, 1607 і 1682 роках, — </a:t>
            </a:r>
            <a:r>
              <a:rPr lang="ru-RU" sz="1400" dirty="0" err="1" smtClean="0">
                <a:solidFill>
                  <a:schemeClr val="bg1"/>
                </a:solidFill>
              </a:rPr>
              <a:t>це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одне</a:t>
            </a:r>
            <a:r>
              <a:rPr lang="ru-RU" sz="1400" dirty="0" smtClean="0">
                <a:solidFill>
                  <a:schemeClr val="bg1"/>
                </a:solidFill>
              </a:rPr>
              <a:t> й те </a:t>
            </a:r>
            <a:r>
              <a:rPr lang="ru-RU" sz="1400" dirty="0" err="1" smtClean="0">
                <a:solidFill>
                  <a:schemeClr val="bg1"/>
                </a:solidFill>
              </a:rPr>
              <a:t>саме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світило</a:t>
            </a:r>
            <a:r>
              <a:rPr lang="ru-RU" sz="1400" dirty="0" smtClean="0">
                <a:solidFill>
                  <a:schemeClr val="bg1"/>
                </a:solidFill>
              </a:rPr>
              <a:t>, яке </a:t>
            </a:r>
            <a:r>
              <a:rPr lang="ru-RU" sz="1400" dirty="0" err="1" smtClean="0">
                <a:solidFill>
                  <a:schemeClr val="bg1"/>
                </a:solidFill>
              </a:rPr>
              <a:t>періодично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повертається</a:t>
            </a:r>
            <a:r>
              <a:rPr lang="ru-RU" sz="1400" dirty="0" smtClean="0">
                <a:solidFill>
                  <a:schemeClr val="bg1"/>
                </a:solidFill>
              </a:rPr>
              <a:t> до </a:t>
            </a:r>
            <a:r>
              <a:rPr lang="ru-RU" sz="1400" dirty="0" err="1" smtClean="0">
                <a:solidFill>
                  <a:schemeClr val="bg1"/>
                </a:solidFill>
              </a:rPr>
              <a:t>Сонця</a:t>
            </a:r>
            <a:r>
              <a:rPr lang="ru-RU" sz="1400" dirty="0" smtClean="0">
                <a:solidFill>
                  <a:schemeClr val="bg1"/>
                </a:solidFill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</a:rPr>
              <a:t>Він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передбачив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появу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комети</a:t>
            </a:r>
            <a:r>
              <a:rPr lang="ru-RU" sz="1400" dirty="0" smtClean="0">
                <a:solidFill>
                  <a:schemeClr val="bg1"/>
                </a:solidFill>
              </a:rPr>
              <a:t> в 1758 р., і через 16 </a:t>
            </a:r>
            <a:r>
              <a:rPr lang="ru-RU" sz="1400" dirty="0" err="1" smtClean="0">
                <a:solidFill>
                  <a:schemeClr val="bg1"/>
                </a:solidFill>
              </a:rPr>
              <a:t>років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піс­ля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його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смерті</a:t>
            </a:r>
            <a:r>
              <a:rPr lang="ru-RU" sz="1400" dirty="0" smtClean="0">
                <a:solidFill>
                  <a:schemeClr val="bg1"/>
                </a:solidFill>
              </a:rPr>
              <a:t> вона </a:t>
            </a:r>
            <a:r>
              <a:rPr lang="ru-RU" sz="1400" dirty="0" err="1" smtClean="0">
                <a:solidFill>
                  <a:schemeClr val="bg1"/>
                </a:solidFill>
              </a:rPr>
              <a:t>справді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з'явилася</a:t>
            </a:r>
            <a:r>
              <a:rPr lang="ru-RU" sz="1400" dirty="0" smtClean="0">
                <a:solidFill>
                  <a:schemeClr val="bg1"/>
                </a:solidFill>
              </a:rPr>
              <a:t>. Комета Галлея </a:t>
            </a:r>
            <a:r>
              <a:rPr lang="ru-RU" sz="1400" dirty="0" err="1" smtClean="0">
                <a:solidFill>
                  <a:schemeClr val="bg1"/>
                </a:solidFill>
              </a:rPr>
              <a:t>з'являлась</a:t>
            </a:r>
            <a:r>
              <a:rPr lang="ru-RU" sz="1400" dirty="0" smtClean="0">
                <a:solidFill>
                  <a:schemeClr val="bg1"/>
                </a:solidFill>
              </a:rPr>
              <a:t> уже </a:t>
            </a:r>
            <a:r>
              <a:rPr lang="ru-RU" sz="1400" dirty="0" err="1" smtClean="0">
                <a:solidFill>
                  <a:schemeClr val="bg1"/>
                </a:solidFill>
              </a:rPr>
              <a:t>двічі</a:t>
            </a:r>
            <a:r>
              <a:rPr lang="ru-RU" sz="1400" dirty="0" smtClean="0">
                <a:solidFill>
                  <a:schemeClr val="bg1"/>
                </a:solidFill>
              </a:rPr>
              <a:t> у </a:t>
            </a:r>
            <a:r>
              <a:rPr lang="en-GB" sz="1400" dirty="0" smtClean="0">
                <a:solidFill>
                  <a:schemeClr val="bg1"/>
                </a:solidFill>
              </a:rPr>
              <a:t>XX </a:t>
            </a:r>
            <a:r>
              <a:rPr lang="ru-RU" sz="1400" dirty="0" err="1" smtClean="0">
                <a:solidFill>
                  <a:schemeClr val="bg1"/>
                </a:solidFill>
              </a:rPr>
              <a:t>столітті</a:t>
            </a:r>
            <a:r>
              <a:rPr lang="ru-RU" sz="1400" dirty="0" smtClean="0">
                <a:solidFill>
                  <a:schemeClr val="bg1"/>
                </a:solidFill>
              </a:rPr>
              <a:t> (1910 р. і 1986 р.).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4341837"/>
            <a:ext cx="2520280" cy="237877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6309320"/>
            <a:ext cx="208823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err="1" smtClean="0"/>
              <a:t>Едмонд</a:t>
            </a:r>
            <a:r>
              <a:rPr lang="uk-UA" dirty="0" smtClean="0"/>
              <a:t> Галлей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55776" y="260648"/>
            <a:ext cx="6400800" cy="1752600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Актуальність роботи полягає в тому, щоб дослідити появу в майбутньому комети Галлея, причину зміни терміну повернення в сторону до Сонячної системи.</a:t>
            </a:r>
            <a:endParaRPr lang="ru-RU" sz="2400" dirty="0"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Мета роботи: вивчити історичні відомості про появу комети Галлея, скласти графік появи комети Галлея на небосхилі, який можна буде побачити неозброєним оком, дослідити зміну терміну повернення комети Галлея в сторону Сонячної системи.</a:t>
            </a:r>
            <a:endParaRPr lang="ru-RU" sz="2400" dirty="0">
              <a:ea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4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443841"/>
            <a:ext cx="8640960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 err="1"/>
              <a:t>Актуальність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полягає</a:t>
            </a:r>
            <a:r>
              <a:rPr lang="ru-RU" sz="2800" dirty="0"/>
              <a:t> в тому,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дослідити</a:t>
            </a:r>
            <a:r>
              <a:rPr lang="ru-RU" sz="2800" dirty="0"/>
              <a:t> </a:t>
            </a:r>
            <a:r>
              <a:rPr lang="ru-RU" sz="2800" dirty="0" err="1"/>
              <a:t>появу</a:t>
            </a:r>
            <a:r>
              <a:rPr lang="ru-RU" sz="2800" dirty="0"/>
              <a:t> в </a:t>
            </a:r>
            <a:r>
              <a:rPr lang="ru-RU" sz="2800" dirty="0" err="1"/>
              <a:t>майбутньому</a:t>
            </a:r>
            <a:r>
              <a:rPr lang="ru-RU" sz="2800" dirty="0"/>
              <a:t> </a:t>
            </a:r>
            <a:r>
              <a:rPr lang="ru-RU" sz="2800" dirty="0" err="1"/>
              <a:t>комети</a:t>
            </a:r>
            <a:r>
              <a:rPr lang="ru-RU" sz="2800" dirty="0"/>
              <a:t> Галлея, причину </a:t>
            </a:r>
            <a:r>
              <a:rPr lang="ru-RU" sz="2800" dirty="0" err="1"/>
              <a:t>зміни</a:t>
            </a:r>
            <a:r>
              <a:rPr lang="ru-RU" sz="2800" dirty="0"/>
              <a:t> </a:t>
            </a:r>
            <a:r>
              <a:rPr lang="ru-RU" sz="2800" dirty="0" err="1"/>
              <a:t>терміну</a:t>
            </a:r>
            <a:r>
              <a:rPr lang="ru-RU" sz="2800" dirty="0"/>
              <a:t> </a:t>
            </a:r>
            <a:r>
              <a:rPr lang="ru-RU" sz="2800" dirty="0" err="1"/>
              <a:t>повернення</a:t>
            </a:r>
            <a:r>
              <a:rPr lang="ru-RU" sz="2800" dirty="0"/>
              <a:t> в сторону до </a:t>
            </a:r>
            <a:r>
              <a:rPr lang="ru-RU" sz="2800" dirty="0" err="1"/>
              <a:t>Сонячної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.</a:t>
            </a:r>
          </a:p>
          <a:p>
            <a:pPr algn="just"/>
            <a:r>
              <a:rPr lang="ru-RU" sz="2800" b="1" i="1" u="sng" dirty="0"/>
              <a:t>Мета </a:t>
            </a:r>
            <a:r>
              <a:rPr lang="ru-RU" sz="2800" b="1" i="1" u="sng" dirty="0" err="1"/>
              <a:t>роботи</a:t>
            </a:r>
            <a:r>
              <a:rPr lang="ru-RU" sz="2800" b="1" i="1" u="sng" dirty="0"/>
              <a:t>: </a:t>
            </a:r>
            <a:r>
              <a:rPr lang="ru-RU" sz="2800" dirty="0" err="1"/>
              <a:t>вивчити</a:t>
            </a:r>
            <a:r>
              <a:rPr lang="ru-RU" sz="2800" dirty="0"/>
              <a:t> </a:t>
            </a:r>
            <a:r>
              <a:rPr lang="ru-RU" sz="2800" dirty="0" err="1"/>
              <a:t>історичні</a:t>
            </a:r>
            <a:r>
              <a:rPr lang="ru-RU" sz="2800" dirty="0"/>
              <a:t> </a:t>
            </a:r>
            <a:r>
              <a:rPr lang="ru-RU" sz="2800" dirty="0" err="1"/>
              <a:t>відомості</a:t>
            </a:r>
            <a:r>
              <a:rPr lang="ru-RU" sz="2800" dirty="0"/>
              <a:t> про </a:t>
            </a:r>
            <a:r>
              <a:rPr lang="ru-RU" sz="2800" dirty="0" err="1"/>
              <a:t>появу</a:t>
            </a:r>
            <a:r>
              <a:rPr lang="ru-RU" sz="2800" dirty="0"/>
              <a:t> </a:t>
            </a:r>
            <a:r>
              <a:rPr lang="ru-RU" sz="2800" dirty="0" err="1"/>
              <a:t>комети</a:t>
            </a:r>
            <a:r>
              <a:rPr lang="ru-RU" sz="2800" dirty="0"/>
              <a:t> Галлея, </a:t>
            </a:r>
            <a:r>
              <a:rPr lang="ru-RU" sz="2800" dirty="0" err="1"/>
              <a:t>скласти</a:t>
            </a:r>
            <a:r>
              <a:rPr lang="ru-RU" sz="2800" dirty="0"/>
              <a:t> </a:t>
            </a:r>
            <a:r>
              <a:rPr lang="ru-RU" sz="2800" dirty="0" err="1"/>
              <a:t>графік</a:t>
            </a:r>
            <a:r>
              <a:rPr lang="ru-RU" sz="2800" dirty="0"/>
              <a:t> </a:t>
            </a:r>
            <a:r>
              <a:rPr lang="ru-RU" sz="2800" dirty="0" err="1"/>
              <a:t>появи</a:t>
            </a:r>
            <a:r>
              <a:rPr lang="ru-RU" sz="2800" dirty="0"/>
              <a:t> </a:t>
            </a:r>
            <a:r>
              <a:rPr lang="ru-RU" sz="2800" dirty="0" err="1"/>
              <a:t>комети</a:t>
            </a:r>
            <a:r>
              <a:rPr lang="ru-RU" sz="2800" dirty="0"/>
              <a:t> Галлея на </a:t>
            </a:r>
            <a:r>
              <a:rPr lang="ru-RU" sz="2800" dirty="0" err="1"/>
              <a:t>небосхилі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буде </a:t>
            </a:r>
            <a:r>
              <a:rPr lang="ru-RU" sz="2800" dirty="0" err="1"/>
              <a:t>побачити</a:t>
            </a:r>
            <a:r>
              <a:rPr lang="ru-RU" sz="2800" dirty="0"/>
              <a:t> </a:t>
            </a:r>
            <a:r>
              <a:rPr lang="ru-RU" sz="2800" dirty="0" err="1"/>
              <a:t>неозброєним</a:t>
            </a:r>
            <a:r>
              <a:rPr lang="ru-RU" sz="2800" dirty="0"/>
              <a:t> оком, </a:t>
            </a:r>
            <a:r>
              <a:rPr lang="ru-RU" sz="2800" dirty="0" err="1"/>
              <a:t>дослідити</a:t>
            </a:r>
            <a:r>
              <a:rPr lang="ru-RU" sz="2800" dirty="0"/>
              <a:t> </a:t>
            </a:r>
            <a:r>
              <a:rPr lang="ru-RU" sz="2800" dirty="0" err="1"/>
              <a:t>зміну</a:t>
            </a:r>
            <a:r>
              <a:rPr lang="ru-RU" sz="2800" dirty="0"/>
              <a:t> </a:t>
            </a:r>
            <a:r>
              <a:rPr lang="ru-RU" sz="2800" dirty="0" err="1"/>
              <a:t>терміну</a:t>
            </a:r>
            <a:r>
              <a:rPr lang="ru-RU" sz="2800" dirty="0"/>
              <a:t> </a:t>
            </a:r>
            <a:r>
              <a:rPr lang="ru-RU" sz="2800" dirty="0" err="1"/>
              <a:t>повернення</a:t>
            </a:r>
            <a:r>
              <a:rPr lang="ru-RU" sz="2800" dirty="0"/>
              <a:t> </a:t>
            </a:r>
            <a:r>
              <a:rPr lang="ru-RU" sz="2800" dirty="0" err="1"/>
              <a:t>комети</a:t>
            </a:r>
            <a:r>
              <a:rPr lang="ru-RU" sz="2800" dirty="0"/>
              <a:t> Галлея в сторону </a:t>
            </a:r>
            <a:r>
              <a:rPr lang="ru-RU" sz="2800" dirty="0" err="1"/>
              <a:t>Сонячної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8926" y="404664"/>
            <a:ext cx="8064896" cy="360040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Об’єкт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дослідження</a:t>
            </a:r>
            <a:r>
              <a:rPr lang="ru-RU" dirty="0">
                <a:solidFill>
                  <a:schemeClr val="bg1"/>
                </a:solidFill>
              </a:rPr>
              <a:t>: комета Галлея.</a:t>
            </a:r>
          </a:p>
          <a:p>
            <a:r>
              <a:rPr lang="ru-RU" dirty="0">
                <a:solidFill>
                  <a:schemeClr val="bg1"/>
                </a:solidFill>
              </a:rPr>
              <a:t>Предмет </a:t>
            </a:r>
            <a:r>
              <a:rPr lang="ru-RU" dirty="0" err="1">
                <a:solidFill>
                  <a:schemeClr val="bg1"/>
                </a:solidFill>
              </a:rPr>
              <a:t>дослідження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поява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комети</a:t>
            </a:r>
            <a:r>
              <a:rPr lang="ru-RU" dirty="0">
                <a:solidFill>
                  <a:schemeClr val="bg1"/>
                </a:solidFill>
              </a:rPr>
              <a:t> Галлея на </a:t>
            </a:r>
            <a:r>
              <a:rPr lang="ru-RU" dirty="0" err="1">
                <a:solidFill>
                  <a:schemeClr val="bg1"/>
                </a:solidFill>
              </a:rPr>
              <a:t>небосхилі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зміна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терміну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повернення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комети</a:t>
            </a:r>
            <a:r>
              <a:rPr lang="ru-RU" dirty="0">
                <a:solidFill>
                  <a:schemeClr val="bg1"/>
                </a:solidFill>
              </a:rPr>
              <a:t> Галлея в сторону </a:t>
            </a:r>
            <a:r>
              <a:rPr lang="ru-RU" dirty="0" err="1">
                <a:solidFill>
                  <a:schemeClr val="bg1"/>
                </a:solidFill>
              </a:rPr>
              <a:t>Сонячної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системи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kuyruklu_yildi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160734"/>
            <a:ext cx="3744416" cy="24552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solnechnaya_sistema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149080"/>
            <a:ext cx="3672408" cy="24322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8926" y="404664"/>
            <a:ext cx="8064896" cy="187220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Фото комети Галлея  зроблене в 1910 році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986587" cy="5303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3277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764704"/>
            <a:ext cx="4392488" cy="518457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Завдання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роботи</a:t>
            </a:r>
            <a:r>
              <a:rPr lang="ru-RU" dirty="0">
                <a:solidFill>
                  <a:schemeClr val="bg1"/>
                </a:solidFill>
              </a:rPr>
              <a:t>: </a:t>
            </a:r>
          </a:p>
          <a:p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dirty="0" err="1">
                <a:solidFill>
                  <a:schemeClr val="bg1"/>
                </a:solidFill>
              </a:rPr>
              <a:t>теоретичний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аналіз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літератури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джерел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даної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проблеми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dirty="0" err="1">
                <a:solidFill>
                  <a:schemeClr val="bg1"/>
                </a:solidFill>
              </a:rPr>
              <a:t>дослідити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зміну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терміну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повернення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комети</a:t>
            </a:r>
            <a:r>
              <a:rPr lang="ru-RU" dirty="0">
                <a:solidFill>
                  <a:schemeClr val="bg1"/>
                </a:solidFill>
              </a:rPr>
              <a:t> Галлея в сторону </a:t>
            </a:r>
            <a:r>
              <a:rPr lang="ru-RU" dirty="0" err="1">
                <a:solidFill>
                  <a:schemeClr val="bg1"/>
                </a:solidFill>
              </a:rPr>
              <a:t>Сонячної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системи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dirty="0" err="1">
                <a:solidFill>
                  <a:schemeClr val="bg1"/>
                </a:solidFill>
              </a:rPr>
              <a:t>скласти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графік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появи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комети</a:t>
            </a:r>
            <a:r>
              <a:rPr lang="ru-RU" dirty="0">
                <a:solidFill>
                  <a:schemeClr val="bg1"/>
                </a:solidFill>
              </a:rPr>
              <a:t> Галлея на </a:t>
            </a:r>
            <a:r>
              <a:rPr lang="ru-RU" dirty="0" err="1">
                <a:solidFill>
                  <a:schemeClr val="bg1"/>
                </a:solidFill>
              </a:rPr>
              <a:t>небосхилі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554027" cy="2050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3360017" cy="2478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6672"/>
            <a:ext cx="7920880" cy="252028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Походження</a:t>
            </a:r>
            <a:r>
              <a:rPr lang="ru-RU" dirty="0" smtClean="0">
                <a:solidFill>
                  <a:schemeClr val="bg1"/>
                </a:solidFill>
              </a:rPr>
              <a:t> комет. За </a:t>
            </a:r>
            <a:r>
              <a:rPr lang="ru-RU" dirty="0" err="1" smtClean="0">
                <a:solidFill>
                  <a:schemeClr val="bg1"/>
                </a:solidFill>
              </a:rPr>
              <a:t>гіпотезою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нідерландського</a:t>
            </a:r>
            <a:r>
              <a:rPr lang="ru-RU" dirty="0" smtClean="0">
                <a:solidFill>
                  <a:schemeClr val="bg1"/>
                </a:solidFill>
              </a:rPr>
              <a:t> астронома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Оорта</a:t>
            </a:r>
            <a:r>
              <a:rPr lang="ru-RU" dirty="0" smtClean="0">
                <a:solidFill>
                  <a:schemeClr val="bg1"/>
                </a:solidFill>
              </a:rPr>
              <a:t> (1950 р.) ядра комет </a:t>
            </a:r>
            <a:r>
              <a:rPr lang="ru-RU" dirty="0" err="1" smtClean="0">
                <a:solidFill>
                  <a:schemeClr val="bg1"/>
                </a:solidFill>
              </a:rPr>
              <a:t>утворюють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величезну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хмару</a:t>
            </a:r>
            <a:r>
              <a:rPr lang="ru-RU" dirty="0" smtClean="0">
                <a:solidFill>
                  <a:schemeClr val="bg1"/>
                </a:solidFill>
              </a:rPr>
              <a:t>, яка </a:t>
            </a:r>
            <a:r>
              <a:rPr lang="ru-RU" dirty="0" err="1" smtClean="0">
                <a:solidFill>
                  <a:schemeClr val="bg1"/>
                </a:solidFill>
              </a:rPr>
              <a:t>сягає</a:t>
            </a:r>
            <a:r>
              <a:rPr lang="ru-RU" dirty="0" smtClean="0">
                <a:solidFill>
                  <a:schemeClr val="bg1"/>
                </a:solidFill>
              </a:rPr>
              <a:t> далеко за </a:t>
            </a:r>
            <a:r>
              <a:rPr lang="ru-RU" dirty="0" err="1" smtClean="0">
                <a:solidFill>
                  <a:schemeClr val="bg1"/>
                </a:solidFill>
              </a:rPr>
              <a:t>межі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орбіти</a:t>
            </a:r>
            <a:r>
              <a:rPr lang="ru-RU" dirty="0" smtClean="0">
                <a:solidFill>
                  <a:schemeClr val="bg1"/>
                </a:solidFill>
              </a:rPr>
              <a:t> Плутона (на </a:t>
            </a:r>
            <a:r>
              <a:rPr lang="ru-RU" dirty="0" err="1" smtClean="0">
                <a:solidFill>
                  <a:schemeClr val="bg1"/>
                </a:solidFill>
              </a:rPr>
              <a:t>відстані</a:t>
            </a:r>
            <a:r>
              <a:rPr lang="ru-RU" dirty="0" smtClean="0">
                <a:solidFill>
                  <a:schemeClr val="bg1"/>
                </a:solidFill>
              </a:rPr>
              <a:t> 100—150 тис.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Сонця</a:t>
            </a:r>
            <a:r>
              <a:rPr lang="ru-RU" dirty="0" smtClean="0">
                <a:solidFill>
                  <a:schemeClr val="bg1"/>
                </a:solidFill>
              </a:rPr>
              <a:t>)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знаходиться</a:t>
            </a:r>
            <a:r>
              <a:rPr lang="ru-RU" dirty="0" smtClean="0">
                <a:solidFill>
                  <a:schemeClr val="bg1"/>
                </a:solidFill>
              </a:rPr>
              <a:t> па </a:t>
            </a:r>
            <a:r>
              <a:rPr lang="ru-RU" dirty="0" err="1" smtClean="0">
                <a:solidFill>
                  <a:schemeClr val="bg1"/>
                </a:solidFill>
              </a:rPr>
              <a:t>межі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Сонячної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системи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Хмара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Оорта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залишки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матеріалів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пішли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утворення</a:t>
            </a:r>
            <a:r>
              <a:rPr lang="ru-RU" dirty="0" smtClean="0">
                <a:solidFill>
                  <a:schemeClr val="bg1"/>
                </a:solidFill>
              </a:rPr>
              <a:t> планет </a:t>
            </a:r>
            <a:r>
              <a:rPr lang="ru-RU" dirty="0" err="1" smtClean="0">
                <a:solidFill>
                  <a:schemeClr val="bg1"/>
                </a:solidFill>
              </a:rPr>
              <a:t>Сонячної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системи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відкинуті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велику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відстань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межі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відомих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планетних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орбіт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джерелом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утворення</a:t>
            </a:r>
            <a:r>
              <a:rPr lang="ru-RU" dirty="0" smtClean="0">
                <a:solidFill>
                  <a:schemeClr val="bg1"/>
                </a:solidFill>
              </a:rPr>
              <a:t> комет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пояс </a:t>
            </a:r>
            <a:r>
              <a:rPr lang="ru-RU" dirty="0" err="1" smtClean="0">
                <a:solidFill>
                  <a:schemeClr val="bg1"/>
                </a:solidFill>
              </a:rPr>
              <a:t>Койпера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omet-e13057684481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36912"/>
            <a:ext cx="3944702" cy="38060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phoebe3_cassi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708920"/>
            <a:ext cx="3744416" cy="37444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uk-UA" i="1" u="sng" dirty="0" smtClean="0">
                <a:solidFill>
                  <a:schemeClr val="bg1"/>
                </a:solidFill>
              </a:rPr>
              <a:t>Графік появи комети Галлея</a:t>
            </a:r>
            <a:endParaRPr lang="ru-RU" i="1" u="sng" dirty="0">
              <a:solidFill>
                <a:schemeClr val="bg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7920880" cy="1752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/>
              <a:t>З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літописів</a:t>
            </a:r>
            <a:r>
              <a:rPr lang="ru-RU" dirty="0"/>
              <a:t> і </a:t>
            </a:r>
            <a:r>
              <a:rPr lang="ru-RU" dirty="0" err="1"/>
              <a:t>спостережень</a:t>
            </a:r>
            <a:r>
              <a:rPr lang="ru-RU" dirty="0"/>
              <a:t> </a:t>
            </a:r>
            <a:r>
              <a:rPr lang="ru-RU" dirty="0" err="1" smtClean="0"/>
              <a:t>встановлені</a:t>
            </a:r>
            <a:r>
              <a:rPr lang="ru-RU" dirty="0" smtClean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даті</a:t>
            </a:r>
            <a:r>
              <a:rPr lang="ru-RU" dirty="0"/>
              <a:t> </a:t>
            </a:r>
            <a:r>
              <a:rPr lang="ru-RU" dirty="0" err="1"/>
              <a:t>появі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кометі</a:t>
            </a:r>
            <a:r>
              <a:rPr lang="ru-RU" dirty="0"/>
              <a:t> в </a:t>
            </a:r>
            <a:r>
              <a:rPr lang="ru-RU" dirty="0" err="1"/>
              <a:t>минулі</a:t>
            </a:r>
            <a:r>
              <a:rPr lang="ru-RU" dirty="0"/>
              <a:t> роки: в 240 р. до н. э., 66, 141, 218, 295, </a:t>
            </a:r>
            <a:r>
              <a:rPr lang="ru-RU" dirty="0" smtClean="0"/>
              <a:t>373, </a:t>
            </a:r>
            <a:r>
              <a:rPr lang="ru-RU" dirty="0"/>
              <a:t>451, 530, 607, 684, 760, 837, 912, 989, 1066, 1145, 1222, 1301, 1378, 1456, 1531, 1607, 1682, 1758, 1835, 1909-1910, 1986 </a:t>
            </a:r>
            <a:r>
              <a:rPr lang="ru-RU" dirty="0" smtClean="0"/>
              <a:t>роки. </a:t>
            </a:r>
            <a:endParaRPr lang="ru-RU" dirty="0"/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358233"/>
            <a:ext cx="4032448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padenie_komety_1920x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619" y="2708920"/>
            <a:ext cx="1981125" cy="13585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88178"/>
            <a:ext cx="3816424" cy="320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19675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Кожного разу, </a:t>
            </a:r>
            <a:r>
              <a:rPr lang="ru-RU" sz="2000" dirty="0">
                <a:solidFill>
                  <a:schemeClr val="tx1"/>
                </a:solidFill>
              </a:rPr>
              <a:t>коли комета Галлея </a:t>
            </a:r>
            <a:r>
              <a:rPr lang="ru-RU" sz="2000" dirty="0" err="1">
                <a:solidFill>
                  <a:schemeClr val="tx1"/>
                </a:solidFill>
              </a:rPr>
              <a:t>повертається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внутрішньої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Сонячної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системи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її</a:t>
            </a:r>
            <a:r>
              <a:rPr lang="ru-RU" sz="2000" dirty="0">
                <a:solidFill>
                  <a:schemeClr val="tx1"/>
                </a:solidFill>
              </a:rPr>
              <a:t> ядро ​​</a:t>
            </a:r>
            <a:r>
              <a:rPr lang="ru-RU" sz="2000" dirty="0" err="1">
                <a:solidFill>
                  <a:schemeClr val="tx1"/>
                </a:solidFill>
              </a:rPr>
              <a:t>розпорошує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лід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камінь</a:t>
            </a:r>
            <a:r>
              <a:rPr lang="ru-RU" sz="2000" dirty="0">
                <a:solidFill>
                  <a:schemeClr val="tx1"/>
                </a:solidFill>
              </a:rPr>
              <a:t> в космос. </a:t>
            </a:r>
            <a:r>
              <a:rPr lang="ru-RU" sz="2000" dirty="0" err="1">
                <a:solidFill>
                  <a:schemeClr val="tx1"/>
                </a:solidFill>
              </a:rPr>
              <a:t>Цей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потік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сміття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призводить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двох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слабких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метеоритних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потоків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err="1" smtClean="0">
                <a:solidFill>
                  <a:schemeClr val="tx1"/>
                </a:solidFill>
              </a:rPr>
              <a:t>це</a:t>
            </a:r>
            <a:r>
              <a:rPr lang="ru-RU" sz="2000" dirty="0" smtClean="0">
                <a:solidFill>
                  <a:schemeClr val="tx1"/>
                </a:solidFill>
              </a:rPr>
              <a:t> - </a:t>
            </a:r>
            <a:r>
              <a:rPr lang="ru-RU" sz="2000" dirty="0" err="1" smtClean="0">
                <a:solidFill>
                  <a:schemeClr val="tx1"/>
                </a:solidFill>
              </a:rPr>
              <a:t>Акваріди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в </a:t>
            </a:r>
            <a:r>
              <a:rPr lang="ru-RU" sz="2000" dirty="0" err="1">
                <a:solidFill>
                  <a:schemeClr val="tx1"/>
                </a:solidFill>
              </a:rPr>
              <a:t>травні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Оріоніди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жовтні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1896"/>
            <a:ext cx="4104456" cy="348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42" y="1241896"/>
            <a:ext cx="4050669" cy="306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89275" y="3715782"/>
            <a:ext cx="2609652" cy="318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1103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ЗАГАДКОВА КОМЕТА ГАЛЛЕЯ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Графік появи комети Галлея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Фізична природа комет</dc:title>
  <dc:creator>Админ</dc:creator>
  <cp:lastModifiedBy>Admin</cp:lastModifiedBy>
  <cp:revision>26</cp:revision>
  <dcterms:created xsi:type="dcterms:W3CDTF">2015-05-03T18:23:58Z</dcterms:created>
  <dcterms:modified xsi:type="dcterms:W3CDTF">2021-04-12T13:15:42Z</dcterms:modified>
</cp:coreProperties>
</file>