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58" r:id="rId5"/>
    <p:sldId id="260" r:id="rId6"/>
    <p:sldId id="259" r:id="rId7"/>
    <p:sldId id="263" r:id="rId8"/>
    <p:sldId id="266" r:id="rId9"/>
    <p:sldId id="264" r:id="rId10"/>
    <p:sldId id="265" r:id="rId11"/>
    <p:sldId id="268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0DBF9-04BB-4E5F-96BC-0042C56A61C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3774C-AAB3-4683-9312-B2A4D3C3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C682-B4C1-43D0-9207-082EFA9685EC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73D7-05A8-4D02-BC5F-36B8450DFD40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E757-6DFA-490E-9F35-672CB2696EF3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B1C-E262-40C0-81BE-FC0775CB3281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2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1BF3-263F-4572-955C-E2BB2ADD1C30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0AF0-8496-46B8-BC5A-3D47CFD74359}" type="datetime1">
              <a:rPr lang="en-US" smtClean="0"/>
              <a:t>4/18/2021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6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F643-14B9-4173-8B28-37037694CE2F}" type="datetime1">
              <a:rPr lang="en-US" smtClean="0"/>
              <a:t>4/18/2021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3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EC16-518E-4688-82B9-9FEE9089E95B}" type="datetime1">
              <a:rPr lang="en-US" smtClean="0"/>
              <a:t>4/18/2021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2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7B5B-9375-4881-9F5A-E3D8591047FB}" type="datetime1">
              <a:rPr lang="en-US" smtClean="0"/>
              <a:t>4/18/2021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A5E4-C5EC-4D9D-9DC0-6A548AB1C92F}" type="datetime1">
              <a:rPr lang="en-US" smtClean="0"/>
              <a:t>4/18/2021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1CFA-92C2-4C78-AE12-592BD4FF7A2E}" type="datetime1">
              <a:rPr lang="en-US" smtClean="0"/>
              <a:t>4/18/2021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5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5D62E-FE38-4107-98A6-F58289ED7E1A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E6A7-5624-4BA7-B22B-6001BD839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ru.wikipedia.org/wiki/%D0%97%D0%B0%D0%B3%D0%BB%D0%B0%D0%B2%D0%BD%D0%B0%D1%8F_%D1%81%D1%82%D1%80%D0%B0%D0%BD%D0%B8%D1%86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0610" y="60961"/>
            <a:ext cx="7700167" cy="2290354"/>
          </a:xfrm>
        </p:spPr>
        <p:txBody>
          <a:bodyPr>
            <a:normAutofit/>
          </a:bodyPr>
          <a:lstStyle/>
          <a:p>
            <a:r>
              <a:rPr lang="ru-RU" sz="4000" b="1" dirty="0" err="1"/>
              <a:t>Всеукраїнський</a:t>
            </a:r>
            <a:r>
              <a:rPr lang="ru-RU" sz="4000" b="1" dirty="0"/>
              <a:t> </a:t>
            </a:r>
            <a:r>
              <a:rPr lang="ru-RU" sz="4000" b="1" dirty="0" err="1" smtClean="0"/>
              <a:t>інтерактивний</a:t>
            </a:r>
            <a:r>
              <a:rPr lang="ru-RU" sz="4000" b="1" dirty="0" smtClean="0"/>
              <a:t> </a:t>
            </a:r>
            <a:r>
              <a:rPr lang="ru-RU" sz="4000" b="1" dirty="0"/>
              <a:t>конкурс   </a:t>
            </a:r>
            <a:br>
              <a:rPr lang="ru-RU" sz="4000" b="1" dirty="0"/>
            </a:br>
            <a:r>
              <a:rPr lang="ru-RU" sz="4000" b="1" dirty="0"/>
              <a:t> “ МАН-</a:t>
            </a:r>
            <a:r>
              <a:rPr lang="ru-RU" sz="4000" b="1" dirty="0" err="1"/>
              <a:t>Юніор</a:t>
            </a:r>
            <a:r>
              <a:rPr lang="ru-RU" sz="4000" b="1" dirty="0"/>
              <a:t> </a:t>
            </a:r>
            <a:r>
              <a:rPr lang="ru-RU" sz="4000" b="1" dirty="0" err="1"/>
              <a:t>Дослідник</a:t>
            </a:r>
            <a:r>
              <a:rPr lang="ru-RU" sz="4000" b="1" dirty="0"/>
              <a:t> ”    </a:t>
            </a:r>
            <a:br>
              <a:rPr lang="ru-RU" sz="4000" b="1" dirty="0"/>
            </a:br>
            <a:r>
              <a:rPr lang="ru-RU" sz="4000" b="1" dirty="0" err="1"/>
              <a:t>Номінація</a:t>
            </a:r>
            <a:r>
              <a:rPr lang="ru-RU" sz="4000" b="1" dirty="0"/>
              <a:t> “ </a:t>
            </a:r>
            <a:r>
              <a:rPr lang="ru-RU" sz="4000" b="1" dirty="0" smtClean="0"/>
              <a:t>Астроном-</a:t>
            </a:r>
            <a:r>
              <a:rPr lang="ru-RU" sz="4000" b="1" dirty="0" err="1" smtClean="0"/>
              <a:t>Юніор</a:t>
            </a:r>
            <a:r>
              <a:rPr lang="ru-RU" sz="4000" b="1" dirty="0" smtClean="0"/>
              <a:t> </a:t>
            </a:r>
            <a:r>
              <a:rPr lang="ru-RU" sz="4000" b="1" dirty="0"/>
              <a:t>”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2194" y="3744686"/>
            <a:ext cx="5347063" cy="20726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Виконала: </a:t>
            </a:r>
            <a:r>
              <a:rPr lang="ru-RU" b="1" dirty="0" err="1" smtClean="0"/>
              <a:t>Міщенко</a:t>
            </a:r>
            <a:r>
              <a:rPr lang="ru-RU" b="1" dirty="0" smtClean="0"/>
              <a:t> </a:t>
            </a:r>
            <a:r>
              <a:rPr lang="ru-RU" b="1" dirty="0" err="1" smtClean="0"/>
              <a:t>Анастасія</a:t>
            </a:r>
            <a:r>
              <a:rPr lang="ru-RU" b="1" dirty="0" smtClean="0"/>
              <a:t> </a:t>
            </a:r>
          </a:p>
          <a:p>
            <a:r>
              <a:rPr lang="ru-RU" dirty="0" err="1" smtClean="0"/>
              <a:t>учениця</a:t>
            </a:r>
            <a:r>
              <a:rPr lang="ru-RU" dirty="0" smtClean="0"/>
              <a:t> 7-а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Клавдіївського</a:t>
            </a:r>
            <a:r>
              <a:rPr lang="ru-RU" dirty="0" smtClean="0"/>
              <a:t>  ЗЗСО І-ІІІ </a:t>
            </a:r>
            <a:r>
              <a:rPr lang="ru-RU" dirty="0" err="1" smtClean="0"/>
              <a:t>ступенів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 </a:t>
            </a:r>
            <a:r>
              <a:rPr lang="ru-RU" dirty="0" err="1" smtClean="0"/>
              <a:t>Рибалка</a:t>
            </a:r>
            <a:endParaRPr lang="ru-RU" dirty="0" smtClean="0"/>
          </a:p>
          <a:p>
            <a:r>
              <a:rPr lang="ru-RU" dirty="0" err="1" smtClean="0"/>
              <a:t>Керівник</a:t>
            </a:r>
            <a:r>
              <a:rPr lang="ru-RU" dirty="0" smtClean="0"/>
              <a:t>: </a:t>
            </a:r>
            <a:r>
              <a:rPr lang="ru-RU" dirty="0" err="1" smtClean="0"/>
              <a:t>Міщенко</a:t>
            </a:r>
            <a:r>
              <a:rPr lang="ru-RU" dirty="0" smtClean="0"/>
              <a:t>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Олександрівна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учитель </a:t>
            </a:r>
            <a:r>
              <a:rPr lang="ru-RU" dirty="0" err="1" smtClean="0"/>
              <a:t>фізики</a:t>
            </a:r>
            <a:r>
              <a:rPr lang="ru-RU" dirty="0" smtClean="0"/>
              <a:t> та </a:t>
            </a:r>
            <a:r>
              <a:rPr lang="ru-RU" dirty="0" err="1" smtClean="0"/>
              <a:t>астрономії</a:t>
            </a:r>
            <a:r>
              <a:rPr lang="ru-RU" dirty="0" smtClean="0"/>
              <a:t>;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ерівник</a:t>
            </a:r>
            <a:r>
              <a:rPr lang="ru-RU" dirty="0" smtClean="0"/>
              <a:t> </a:t>
            </a:r>
            <a:r>
              <a:rPr lang="ru-RU" dirty="0" err="1" smtClean="0"/>
              <a:t>гуртка</a:t>
            </a:r>
            <a:r>
              <a:rPr lang="ru-RU" dirty="0" smtClean="0"/>
              <a:t> МАН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науково-дослідницької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(</a:t>
            </a:r>
            <a:r>
              <a:rPr lang="ru-RU" dirty="0" err="1" smtClean="0"/>
              <a:t>фізика</a:t>
            </a:r>
            <a:r>
              <a:rPr lang="ru-RU" dirty="0" smtClean="0"/>
              <a:t>)»</a:t>
            </a:r>
          </a:p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6" name="AutoShape 2" descr="МАН-Юніор Дослід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457"/>
            <a:ext cx="2690949" cy="1009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182" y="1241811"/>
            <a:ext cx="1158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</a:t>
            </a:r>
            <a:r>
              <a:rPr lang="en-US" sz="1000" dirty="0" smtClean="0"/>
              <a:t>an.gov.ua</a:t>
            </a:r>
            <a:endParaRPr lang="en-US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71" y="1706880"/>
            <a:ext cx="3638939" cy="2037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375" y="3746205"/>
            <a:ext cx="18636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</a:t>
            </a:r>
            <a:r>
              <a:rPr lang="en-US" sz="1000" dirty="0" smtClean="0"/>
              <a:t>as.gov.ua</a:t>
            </a:r>
            <a:endParaRPr lang="en-US" sz="10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41074" y="2090058"/>
            <a:ext cx="7341326" cy="16546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Сонячне випромінювання на Землю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Проведення </a:t>
            </a:r>
            <a:r>
              <a:rPr lang="ru-RU" b="1" dirty="0" err="1"/>
              <a:t>дослідження</a:t>
            </a:r>
            <a:r>
              <a:rPr lang="ru-RU" b="1" dirty="0"/>
              <a:t>: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75716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Визначимо скільки енергії за годину отримує моє подвір'я </a:t>
            </a:r>
            <a:r>
              <a:rPr lang="uk-UA" dirty="0"/>
              <a:t>площею 1000 м </a:t>
            </a:r>
            <a:r>
              <a:rPr lang="uk-UA" baseline="30000" dirty="0"/>
              <a:t>2</a:t>
            </a:r>
            <a:r>
              <a:rPr lang="uk-UA" dirty="0"/>
              <a:t> </a:t>
            </a:r>
            <a:r>
              <a:rPr lang="uk-UA" dirty="0" smtClean="0"/>
              <a:t>:</a:t>
            </a:r>
          </a:p>
          <a:p>
            <a:r>
              <a:rPr lang="en-US" dirty="0" smtClean="0"/>
              <a:t>E </a:t>
            </a:r>
            <a:r>
              <a:rPr lang="en-US" dirty="0"/>
              <a:t>= </a:t>
            </a:r>
            <a:r>
              <a:rPr lang="en-US" dirty="0" err="1"/>
              <a:t>qtS</a:t>
            </a:r>
            <a:r>
              <a:rPr lang="en-US" dirty="0"/>
              <a:t> </a:t>
            </a:r>
            <a:r>
              <a:rPr lang="en-US" i="1" dirty="0" smtClean="0"/>
              <a:t>cos</a:t>
            </a:r>
            <a:r>
              <a:rPr lang="uk-UA" i="1" dirty="0" smtClean="0"/>
              <a:t> </a:t>
            </a:r>
            <a:r>
              <a:rPr lang="en-US" dirty="0" smtClean="0"/>
              <a:t>h </a:t>
            </a:r>
            <a:r>
              <a:rPr lang="en-US" dirty="0"/>
              <a:t>– </a:t>
            </a:r>
            <a:r>
              <a:rPr lang="ru-RU" dirty="0"/>
              <a:t>формула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яку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(</a:t>
            </a:r>
            <a:r>
              <a:rPr lang="en-US" dirty="0"/>
              <a:t>q = 1,4 </a:t>
            </a:r>
            <a:r>
              <a:rPr lang="ru-RU" dirty="0" smtClean="0"/>
              <a:t>кВт/м</a:t>
            </a:r>
            <a:r>
              <a:rPr lang="ru-RU" baseline="30000" dirty="0" smtClean="0"/>
              <a:t>2</a:t>
            </a:r>
            <a:r>
              <a:rPr lang="ru-RU" dirty="0" smtClean="0"/>
              <a:t>  </a:t>
            </a:r>
            <a:r>
              <a:rPr lang="ru-RU" dirty="0"/>
              <a:t>-</a:t>
            </a:r>
            <a:r>
              <a:rPr lang="ru-RU" dirty="0" err="1"/>
              <a:t>сонячна</a:t>
            </a:r>
            <a:r>
              <a:rPr lang="ru-RU" dirty="0"/>
              <a:t> стала)</a:t>
            </a:r>
          </a:p>
          <a:p>
            <a:r>
              <a:rPr lang="uk-UA" dirty="0" smtClean="0"/>
              <a:t>Е = 1,4 · 10</a:t>
            </a:r>
            <a:r>
              <a:rPr lang="uk-UA" baseline="30000" dirty="0"/>
              <a:t>3 </a:t>
            </a:r>
            <a:r>
              <a:rPr lang="uk-UA" dirty="0" smtClean="0"/>
              <a:t>Вт/м</a:t>
            </a:r>
            <a:r>
              <a:rPr lang="uk-UA" baseline="30000" dirty="0" smtClean="0"/>
              <a:t>2</a:t>
            </a:r>
            <a:r>
              <a:rPr lang="uk-UA" dirty="0" smtClean="0"/>
              <a:t> ·3600 с ·1000 м </a:t>
            </a:r>
            <a:r>
              <a:rPr lang="uk-UA" baseline="30000" dirty="0" smtClean="0"/>
              <a:t>2</a:t>
            </a:r>
            <a:r>
              <a:rPr lang="uk-UA" dirty="0" smtClean="0"/>
              <a:t> </a:t>
            </a:r>
            <a:r>
              <a:rPr lang="en-US" dirty="0" smtClean="0"/>
              <a:t>cos</a:t>
            </a:r>
            <a:r>
              <a:rPr lang="uk-UA" dirty="0" smtClean="0"/>
              <a:t> 38,66 ͦ=           5 040 ·10</a:t>
            </a:r>
            <a:r>
              <a:rPr lang="uk-UA" baseline="30000" dirty="0" smtClean="0"/>
              <a:t>6</a:t>
            </a:r>
            <a:r>
              <a:rPr lang="uk-UA" dirty="0" smtClean="0"/>
              <a:t> ·</a:t>
            </a:r>
            <a:r>
              <a:rPr lang="en-US" dirty="0" smtClean="0"/>
              <a:t>0</a:t>
            </a:r>
            <a:r>
              <a:rPr lang="uk-UA" dirty="0" smtClean="0"/>
              <a:t>,78 =  </a:t>
            </a:r>
            <a:r>
              <a:rPr lang="uk-UA" b="1" dirty="0" smtClean="0"/>
              <a:t>3 931,2 </a:t>
            </a:r>
            <a:r>
              <a:rPr lang="uk-UA" dirty="0" smtClean="0"/>
              <a:t>·</a:t>
            </a:r>
            <a:r>
              <a:rPr lang="uk-UA" b="1" dirty="0" smtClean="0"/>
              <a:t>10</a:t>
            </a:r>
            <a:r>
              <a:rPr lang="uk-UA" b="1" baseline="30000" dirty="0"/>
              <a:t>6</a:t>
            </a:r>
            <a:r>
              <a:rPr lang="uk-UA" b="1" dirty="0" smtClean="0"/>
              <a:t> </a:t>
            </a:r>
            <a:r>
              <a:rPr lang="uk-UA" b="1" dirty="0" err="1" smtClean="0"/>
              <a:t>Дж</a:t>
            </a:r>
            <a:endParaRPr lang="uk-UA" b="1" dirty="0" smtClean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pic>
        <p:nvPicPr>
          <p:cNvPr id="2050" name="Picture 2" descr="Як українці ставилися до сонця?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72" y="0"/>
            <a:ext cx="3301728" cy="22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49" y="0"/>
            <a:ext cx="11808821" cy="262127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Основне дослідження проводилося на момент весняного рівнодення, спостереження в інші дні і час проводилися для формулювання висновку про висоту Сонця над горизонтом у різний час доби і утворення тіні.</a:t>
            </a:r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65007"/>
              </p:ext>
            </p:extLst>
          </p:nvPr>
        </p:nvGraphicFramePr>
        <p:xfrm>
          <a:off x="252552" y="2739118"/>
          <a:ext cx="11739153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908">
                  <a:extLst>
                    <a:ext uri="{9D8B030D-6E8A-4147-A177-3AD203B41FA5}">
                      <a16:colId xmlns:a16="http://schemas.microsoft.com/office/drawing/2014/main" val="4168247401"/>
                    </a:ext>
                  </a:extLst>
                </a:gridCol>
                <a:gridCol w="1824002">
                  <a:extLst>
                    <a:ext uri="{9D8B030D-6E8A-4147-A177-3AD203B41FA5}">
                      <a16:colId xmlns:a16="http://schemas.microsoft.com/office/drawing/2014/main" val="2975907265"/>
                    </a:ext>
                  </a:extLst>
                </a:gridCol>
                <a:gridCol w="1851501">
                  <a:extLst>
                    <a:ext uri="{9D8B030D-6E8A-4147-A177-3AD203B41FA5}">
                      <a16:colId xmlns:a16="http://schemas.microsoft.com/office/drawing/2014/main" val="4087509891"/>
                    </a:ext>
                  </a:extLst>
                </a:gridCol>
                <a:gridCol w="2328124">
                  <a:extLst>
                    <a:ext uri="{9D8B030D-6E8A-4147-A177-3AD203B41FA5}">
                      <a16:colId xmlns:a16="http://schemas.microsoft.com/office/drawing/2014/main" val="3307297450"/>
                    </a:ext>
                  </a:extLst>
                </a:gridCol>
                <a:gridCol w="2639762">
                  <a:extLst>
                    <a:ext uri="{9D8B030D-6E8A-4147-A177-3AD203B41FA5}">
                      <a16:colId xmlns:a16="http://schemas.microsoft.com/office/drawing/2014/main" val="3840469954"/>
                    </a:ext>
                  </a:extLst>
                </a:gridCol>
                <a:gridCol w="1594856">
                  <a:extLst>
                    <a:ext uri="{9D8B030D-6E8A-4147-A177-3AD203B41FA5}">
                      <a16:colId xmlns:a16="http://schemas.microsoft.com/office/drawing/2014/main" val="2680486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 проведення дослідження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Час проведення дослідження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Кут</a:t>
                      </a:r>
                      <a:r>
                        <a:rPr lang="uk-UA" baseline="0" dirty="0" smtClean="0"/>
                        <a:t> нахилу Сонця над горизонтом на момент дослідження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Географічна широта місця проведення дослідження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Енергія яку отримує ділянка Землі від Сонця протягом визначеного часу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Дані з Інтернету на день</a:t>
                      </a:r>
                      <a:r>
                        <a:rPr lang="uk-UA" baseline="0" dirty="0" smtClean="0"/>
                        <a:t> дослідження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3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 </a:t>
                      </a:r>
                      <a:r>
                        <a:rPr lang="ru-RU" dirty="0" err="1" smtClean="0"/>
                        <a:t>березня</a:t>
                      </a:r>
                      <a:r>
                        <a:rPr lang="ru-RU" dirty="0" smtClean="0"/>
                        <a:t> 2021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9:37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32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79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20 березня 2021</a:t>
                      </a:r>
                      <a:endParaRPr lang="en-US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11:37</a:t>
                      </a:r>
                      <a:endParaRPr lang="en-US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38,66  ͦ 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51,34 ͦ ± 00 ͦ 06 ΄ 57,4 ΄΄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3 931,2 ·10</a:t>
                      </a:r>
                      <a:r>
                        <a:rPr lang="ru-RU" b="1" baseline="30000" dirty="0" smtClean="0"/>
                        <a:t>6</a:t>
                      </a:r>
                      <a:r>
                        <a:rPr lang="ru-RU" b="1" dirty="0" smtClean="0"/>
                        <a:t> Дж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39,2  ͦ</a:t>
                      </a:r>
                      <a:r>
                        <a:rPr lang="uk-UA" b="1" dirty="0" smtClean="0"/>
                        <a:t> </a:t>
                      </a:r>
                    </a:p>
                    <a:p>
                      <a:r>
                        <a:rPr lang="en-US" b="1" dirty="0" smtClean="0"/>
                        <a:t>50°34′57″ </a:t>
                      </a:r>
                      <a:endParaRPr lang="uk-UA" b="1" dirty="0" smtClean="0"/>
                    </a:p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1,4 % похибка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0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9 квітня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12:10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45,285 ͦ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28446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56481"/>
              </p:ext>
            </p:extLst>
          </p:nvPr>
        </p:nvGraphicFramePr>
        <p:xfrm>
          <a:off x="252549" y="6127478"/>
          <a:ext cx="11739156" cy="50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295">
                  <a:extLst>
                    <a:ext uri="{9D8B030D-6E8A-4147-A177-3AD203B41FA5}">
                      <a16:colId xmlns:a16="http://schemas.microsoft.com/office/drawing/2014/main" val="302023379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481325502"/>
                    </a:ext>
                  </a:extLst>
                </a:gridCol>
                <a:gridCol w="1854926">
                  <a:extLst>
                    <a:ext uri="{9D8B030D-6E8A-4147-A177-3AD203B41FA5}">
                      <a16:colId xmlns:a16="http://schemas.microsoft.com/office/drawing/2014/main" val="2611111213"/>
                    </a:ext>
                  </a:extLst>
                </a:gridCol>
                <a:gridCol w="2333897">
                  <a:extLst>
                    <a:ext uri="{9D8B030D-6E8A-4147-A177-3AD203B41FA5}">
                      <a16:colId xmlns:a16="http://schemas.microsoft.com/office/drawing/2014/main" val="1379648002"/>
                    </a:ext>
                  </a:extLst>
                </a:gridCol>
                <a:gridCol w="2638697">
                  <a:extLst>
                    <a:ext uri="{9D8B030D-6E8A-4147-A177-3AD203B41FA5}">
                      <a16:colId xmlns:a16="http://schemas.microsoft.com/office/drawing/2014/main" val="2948681282"/>
                    </a:ext>
                  </a:extLst>
                </a:gridCol>
                <a:gridCol w="1593667">
                  <a:extLst>
                    <a:ext uri="{9D8B030D-6E8A-4147-A177-3AD203B41FA5}">
                      <a16:colId xmlns:a16="http://schemas.microsoft.com/office/drawing/2014/main" val="3691709311"/>
                    </a:ext>
                  </a:extLst>
                </a:gridCol>
              </a:tblGrid>
              <a:tr h="503192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11 квітня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15:30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34,6 ͦ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0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9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Висновки: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навчилися</a:t>
            </a:r>
            <a:r>
              <a:rPr lang="ru-RU" dirty="0" smtClean="0"/>
              <a:t> </a:t>
            </a:r>
            <a:r>
              <a:rPr lang="ru-RU" dirty="0" err="1"/>
              <a:t>визначати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гномона </a:t>
            </a:r>
            <a:r>
              <a:rPr lang="ru-RU" dirty="0" err="1"/>
              <a:t>висоту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smtClean="0"/>
              <a:t>над </a:t>
            </a:r>
            <a:r>
              <a:rPr lang="ru-RU" dirty="0"/>
              <a:t>горизонтом та </a:t>
            </a:r>
            <a:r>
              <a:rPr lang="ru-RU" dirty="0" err="1"/>
              <a:t>географічну</a:t>
            </a:r>
            <a:r>
              <a:rPr lang="ru-RU" dirty="0"/>
              <a:t> широту </a:t>
            </a:r>
            <a:r>
              <a:rPr lang="ru-RU" dirty="0" err="1"/>
              <a:t>свого</a:t>
            </a:r>
            <a:r>
              <a:rPr lang="ru-RU" dirty="0"/>
              <a:t> селища; </a:t>
            </a:r>
            <a:r>
              <a:rPr lang="ru-RU" dirty="0" err="1" smtClean="0"/>
              <a:t>виміряли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яку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мого</a:t>
            </a:r>
            <a:r>
              <a:rPr lang="ru-RU" dirty="0"/>
              <a:t> </a:t>
            </a:r>
            <a:r>
              <a:rPr lang="ru-RU" dirty="0" err="1" smtClean="0"/>
              <a:t>подвір</a:t>
            </a:r>
            <a:r>
              <a:rPr lang="el-GR" dirty="0" smtClean="0"/>
              <a:t>΄</a:t>
            </a:r>
            <a:r>
              <a:rPr lang="ru-RU" dirty="0" smtClean="0"/>
              <a:t>я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. </a:t>
            </a:r>
            <a:r>
              <a:rPr lang="ru-RU" dirty="0" err="1" smtClean="0"/>
              <a:t>Зʼясували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uk-UA" dirty="0" smtClean="0"/>
              <a:t>від висоти Сонця над горизонтом в різні пори року залежать температура повітря і тривалість дня.</a:t>
            </a:r>
          </a:p>
          <a:p>
            <a:r>
              <a:rPr lang="uk-UA" dirty="0" smtClean="0"/>
              <a:t>Переконалися, що від  сходу Сонця до полудня довжина тіні гномона зменшується, а кут   збільшується. Від полудня до заходу Сонця довжина тіні гномона збільшується, а кут зменшується.</a:t>
            </a:r>
            <a:r>
              <a:rPr lang="uk-UA" dirty="0"/>
              <a:t> </a:t>
            </a:r>
            <a:r>
              <a:rPr lang="uk-UA" dirty="0" smtClean="0"/>
              <a:t>Опівдні тіні від предметів найкоротші, а Сонце піднімалося найвище.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626" y="365125"/>
            <a:ext cx="8619173" cy="1325563"/>
          </a:xfrm>
        </p:spPr>
        <p:txBody>
          <a:bodyPr/>
          <a:lstStyle/>
          <a:p>
            <a:r>
              <a:rPr lang="uk-UA" dirty="0" smtClean="0"/>
              <a:t>Джерела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Астрономія: 11 </a:t>
            </a:r>
            <a:r>
              <a:rPr lang="ru-RU" dirty="0" err="1"/>
              <a:t>кл</a:t>
            </a:r>
            <a:r>
              <a:rPr lang="ru-RU" dirty="0"/>
              <a:t>.: </a:t>
            </a:r>
            <a:r>
              <a:rPr lang="ru-RU" dirty="0" err="1"/>
              <a:t>підручник</a:t>
            </a:r>
            <a:r>
              <a:rPr lang="ru-RU" dirty="0"/>
              <a:t> для </a:t>
            </a:r>
            <a:r>
              <a:rPr lang="ru-RU" dirty="0" err="1"/>
              <a:t>загальноосвіт</a:t>
            </a:r>
            <a:r>
              <a:rPr lang="ru-RU" dirty="0"/>
              <a:t>. </a:t>
            </a:r>
            <a:r>
              <a:rPr lang="ru-RU" dirty="0" err="1"/>
              <a:t>Навч.закл</a:t>
            </a:r>
            <a:r>
              <a:rPr lang="ru-RU" dirty="0"/>
              <a:t>.: </a:t>
            </a:r>
            <a:r>
              <a:rPr lang="ru-RU" dirty="0" err="1"/>
              <a:t>рівень</a:t>
            </a:r>
            <a:r>
              <a:rPr lang="ru-RU" dirty="0"/>
              <a:t> стандарту, </a:t>
            </a:r>
            <a:r>
              <a:rPr lang="ru-RU" dirty="0" err="1"/>
              <a:t>академічний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/ М.П. </a:t>
            </a:r>
            <a:r>
              <a:rPr lang="ru-RU" dirty="0" err="1"/>
              <a:t>Пришляк</a:t>
            </a:r>
            <a:r>
              <a:rPr lang="ru-RU" dirty="0"/>
              <a:t>; за </a:t>
            </a:r>
            <a:r>
              <a:rPr lang="ru-RU" dirty="0" err="1"/>
              <a:t>заг.ред</a:t>
            </a:r>
            <a:r>
              <a:rPr lang="ru-RU" dirty="0"/>
              <a:t>. Я.С. </a:t>
            </a:r>
            <a:r>
              <a:rPr lang="ru-RU" dirty="0" err="1"/>
              <a:t>Яцківа</a:t>
            </a:r>
            <a:r>
              <a:rPr lang="ru-RU" dirty="0"/>
              <a:t>. – Х.: Вид-во «Ранок», 2011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https://uk.wikipedia.org/wiki/%D0%A1%D0%BE%D0%BD%D1%86%D0%B5</a:t>
            </a:r>
            <a:endParaRPr lang="uk-UA" dirty="0" smtClean="0">
              <a:hlinkClick r:id="rId2"/>
            </a:endParaRPr>
          </a:p>
          <a:p>
            <a:r>
              <a:rPr lang="en-US" dirty="0" smtClean="0"/>
              <a:t>kids-center.com.ua</a:t>
            </a:r>
            <a:r>
              <a:rPr lang="uk-UA" dirty="0" smtClean="0"/>
              <a:t> </a:t>
            </a:r>
          </a:p>
          <a:p>
            <a:r>
              <a:rPr lang="en-US" dirty="0" smtClean="0"/>
              <a:t>nas.gov.ua</a:t>
            </a:r>
            <a:endParaRPr lang="uk-UA" dirty="0" smtClean="0"/>
          </a:p>
          <a:p>
            <a:r>
              <a:rPr lang="en-US" dirty="0" smtClean="0"/>
              <a:t>ua.depositphotos.com</a:t>
            </a:r>
            <a:r>
              <a:rPr lang="uk-UA" dirty="0" smtClean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" y="127793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748" y="365125"/>
            <a:ext cx="835805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88" y="1977911"/>
            <a:ext cx="10515600" cy="4351338"/>
          </a:xfrm>
        </p:spPr>
        <p:txBody>
          <a:bodyPr/>
          <a:lstStyle/>
          <a:p>
            <a:r>
              <a:rPr lang="ru-RU" dirty="0"/>
              <a:t>Сонце — </a:t>
            </a:r>
            <a:r>
              <a:rPr lang="ru-RU" dirty="0" err="1"/>
              <a:t>центральне</a:t>
            </a:r>
            <a:r>
              <a:rPr lang="ru-RU" dirty="0"/>
              <a:t> і </a:t>
            </a:r>
            <a:r>
              <a:rPr lang="ru-RU" dirty="0" err="1"/>
              <a:t>наймасивніше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333 000 раз </a:t>
            </a:r>
            <a:r>
              <a:rPr lang="ru-RU" dirty="0" err="1"/>
              <a:t>більша</a:t>
            </a:r>
            <a:r>
              <a:rPr lang="ru-RU" dirty="0"/>
              <a:t> за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та у 750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планет, разом </a:t>
            </a:r>
            <a:r>
              <a:rPr lang="ru-RU" dirty="0" err="1"/>
              <a:t>узятих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Сонце </a:t>
            </a:r>
            <a:r>
              <a:rPr lang="ru-RU" dirty="0"/>
              <a:t>— </a:t>
            </a:r>
            <a:r>
              <a:rPr lang="ru-RU" dirty="0" err="1"/>
              <a:t>потужне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яку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випромінює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 спектра </a:t>
            </a:r>
            <a:r>
              <a:rPr lang="ru-RU" dirty="0" err="1"/>
              <a:t>електромагнітних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рентгенівських</a:t>
            </a:r>
            <a:r>
              <a:rPr lang="ru-RU" dirty="0"/>
              <a:t> і </a:t>
            </a:r>
            <a:r>
              <a:rPr lang="ru-RU" dirty="0" err="1"/>
              <a:t>ультрафіолетових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до </a:t>
            </a:r>
            <a:r>
              <a:rPr lang="ru-RU" dirty="0" err="1"/>
              <a:t>радіохвиль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сильно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: </a:t>
            </a:r>
            <a:r>
              <a:rPr lang="ru-RU" dirty="0" err="1"/>
              <a:t>нагріває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позначається</a:t>
            </a:r>
            <a:r>
              <a:rPr lang="ru-RU" dirty="0"/>
              <a:t> на атмосферах планет,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й тепло,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pic>
        <p:nvPicPr>
          <p:cNvPr id="1026" name="Picture 2" descr="Цікаві факти про Сонце | Всілякі цікав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5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504" y="1690688"/>
            <a:ext cx="16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ikavo.com.ua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" y="81750"/>
            <a:ext cx="1774713" cy="815233"/>
          </a:xfrm>
        </p:spPr>
        <p:txBody>
          <a:bodyPr/>
          <a:lstStyle/>
          <a:p>
            <a:r>
              <a:rPr lang="uk-UA" dirty="0" smtClean="0"/>
              <a:t>Мета:</a:t>
            </a:r>
            <a:endParaRPr lang="en-US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352945">
            <a:off x="4657384" y="3407391"/>
            <a:ext cx="1999424" cy="65233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926" y="195471"/>
            <a:ext cx="2266235" cy="2266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8422" y="2349231"/>
            <a:ext cx="1602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</a:t>
            </a:r>
            <a:r>
              <a:rPr lang="en-US" sz="1000" dirty="0" smtClean="0"/>
              <a:t>a.depositphotos.com</a:t>
            </a:r>
            <a:endParaRPr lang="en-US" sz="1000" dirty="0"/>
          </a:p>
        </p:txBody>
      </p:sp>
      <p:sp>
        <p:nvSpPr>
          <p:cNvPr id="9" name="Стрелка вниз 8"/>
          <p:cNvSpPr/>
          <p:nvPr/>
        </p:nvSpPr>
        <p:spPr>
          <a:xfrm rot="19509045">
            <a:off x="7043595" y="2458256"/>
            <a:ext cx="663267" cy="1693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26521">
            <a:off x="3167333" y="3157755"/>
            <a:ext cx="1800660" cy="5874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67815">
            <a:off x="7685044" y="1738508"/>
            <a:ext cx="1861427" cy="607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8382">
            <a:off x="2247575" y="1733219"/>
            <a:ext cx="1898544" cy="6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 rot="1783225">
            <a:off x="8104982" y="1817777"/>
            <a:ext cx="93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світло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3303388">
            <a:off x="6909526" y="3122154"/>
            <a:ext cx="91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енергія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0613499">
            <a:off x="2593249" y="1853510"/>
            <a:ext cx="77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тепло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655939">
            <a:off x="3750947" y="2813460"/>
            <a:ext cx="127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краса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216301" y="3751979"/>
            <a:ext cx="75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життя</a:t>
            </a:r>
            <a:endParaRPr lang="en-US" dirty="0"/>
          </a:p>
        </p:txBody>
      </p:sp>
      <p:pic>
        <p:nvPicPr>
          <p:cNvPr id="20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99" y="43913"/>
            <a:ext cx="2222984" cy="2963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68" y="2595452"/>
            <a:ext cx="3598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навчитися </a:t>
            </a:r>
            <a:r>
              <a:rPr lang="ru-RU" dirty="0" err="1" smtClean="0"/>
              <a:t>визначати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гномона </a:t>
            </a:r>
            <a:r>
              <a:rPr lang="ru-RU" dirty="0" err="1" smtClean="0"/>
              <a:t>висоту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над горизонтом та </a:t>
            </a:r>
            <a:r>
              <a:rPr lang="ru-RU" dirty="0" err="1" smtClean="0"/>
              <a:t>географічну</a:t>
            </a:r>
            <a:r>
              <a:rPr lang="ru-RU" dirty="0" smtClean="0"/>
              <a:t> широту </a:t>
            </a:r>
            <a:r>
              <a:rPr lang="ru-RU" dirty="0" err="1" smtClean="0"/>
              <a:t>свого</a:t>
            </a:r>
            <a:r>
              <a:rPr lang="ru-RU" dirty="0" smtClean="0"/>
              <a:t> селища; </a:t>
            </a:r>
            <a:r>
              <a:rPr lang="ru-RU" dirty="0" err="1" smtClean="0"/>
              <a:t>виміряти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яку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 </a:t>
            </a:r>
            <a:r>
              <a:rPr lang="ru-RU" dirty="0" err="1" smtClean="0"/>
              <a:t>мого</a:t>
            </a:r>
            <a:r>
              <a:rPr lang="ru-RU" dirty="0" smtClean="0"/>
              <a:t> </a:t>
            </a:r>
            <a:r>
              <a:rPr lang="ru-RU" dirty="0" err="1" smtClean="0"/>
              <a:t>подвір</a:t>
            </a:r>
            <a:r>
              <a:rPr lang="el-GR" dirty="0" smtClean="0"/>
              <a:t>΄</a:t>
            </a:r>
            <a:r>
              <a:rPr lang="ru-RU" dirty="0" smtClean="0"/>
              <a:t>я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34104" y="3161881"/>
            <a:ext cx="37854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Завдання:</a:t>
            </a:r>
          </a:p>
          <a:p>
            <a:r>
              <a:rPr lang="uk-UA" dirty="0" smtClean="0"/>
              <a:t>1)Визначити висоту Сонця над горизонтом у день весняного рівнодення та порівняти з висотою в інші дні і час, зробити висновки ;</a:t>
            </a:r>
          </a:p>
          <a:p>
            <a:r>
              <a:rPr lang="uk-UA" dirty="0" smtClean="0"/>
              <a:t>2)визначити географічну широту моєї місцевості;</a:t>
            </a:r>
          </a:p>
          <a:p>
            <a:r>
              <a:rPr lang="uk-UA" dirty="0" smtClean="0"/>
              <a:t>3) обчислити кількість сонячної енергії, яку отримує ділянка мого подвір'я протягом години</a:t>
            </a:r>
          </a:p>
          <a:p>
            <a:r>
              <a:rPr lang="uk-UA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637" y="5276307"/>
            <a:ext cx="6942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Об'єкт дослідження: </a:t>
            </a:r>
            <a:r>
              <a:rPr lang="uk-UA" sz="2400" dirty="0" smtClean="0"/>
              <a:t>Сонце</a:t>
            </a:r>
          </a:p>
          <a:p>
            <a:r>
              <a:rPr lang="uk-UA" sz="3200" dirty="0" smtClean="0"/>
              <a:t>Предмет дослідження:  </a:t>
            </a:r>
            <a:r>
              <a:rPr lang="uk-UA" sz="2400" dirty="0" smtClean="0"/>
              <a:t>сонячна енергія</a:t>
            </a:r>
            <a:endParaRPr lang="en-US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73450" y="145617"/>
            <a:ext cx="2304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Гіпотеза: 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792480" y="791948"/>
            <a:ext cx="296091" cy="1669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491" y="4106096"/>
            <a:ext cx="1395591" cy="10453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96600" y="2272282"/>
            <a:ext cx="222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Схід Сонця в Кирилівці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206" y="365124"/>
            <a:ext cx="7210697" cy="2639333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Обладнання: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- </a:t>
            </a:r>
            <a:r>
              <a:rPr lang="uk-UA" sz="2700" dirty="0" smtClean="0"/>
              <a:t>палиця довжиною 1 м;</a:t>
            </a:r>
            <a:br>
              <a:rPr lang="uk-UA" sz="2700" dirty="0" smtClean="0"/>
            </a:br>
            <a:r>
              <a:rPr lang="uk-UA" sz="2700" dirty="0" smtClean="0"/>
              <a:t>- рулетка;</a:t>
            </a:r>
            <a:br>
              <a:rPr lang="uk-UA" sz="2700" dirty="0" smtClean="0"/>
            </a:br>
            <a:r>
              <a:rPr lang="uk-UA" sz="2700" dirty="0" smtClean="0"/>
              <a:t>- транспортир;</a:t>
            </a:r>
            <a:br>
              <a:rPr lang="uk-UA" sz="2700" dirty="0" smtClean="0"/>
            </a:br>
            <a:r>
              <a:rPr lang="uk-UA" sz="2700" dirty="0" smtClean="0"/>
              <a:t>- фотоапарат;</a:t>
            </a:r>
            <a:br>
              <a:rPr lang="uk-UA" sz="2700" dirty="0" smtClean="0"/>
            </a:br>
            <a:r>
              <a:rPr lang="uk-UA" sz="2700" dirty="0" smtClean="0"/>
              <a:t>- короткий астрономічний календар. </a:t>
            </a:r>
            <a:endParaRPr lang="en-US" sz="27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" y="55313"/>
            <a:ext cx="2593581" cy="1945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2934789"/>
                <a:ext cx="10509069" cy="3242174"/>
              </a:xfrm>
            </p:spPr>
            <p:txBody>
              <a:bodyPr/>
              <a:lstStyle/>
              <a:p>
                <a:r>
                  <a:rPr lang="uk-UA" dirty="0" smtClean="0"/>
                  <a:t>Необхідні формули для обчислення:</a:t>
                </a:r>
              </a:p>
              <a:p>
                <a:r>
                  <a:rPr lang="en-US" dirty="0" smtClean="0"/>
                  <a:t>h=</a:t>
                </a:r>
                <a:r>
                  <a:rPr lang="en-US" dirty="0" err="1" smtClean="0"/>
                  <a:t>arctg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АС</m:t>
                        </m:r>
                      </m:den>
                    </m:f>
                  </m:oMath>
                </a14:m>
                <a:r>
                  <a:rPr lang="uk-UA" dirty="0" smtClean="0"/>
                  <a:t>  - формула для визначення кута, під яким Сонце знаходиться над горизонтом в даний день;</a:t>
                </a:r>
              </a:p>
              <a:p>
                <a:r>
                  <a:rPr lang="uk-UA" dirty="0" smtClean="0"/>
                  <a:t>ϕ= 90 ͦ - </a:t>
                </a:r>
                <a:r>
                  <a:rPr lang="en-US" dirty="0" smtClean="0"/>
                  <a:t>h ± </a:t>
                </a:r>
                <a:r>
                  <a:rPr lang="el-GR" dirty="0" smtClean="0"/>
                  <a:t>δ</a:t>
                </a:r>
                <a:r>
                  <a:rPr lang="en-US" dirty="0" smtClean="0"/>
                  <a:t> – </a:t>
                </a:r>
                <a:r>
                  <a:rPr lang="uk-UA" dirty="0" smtClean="0"/>
                  <a:t>формула для визначення географічної широти;</a:t>
                </a:r>
              </a:p>
              <a:p>
                <a:r>
                  <a:rPr lang="en-US" dirty="0" smtClean="0"/>
                  <a:t>E = </a:t>
                </a:r>
                <a:r>
                  <a:rPr lang="en-US" dirty="0" err="1" smtClean="0"/>
                  <a:t>qtS</a:t>
                </a:r>
                <a:r>
                  <a:rPr lang="en-US" dirty="0" smtClean="0"/>
                  <a:t> </a:t>
                </a:r>
                <a:r>
                  <a:rPr lang="en-US" i="1" dirty="0" err="1" smtClean="0"/>
                  <a:t>cos</a:t>
                </a:r>
                <a:r>
                  <a:rPr lang="en-US" dirty="0" err="1" smtClean="0"/>
                  <a:t>h</a:t>
                </a:r>
                <a:r>
                  <a:rPr lang="en-US" dirty="0" smtClean="0"/>
                  <a:t> – </a:t>
                </a:r>
                <a:r>
                  <a:rPr lang="uk-UA" dirty="0" smtClean="0"/>
                  <a:t>формула для визначення енергії, яку отримує поверхня Землі від Сонця (</a:t>
                </a:r>
                <a:r>
                  <a:rPr lang="en-US" dirty="0" smtClean="0"/>
                  <a:t>q = </a:t>
                </a:r>
                <a:r>
                  <a:rPr lang="uk-UA" dirty="0" smtClean="0"/>
                  <a:t>1,4 кВт/м</a:t>
                </a:r>
                <a:r>
                  <a:rPr lang="uk-UA" baseline="30000" dirty="0" smtClean="0"/>
                  <a:t>2 </a:t>
                </a:r>
                <a:r>
                  <a:rPr lang="uk-UA" dirty="0" smtClean="0"/>
                  <a:t> -сонячна стала)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934789"/>
                <a:ext cx="10509069" cy="3242174"/>
              </a:xfrm>
              <a:blipFill>
                <a:blip r:embed="rId3"/>
                <a:stretch>
                  <a:fillRect l="-986" t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44" y="46310"/>
            <a:ext cx="2031819" cy="2709092"/>
          </a:xfrm>
          <a:prstGeom prst="rect">
            <a:avLst/>
          </a:prstGeom>
        </p:spPr>
      </p:pic>
      <p:sp>
        <p:nvSpPr>
          <p:cNvPr id="6" name="Выноска со стрелкой вверх 5"/>
          <p:cNvSpPr/>
          <p:nvPr/>
        </p:nvSpPr>
        <p:spPr>
          <a:xfrm>
            <a:off x="10232572" y="2822438"/>
            <a:ext cx="1820091" cy="7228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Схід Сонця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ертикальный свиток 16"/>
          <p:cNvSpPr/>
          <p:nvPr/>
        </p:nvSpPr>
        <p:spPr>
          <a:xfrm>
            <a:off x="2317569" y="695887"/>
            <a:ext cx="5666690" cy="359453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в 11:37 за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часом день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рівнодення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Рівнодення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Сонце переходить з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рівнодення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ͦ  і тому  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енні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прирівнюються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астрономічним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початком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довшими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коротшими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4080" y="26689"/>
            <a:ext cx="5989319" cy="82248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Проведення дослідження:</a:t>
            </a:r>
            <a:endParaRPr lang="en-US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1843" cy="2242457"/>
          </a:xfrm>
          <a:prstGeom prst="rect">
            <a:avLst/>
          </a:prstGeom>
        </p:spPr>
      </p:pic>
      <p:sp>
        <p:nvSpPr>
          <p:cNvPr id="3" name="Прямоугольный треугольник 2"/>
          <p:cNvSpPr/>
          <p:nvPr/>
        </p:nvSpPr>
        <p:spPr>
          <a:xfrm>
            <a:off x="360452" y="2911765"/>
            <a:ext cx="3021875" cy="185492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0452" y="3657801"/>
            <a:ext cx="6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1м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4018" y="4424603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1,6 м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0862" y="3410924"/>
            <a:ext cx="85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1,89 м</a:t>
            </a:r>
            <a:endParaRPr lang="en-US" dirty="0"/>
          </a:p>
        </p:txBody>
      </p:sp>
      <p:sp>
        <p:nvSpPr>
          <p:cNvPr id="10" name="Дуга 9"/>
          <p:cNvSpPr/>
          <p:nvPr/>
        </p:nvSpPr>
        <p:spPr>
          <a:xfrm rot="15421603">
            <a:off x="2525205" y="4473344"/>
            <a:ext cx="687977" cy="496389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7169" y="5262443"/>
            <a:ext cx="509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Дані </a:t>
            </a:r>
            <a:r>
              <a:rPr lang="ru-RU" sz="2400" dirty="0" err="1"/>
              <a:t>виміряно</a:t>
            </a:r>
            <a:r>
              <a:rPr lang="ru-RU" sz="2400" dirty="0"/>
              <a:t> 20 </a:t>
            </a:r>
            <a:r>
              <a:rPr lang="ru-RU" sz="2400" dirty="0" err="1"/>
              <a:t>березня</a:t>
            </a:r>
            <a:r>
              <a:rPr lang="ru-RU" sz="2400" dirty="0"/>
              <a:t> о 9:37 </a:t>
            </a:r>
          </a:p>
          <a:p>
            <a:r>
              <a:rPr lang="ru-RU" sz="2400" dirty="0"/>
              <a:t>h=</a:t>
            </a:r>
            <a:r>
              <a:rPr lang="ru-RU" sz="2400" dirty="0" err="1"/>
              <a:t>arctg</a:t>
            </a:r>
            <a:r>
              <a:rPr lang="ru-RU" sz="2400" dirty="0"/>
              <a:t> 1/1,6 = 32 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4306" y="4410981"/>
            <a:ext cx="99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32</a:t>
            </a:r>
            <a:endParaRPr lang="en-US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9282346" y="2769326"/>
            <a:ext cx="2909654" cy="42087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березня – весняне рівнодення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червня – літнє сонцестояння (найдовший день у році)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вересня – осіннє рівнодення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грудня зимове сонцестояння (найдовша ніч у році)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00" y="3874236"/>
            <a:ext cx="2025118" cy="24821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99" y="695887"/>
            <a:ext cx="1827881" cy="24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4" y="133230"/>
            <a:ext cx="6496595" cy="919195"/>
          </a:xfrm>
        </p:spPr>
        <p:txBody>
          <a:bodyPr/>
          <a:lstStyle/>
          <a:p>
            <a:r>
              <a:rPr lang="uk-UA" b="1" dirty="0" smtClean="0"/>
              <a:t>Проведення дослідження: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108437"/>
            <a:ext cx="1825849" cy="243446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" y="3139984"/>
            <a:ext cx="2412275" cy="3216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0834" y="948877"/>
                <a:ext cx="5832253" cy="3393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solidFill>
                      <a:prstClr val="black"/>
                    </a:solidFill>
                  </a:rPr>
                  <a:t>Використавши формулу </a:t>
                </a:r>
                <a:r>
                  <a:rPr lang="uk-UA" sz="2400" dirty="0">
                    <a:solidFill>
                      <a:prstClr val="black"/>
                    </a:solidFill>
                  </a:rPr>
                  <a:t>для визначення кута, під яким Сонце знаходиться над горизонтом в даний </a:t>
                </a:r>
                <a:r>
                  <a:rPr lang="uk-UA" sz="2400" dirty="0" smtClean="0">
                    <a:solidFill>
                      <a:prstClr val="black"/>
                    </a:solidFill>
                  </a:rPr>
                  <a:t>день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h=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arctg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АВ</m:t>
                        </m:r>
                      </m:num>
                      <m:den>
                        <m:r>
                          <a:rPr lang="uk-UA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АС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prstClr val="black"/>
                    </a:solidFill>
                  </a:rPr>
                  <a:t>  </a:t>
                </a:r>
                <a:r>
                  <a:rPr lang="uk-UA" sz="2400" dirty="0" smtClean="0">
                    <a:solidFill>
                      <a:prstClr val="black"/>
                    </a:solidFill>
                  </a:rPr>
                  <a:t>отримаємо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h=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arctg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1,25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= 38,66  ͦ</a:t>
                </a:r>
                <a:r>
                  <a:rPr lang="ru-RU" sz="24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uk-UA" sz="2400" dirty="0" smtClean="0">
                    <a:solidFill>
                      <a:prstClr val="black"/>
                    </a:solidFill>
                  </a:rPr>
                  <a:t>і переконалися, що наші </a:t>
                </a:r>
              </a:p>
              <a:p>
                <a:r>
                  <a:rPr lang="uk-UA" sz="2400" dirty="0" smtClean="0">
                    <a:solidFill>
                      <a:prstClr val="black"/>
                    </a:solidFill>
                  </a:rPr>
                  <a:t>вимірювання наближено </a:t>
                </a:r>
              </a:p>
              <a:p>
                <a:r>
                  <a:rPr lang="uk-UA" sz="2400" dirty="0" smtClean="0">
                    <a:solidFill>
                      <a:prstClr val="black"/>
                    </a:solidFill>
                  </a:rPr>
                  <a:t>рівні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4" y="948877"/>
                <a:ext cx="5832253" cy="3393621"/>
              </a:xfrm>
              <a:prstGeom prst="rect">
                <a:avLst/>
              </a:prstGeom>
              <a:blipFill>
                <a:blip r:embed="rId4"/>
                <a:stretch>
                  <a:fillRect l="-1674" t="-1439" b="-3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2612572" y="1794556"/>
            <a:ext cx="3378926" cy="2428911"/>
            <a:chOff x="5016137" y="2542902"/>
            <a:chExt cx="3378926" cy="2428911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5529943" y="2542902"/>
              <a:ext cx="8708" cy="209876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5538651" y="4602481"/>
              <a:ext cx="2856412" cy="391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538651" y="2542902"/>
              <a:ext cx="2856412" cy="20987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Дуга 18"/>
            <p:cNvSpPr/>
            <p:nvPr/>
          </p:nvSpPr>
          <p:spPr>
            <a:xfrm flipH="1" flipV="1">
              <a:off x="7637417" y="4127864"/>
              <a:ext cx="757646" cy="513805"/>
            </a:xfrm>
            <a:prstGeom prst="arc">
              <a:avLst>
                <a:gd name="adj1" fmla="val 16200000"/>
                <a:gd name="adj2" fmla="val 225411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6137" y="3169920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 м 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65668" y="4602481"/>
              <a:ext cx="844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1,25 м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44046" y="2891246"/>
              <a:ext cx="1079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1,6 м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7416" y="4263798"/>
              <a:ext cx="64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≈39 ͦ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30581" y="4321949"/>
            <a:ext cx="893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За даними з Інтернету 20 березня 2021р об  11:37 висота Сонця над горизонтом в межах Києва становить 39,2  ͦ.</a:t>
            </a:r>
            <a:endParaRPr lang="en-US" sz="24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46514" y="810583"/>
            <a:ext cx="45545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 </a:t>
            </a:r>
            <a:r>
              <a:rPr lang="ru-RU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березня</a:t>
            </a:r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2021 р.</a:t>
            </a: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11:37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546" y="5226687"/>
                <a:ext cx="7663545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/>
                  <a:t>Похибка наших вимірювань становить: </a:t>
                </a:r>
                <a:r>
                  <a:rPr lang="en-US" dirty="0" smtClean="0"/>
                  <a:t>ɛ</a:t>
                </a:r>
                <a:r>
                  <a:rPr lang="uk-UA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39,2 −38,66 </m:t>
                        </m:r>
                      </m:num>
                      <m:den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39,2</m:t>
                        </m:r>
                      </m:den>
                    </m:f>
                  </m:oMath>
                </a14:m>
                <a:r>
                  <a:rPr lang="uk-UA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546" y="5226687"/>
                <a:ext cx="7663545" cy="506742"/>
              </a:xfrm>
              <a:prstGeom prst="rect">
                <a:avLst/>
              </a:prstGeom>
              <a:blipFill>
                <a:blip r:embed="rId5"/>
                <a:stretch>
                  <a:fillRect l="-636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43109" y="5341558"/>
                <a:ext cx="118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109" y="5341558"/>
                <a:ext cx="118622" cy="276999"/>
              </a:xfrm>
              <a:prstGeom prst="rect">
                <a:avLst/>
              </a:prstGeom>
              <a:blipFill>
                <a:blip r:embed="rId6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602420" y="5249225"/>
            <a:ext cx="147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100% = 1,4%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3" y="2039551"/>
            <a:ext cx="2471696" cy="18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56062" y="1245326"/>
            <a:ext cx="4380956" cy="13684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034349" cy="1325563"/>
          </a:xfrm>
        </p:spPr>
        <p:txBody>
          <a:bodyPr/>
          <a:lstStyle/>
          <a:p>
            <a:r>
              <a:rPr lang="ru-RU" b="1" dirty="0"/>
              <a:t>Проведення </a:t>
            </a:r>
            <a:r>
              <a:rPr lang="ru-RU" b="1" dirty="0" err="1"/>
              <a:t>дослідження</a:t>
            </a:r>
            <a:r>
              <a:rPr lang="ru-RU" b="1" dirty="0"/>
              <a:t>: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569" y="1451582"/>
            <a:ext cx="3333206" cy="97853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09.04.2021</a:t>
            </a:r>
          </a:p>
          <a:p>
            <a:r>
              <a:rPr lang="uk-UA" dirty="0" smtClean="0"/>
              <a:t>Час проведення 12:10 (Сонце було за хмарою)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2048"/>
            <a:ext cx="3982539" cy="53100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56847" y="230188"/>
            <a:ext cx="177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12:00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" y="2798417"/>
            <a:ext cx="2395068" cy="1796301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3744686" y="3300549"/>
            <a:ext cx="4127863" cy="30558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h=</a:t>
            </a:r>
            <a:r>
              <a:rPr lang="ru-RU" sz="4000" dirty="0" err="1">
                <a:solidFill>
                  <a:prstClr val="black"/>
                </a:solidFill>
              </a:rPr>
              <a:t>arctg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smtClean="0">
                <a:solidFill>
                  <a:prstClr val="black"/>
                </a:solidFill>
              </a:rPr>
              <a:t>1/0,99 </a:t>
            </a:r>
            <a:r>
              <a:rPr lang="ru-RU" sz="4000" dirty="0">
                <a:solidFill>
                  <a:prstClr val="black"/>
                </a:solidFill>
              </a:rPr>
              <a:t>= </a:t>
            </a:r>
            <a:r>
              <a:rPr lang="ru-RU" sz="4000" dirty="0" smtClean="0">
                <a:solidFill>
                  <a:prstClr val="black"/>
                </a:solidFill>
              </a:rPr>
              <a:t>45,285 </a:t>
            </a:r>
            <a:r>
              <a:rPr lang="ru-RU" sz="2400" dirty="0" smtClean="0">
                <a:solidFill>
                  <a:prstClr val="black"/>
                </a:solidFill>
              </a:rPr>
              <a:t>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31529" y="1885649"/>
            <a:ext cx="49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1м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56510" y="2623758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0,99м</a:t>
            </a:r>
            <a:endParaRPr lang="en-US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519059" y="1495550"/>
            <a:ext cx="1236617" cy="1419497"/>
            <a:chOff x="4789714" y="1524000"/>
            <a:chExt cx="1236617" cy="1419497"/>
          </a:xfrm>
        </p:grpSpPr>
        <p:sp>
          <p:nvSpPr>
            <p:cNvPr id="9" name="Прямоугольный треугольник 8"/>
            <p:cNvSpPr/>
            <p:nvPr/>
          </p:nvSpPr>
          <p:spPr>
            <a:xfrm>
              <a:off x="4789714" y="1524000"/>
              <a:ext cx="1236617" cy="114953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Дуга 11"/>
            <p:cNvSpPr/>
            <p:nvPr/>
          </p:nvSpPr>
          <p:spPr>
            <a:xfrm rot="16636829">
              <a:off x="5581956" y="2526279"/>
              <a:ext cx="452846" cy="38158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9" y="4618355"/>
            <a:ext cx="28041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975770" y="3115830"/>
                <a:ext cx="3850470" cy="1739342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h=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arctg</a:t>
                </a:r>
                <a:r>
                  <a:rPr lang="en-US" sz="3200" b="1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lang="uk-UA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lang="uk-UA" sz="3200" b="1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,6</a:t>
                </a:r>
                <a:r>
                  <a:rPr lang="uk-UA" sz="3200" b="1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ͦ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75770" y="3115830"/>
                <a:ext cx="3850470" cy="1739342"/>
              </a:xfrm>
              <a:blipFill>
                <a:blip r:embed="rId2"/>
                <a:stretch>
                  <a:fillRect l="-3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20868" cy="2490651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" y="2526437"/>
            <a:ext cx="5349966" cy="401247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-60960" y="1071745"/>
            <a:ext cx="789577" cy="487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1м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60548" y="1844290"/>
            <a:ext cx="1573349" cy="487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1,44м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650485">
            <a:off x="1391113" y="3779974"/>
            <a:ext cx="1885567" cy="487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1,75м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8525691" y="209006"/>
            <a:ext cx="3396343" cy="2046514"/>
          </a:xfrm>
          <a:prstGeom prst="wedgeEllipseCallout">
            <a:avLst>
              <a:gd name="adj1" fmla="val -32371"/>
              <a:gd name="adj2" fmla="val 90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11 квітня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15:30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Проведення </a:t>
            </a:r>
            <a:r>
              <a:rPr lang="ru-RU" b="1" dirty="0" err="1"/>
              <a:t>дослідження</a:t>
            </a:r>
            <a:r>
              <a:rPr lang="ru-RU" b="1" dirty="0"/>
              <a:t>: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846" y="1825625"/>
            <a:ext cx="11469188" cy="435133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Знаючи формулу географічної широти обрахуємо широту місця проведення нашого дослідження (селище </a:t>
            </a:r>
            <a:r>
              <a:rPr lang="uk-UA" dirty="0" err="1" smtClean="0">
                <a:solidFill>
                  <a:prstClr val="black"/>
                </a:solidFill>
              </a:rPr>
              <a:t>Клавдієво</a:t>
            </a:r>
            <a:r>
              <a:rPr lang="uk-UA" dirty="0" smtClean="0">
                <a:solidFill>
                  <a:prstClr val="black"/>
                </a:solidFill>
              </a:rPr>
              <a:t>-Тарасове Київська область) </a:t>
            </a:r>
          </a:p>
          <a:p>
            <a:r>
              <a:rPr lang="uk-UA" b="1" dirty="0" smtClean="0">
                <a:solidFill>
                  <a:prstClr val="black"/>
                </a:solidFill>
              </a:rPr>
              <a:t>ϕ</a:t>
            </a:r>
            <a:r>
              <a:rPr lang="uk-UA" b="1" dirty="0">
                <a:solidFill>
                  <a:prstClr val="black"/>
                </a:solidFill>
              </a:rPr>
              <a:t>= 90 ͦ - </a:t>
            </a:r>
            <a:r>
              <a:rPr lang="en-US" b="1" dirty="0">
                <a:solidFill>
                  <a:prstClr val="black"/>
                </a:solidFill>
              </a:rPr>
              <a:t>h ± </a:t>
            </a:r>
            <a:r>
              <a:rPr lang="el-GR" b="1" dirty="0" smtClean="0">
                <a:solidFill>
                  <a:prstClr val="black"/>
                </a:solidFill>
              </a:rPr>
              <a:t>δ</a:t>
            </a:r>
            <a:r>
              <a:rPr lang="uk-UA" dirty="0" smtClean="0">
                <a:solidFill>
                  <a:prstClr val="black"/>
                </a:solidFill>
              </a:rPr>
              <a:t>, де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δ</a:t>
            </a:r>
            <a:r>
              <a:rPr lang="uk-UA" dirty="0" smtClean="0">
                <a:solidFill>
                  <a:prstClr val="black"/>
                </a:solidFill>
              </a:rPr>
              <a:t>- схилення Сонця (дані беруться з </a:t>
            </a:r>
            <a:r>
              <a:rPr lang="uk-UA" dirty="0">
                <a:solidFill>
                  <a:prstClr val="black"/>
                </a:solidFill>
              </a:rPr>
              <a:t>астрономічного </a:t>
            </a:r>
            <a:r>
              <a:rPr lang="uk-UA" dirty="0" smtClean="0">
                <a:solidFill>
                  <a:prstClr val="black"/>
                </a:solidFill>
              </a:rPr>
              <a:t>календаря (Схилення </a:t>
            </a:r>
            <a:r>
              <a:rPr lang="el-GR" dirty="0">
                <a:solidFill>
                  <a:prstClr val="black"/>
                </a:solidFill>
              </a:rPr>
              <a:t>00 ͦ 06 ΄ 57,4 ΄΄</a:t>
            </a:r>
            <a:r>
              <a:rPr lang="uk-UA" dirty="0" smtClean="0">
                <a:solidFill>
                  <a:prstClr val="black"/>
                </a:solidFill>
              </a:rPr>
              <a:t>))</a:t>
            </a:r>
          </a:p>
          <a:p>
            <a:r>
              <a:rPr lang="el-GR" dirty="0"/>
              <a:t>ϕ= 90 ͦ - </a:t>
            </a:r>
            <a:r>
              <a:rPr lang="en-US" dirty="0"/>
              <a:t>h ± </a:t>
            </a:r>
            <a:r>
              <a:rPr lang="el-GR" dirty="0" smtClean="0"/>
              <a:t>δ</a:t>
            </a:r>
            <a:r>
              <a:rPr lang="uk-UA" dirty="0"/>
              <a:t>= 90 ͦ </a:t>
            </a:r>
            <a:r>
              <a:rPr lang="uk-UA" dirty="0" smtClean="0"/>
              <a:t>- 38,66 ͦ ± 00 ͦ 06 </a:t>
            </a:r>
            <a:r>
              <a:rPr lang="el-GR" dirty="0" smtClean="0"/>
              <a:t>΄</a:t>
            </a:r>
            <a:r>
              <a:rPr lang="uk-UA" dirty="0" smtClean="0"/>
              <a:t> 57,4 </a:t>
            </a:r>
            <a:r>
              <a:rPr lang="el-GR" dirty="0" smtClean="0"/>
              <a:t>΄΄</a:t>
            </a:r>
            <a:r>
              <a:rPr lang="uk-UA" dirty="0" smtClean="0"/>
              <a:t>=51,34 ͦ </a:t>
            </a:r>
            <a:r>
              <a:rPr lang="el-GR" dirty="0"/>
              <a:t>± 00 ͦ 06 ΄ 57,4 </a:t>
            </a:r>
            <a:r>
              <a:rPr lang="el-GR" dirty="0" smtClean="0"/>
              <a:t>΄΄</a:t>
            </a:r>
            <a:endParaRPr lang="uk-UA" dirty="0" smtClean="0"/>
          </a:p>
          <a:p>
            <a:r>
              <a:rPr lang="el-GR" dirty="0"/>
              <a:t>ϕ= 90 ͦ - </a:t>
            </a:r>
            <a:r>
              <a:rPr lang="en-US" dirty="0"/>
              <a:t>h ± </a:t>
            </a:r>
            <a:r>
              <a:rPr lang="el-GR" dirty="0"/>
              <a:t>δ= 90 ͦ - </a:t>
            </a:r>
            <a:r>
              <a:rPr lang="el-GR" dirty="0" smtClean="0"/>
              <a:t>3</a:t>
            </a:r>
            <a:r>
              <a:rPr lang="uk-UA" dirty="0" smtClean="0"/>
              <a:t>9,2 </a:t>
            </a:r>
            <a:r>
              <a:rPr lang="el-GR" dirty="0" smtClean="0"/>
              <a:t> </a:t>
            </a:r>
            <a:r>
              <a:rPr lang="el-GR" dirty="0"/>
              <a:t>ͦ ± 00 ͦ 06 ΄ 57,4 </a:t>
            </a:r>
            <a:r>
              <a:rPr lang="el-GR" dirty="0" smtClean="0"/>
              <a:t>΄΄</a:t>
            </a:r>
            <a:r>
              <a:rPr lang="uk-UA" dirty="0" smtClean="0"/>
              <a:t> = 50,8 ͦ </a:t>
            </a:r>
            <a:r>
              <a:rPr lang="el-GR" dirty="0"/>
              <a:t>± 00 ͦ 06 ΄ 57,4 ΄΄</a:t>
            </a:r>
          </a:p>
          <a:p>
            <a:pPr marL="0" indent="0">
              <a:buNone/>
            </a:pPr>
            <a:endParaRPr lang="uk-UA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 err="1" smtClean="0"/>
              <a:t>Координати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Клавдієво</a:t>
            </a:r>
            <a:r>
              <a:rPr lang="ru-RU" b="1" i="1" dirty="0" smtClean="0"/>
              <a:t>-Тарасове:         50°34′57</a:t>
            </a:r>
            <a:r>
              <a:rPr lang="ru-RU" b="1" i="1" dirty="0"/>
              <a:t>″ пн. ш. 30°00′19″ </a:t>
            </a:r>
            <a:r>
              <a:rPr lang="ru-RU" b="1" i="1" dirty="0" err="1"/>
              <a:t>сх</a:t>
            </a:r>
            <a:r>
              <a:rPr lang="ru-RU" b="1" i="1" dirty="0"/>
              <a:t>. д.</a:t>
            </a:r>
            <a:endParaRPr lang="en-US" b="1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Міщенко  та    Анастасія Міщенко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1117</Words>
  <Application>Microsoft Office PowerPoint</Application>
  <PresentationFormat>Широкоэкранный</PresentationFormat>
  <Paragraphs>140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Тема Office</vt:lpstr>
      <vt:lpstr>Всеукраїнський інтерактивний конкурс     “ МАН-Юніор Дослідник ”     Номінація “ Астроном-Юніор ”</vt:lpstr>
      <vt:lpstr>Презентация PowerPoint</vt:lpstr>
      <vt:lpstr>Мета:</vt:lpstr>
      <vt:lpstr>Обладнання:  - палиця довжиною 1 м; - рулетка; - транспортир; - фотоапарат; - короткий астрономічний календар. </vt:lpstr>
      <vt:lpstr>Проведення дослідження:</vt:lpstr>
      <vt:lpstr>Проведення дослідження:</vt:lpstr>
      <vt:lpstr>Проведення дослідження:</vt:lpstr>
      <vt:lpstr>h=arctg 1/(1,44) = 34,6 ͦ</vt:lpstr>
      <vt:lpstr>Проведення дослідження:</vt:lpstr>
      <vt:lpstr>Проведення дослідження:</vt:lpstr>
      <vt:lpstr>Основне дослідження проводилося на момент весняного рівнодення, спостереження в інші дні і час проводилися для формулювання висновку про висоту Сонця над горизонтом у різний час доби і утворення тіні.</vt:lpstr>
      <vt:lpstr>Висновки:</vt:lpstr>
      <vt:lpstr>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інтерактивний конкурс     “ МАН-Юніор Дослідник ”     Номінація “ Астроном-Юніор ”</dc:title>
  <dc:creator>Пользователь Windows</dc:creator>
  <cp:lastModifiedBy>Пользователь Windows</cp:lastModifiedBy>
  <cp:revision>51</cp:revision>
  <dcterms:created xsi:type="dcterms:W3CDTF">2021-03-31T14:55:28Z</dcterms:created>
  <dcterms:modified xsi:type="dcterms:W3CDTF">2021-04-18T17:13:33Z</dcterms:modified>
</cp:coreProperties>
</file>