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257" r:id="rId3"/>
    <p:sldId id="258" r:id="rId4"/>
    <p:sldId id="259" r:id="rId5"/>
    <p:sldId id="285" r:id="rId6"/>
    <p:sldId id="286" r:id="rId7"/>
    <p:sldId id="289" r:id="rId8"/>
    <p:sldId id="260" r:id="rId9"/>
    <p:sldId id="264" r:id="rId10"/>
    <p:sldId id="287" r:id="rId11"/>
    <p:sldId id="265" r:id="rId12"/>
    <p:sldId id="282" r:id="rId13"/>
    <p:sldId id="288" r:id="rId14"/>
    <p:sldId id="284"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endParaRPr lang="ru-RU" altLang="ru-RU"/>
          </a:p>
        </p:txBody>
      </p:sp>
      <p:sp>
        <p:nvSpPr>
          <p:cNvPr id="16" name="Footer Placeholder 4"/>
          <p:cNvSpPr>
            <a:spLocks noGrp="1"/>
          </p:cNvSpPr>
          <p:nvPr>
            <p:ph type="ftr" sz="quarter" idx="11"/>
          </p:nvPr>
        </p:nvSpPr>
        <p:spPr/>
        <p:txBody>
          <a:bodyPr/>
          <a:lstStyle>
            <a:lvl1pPr>
              <a:defRPr/>
            </a:lvl1pPr>
          </a:lstStyle>
          <a:p>
            <a:pPr>
              <a:defRPr/>
            </a:pPr>
            <a:endParaRPr lang="ru-RU" altLang="ru-RU"/>
          </a:p>
        </p:txBody>
      </p:sp>
      <p:sp>
        <p:nvSpPr>
          <p:cNvPr id="17" name="Slide Number Placeholder 5"/>
          <p:cNvSpPr>
            <a:spLocks noGrp="1"/>
          </p:cNvSpPr>
          <p:nvPr>
            <p:ph type="sldNum" sz="quarter" idx="12"/>
          </p:nvPr>
        </p:nvSpPr>
        <p:spPr/>
        <p:txBody>
          <a:bodyPr/>
          <a:lstStyle>
            <a:lvl1pPr>
              <a:defRPr/>
            </a:lvl1pPr>
          </a:lstStyle>
          <a:p>
            <a:fld id="{4D753B10-C2E6-497B-8F3F-463E45B83F21}"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9446E561-648D-4382-9327-18D0CC31E1FF}" type="slidenum">
              <a:rPr lang="ru-RU" altLang="ru-RU"/>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ru-RU"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ru-RU"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ltLang="ru-RU"/>
          </a:p>
        </p:txBody>
      </p:sp>
      <p:sp>
        <p:nvSpPr>
          <p:cNvPr id="8" name="Footer Placeholder 4"/>
          <p:cNvSpPr>
            <a:spLocks noGrp="1"/>
          </p:cNvSpPr>
          <p:nvPr>
            <p:ph type="ftr" sz="quarter" idx="15"/>
          </p:nvPr>
        </p:nvSpPr>
        <p:spPr/>
        <p:txBody>
          <a:bodyPr/>
          <a:lstStyle>
            <a:lvl1pPr>
              <a:defRPr/>
            </a:lvl1pPr>
          </a:lstStyle>
          <a:p>
            <a:pPr>
              <a:defRPr/>
            </a:pPr>
            <a:endParaRPr lang="ru-RU" altLang="ru-RU"/>
          </a:p>
        </p:txBody>
      </p:sp>
      <p:sp>
        <p:nvSpPr>
          <p:cNvPr id="9" name="Slide Number Placeholder 5"/>
          <p:cNvSpPr>
            <a:spLocks noGrp="1"/>
          </p:cNvSpPr>
          <p:nvPr>
            <p:ph type="sldNum" sz="quarter" idx="16"/>
          </p:nvPr>
        </p:nvSpPr>
        <p:spPr/>
        <p:txBody>
          <a:bodyPr/>
          <a:lstStyle>
            <a:lvl1pPr>
              <a:defRPr/>
            </a:lvl1pPr>
          </a:lstStyle>
          <a:p>
            <a:fld id="{5FB3F037-7EF5-4DA3-99FC-E57184189C0A}" type="slidenum">
              <a:rPr lang="ru-RU" altLang="ru-RU"/>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1FB8DBFF-9088-4468-8A17-D853BE581B9B}"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ru-RU"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ru-RU"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ltLang="ru-RU"/>
          </a:p>
        </p:txBody>
      </p:sp>
      <p:sp>
        <p:nvSpPr>
          <p:cNvPr id="8" name="Footer Placeholder 4"/>
          <p:cNvSpPr>
            <a:spLocks noGrp="1"/>
          </p:cNvSpPr>
          <p:nvPr>
            <p:ph type="ftr" sz="quarter" idx="15"/>
          </p:nvPr>
        </p:nvSpPr>
        <p:spPr/>
        <p:txBody>
          <a:bodyPr/>
          <a:lstStyle>
            <a:lvl1pPr>
              <a:defRPr/>
            </a:lvl1pPr>
          </a:lstStyle>
          <a:p>
            <a:pPr>
              <a:defRPr/>
            </a:pPr>
            <a:endParaRPr lang="ru-RU" altLang="ru-RU"/>
          </a:p>
        </p:txBody>
      </p:sp>
      <p:sp>
        <p:nvSpPr>
          <p:cNvPr id="9" name="Slide Number Placeholder 5"/>
          <p:cNvSpPr>
            <a:spLocks noGrp="1"/>
          </p:cNvSpPr>
          <p:nvPr>
            <p:ph type="sldNum" sz="quarter" idx="16"/>
          </p:nvPr>
        </p:nvSpPr>
        <p:spPr/>
        <p:txBody>
          <a:bodyPr/>
          <a:lstStyle>
            <a:lvl1pPr>
              <a:defRPr/>
            </a:lvl1pPr>
          </a:lstStyle>
          <a:p>
            <a:fld id="{4CFD9FE7-B381-499B-9B39-4E2841E7FDEF}" type="slidenum">
              <a:rPr lang="ru-RU" altLang="ru-RU"/>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altLang="ru-RU"/>
          </a:p>
        </p:txBody>
      </p:sp>
      <p:sp>
        <p:nvSpPr>
          <p:cNvPr id="6" name="Footer Placeholder 4"/>
          <p:cNvSpPr>
            <a:spLocks noGrp="1"/>
          </p:cNvSpPr>
          <p:nvPr>
            <p:ph type="ftr" sz="quarter" idx="15"/>
          </p:nvPr>
        </p:nvSpPr>
        <p:spPr/>
        <p:txBody>
          <a:bodyPr/>
          <a:lstStyle>
            <a:lvl1pPr>
              <a:defRPr/>
            </a:lvl1pPr>
          </a:lstStyle>
          <a:p>
            <a:pPr>
              <a:defRPr/>
            </a:pPr>
            <a:endParaRPr lang="ru-RU" altLang="ru-RU"/>
          </a:p>
        </p:txBody>
      </p:sp>
      <p:sp>
        <p:nvSpPr>
          <p:cNvPr id="7" name="Slide Number Placeholder 5"/>
          <p:cNvSpPr>
            <a:spLocks noGrp="1"/>
          </p:cNvSpPr>
          <p:nvPr>
            <p:ph type="sldNum" sz="quarter" idx="16"/>
          </p:nvPr>
        </p:nvSpPr>
        <p:spPr/>
        <p:txBody>
          <a:bodyPr/>
          <a:lstStyle>
            <a:lvl1pPr>
              <a:defRPr/>
            </a:lvl1pPr>
          </a:lstStyle>
          <a:p>
            <a:fld id="{B8692359-6A91-42E4-9829-434FB654C860}" type="slidenum">
              <a:rPr lang="ru-RU" altLang="ru-RU"/>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AE91E63D-001D-4AE3-8750-768CA77B12AB}" type="slidenum">
              <a:rPr lang="ru-RU" altLang="ru-RU"/>
              <a:pPr/>
              <a:t>‹#›</a:t>
            </a:fld>
            <a:endParaRPr lang="ru-RU"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38C5463E-F747-4CDF-8AC7-9D1C13EA21C2}" type="slidenum">
              <a:rPr lang="ru-RU" altLang="ru-RU"/>
              <a:pPr/>
              <a:t>‹#›</a:t>
            </a:fld>
            <a:endParaRPr lang="ru-RU"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a:t>Образец заголовка</a:t>
            </a:r>
          </a:p>
        </p:txBody>
      </p:sp>
      <p:sp>
        <p:nvSpPr>
          <p:cNvPr id="3" name="Текст 2"/>
          <p:cNvSpPr>
            <a:spLocks noGrp="1"/>
          </p:cNvSpPr>
          <p:nvPr>
            <p:ph type="body" sz="half" idx="1"/>
          </p:nvPr>
        </p:nvSpPr>
        <p:spPr>
          <a:xfrm>
            <a:off x="914400" y="1600200"/>
            <a:ext cx="38100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876800" y="1600200"/>
            <a:ext cx="38100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914400" y="6251575"/>
            <a:ext cx="1981200" cy="45720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3352800" y="6248400"/>
            <a:ext cx="2971800" cy="457200"/>
          </a:xfrm>
        </p:spPr>
        <p:txBody>
          <a:bodyPr/>
          <a:lstStyle>
            <a:lvl1pPr>
              <a:defRPr/>
            </a:lvl1pPr>
          </a:lstStyle>
          <a:p>
            <a:pPr>
              <a:defRPr/>
            </a:pPr>
            <a:endParaRPr lang="ru-RU" alt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fld id="{BD732D20-E71A-4B8E-86BE-A2366F003DC5}" type="slidenum">
              <a:rPr lang="ru-RU" altLang="ru-RU"/>
              <a:pPr/>
              <a:t>‹#›</a:t>
            </a:fld>
            <a:endParaRPr lang="ru-RU" alt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a:t>Образец заголовка</a:t>
            </a:r>
          </a:p>
        </p:txBody>
      </p:sp>
      <p:sp>
        <p:nvSpPr>
          <p:cNvPr id="3" name="Таблица 2"/>
          <p:cNvSpPr>
            <a:spLocks noGrp="1"/>
          </p:cNvSpPr>
          <p:nvPr>
            <p:ph type="tbl" idx="1"/>
          </p:nvPr>
        </p:nvSpPr>
        <p:spPr>
          <a:xfrm>
            <a:off x="914400" y="1600200"/>
            <a:ext cx="7772400" cy="4530725"/>
          </a:xfrm>
        </p:spPr>
        <p:txBody>
          <a:bodyPr rtlCol="0">
            <a:normAutofit/>
          </a:bodyPr>
          <a:lstStyle/>
          <a:p>
            <a:pPr lvl="0"/>
            <a:endParaRPr lang="ru-RU" noProof="0"/>
          </a:p>
        </p:txBody>
      </p:sp>
      <p:sp>
        <p:nvSpPr>
          <p:cNvPr id="4" name="Дата 3"/>
          <p:cNvSpPr>
            <a:spLocks noGrp="1"/>
          </p:cNvSpPr>
          <p:nvPr>
            <p:ph type="dt" sz="half" idx="10"/>
          </p:nvPr>
        </p:nvSpPr>
        <p:spPr>
          <a:xfrm>
            <a:off x="914400" y="6251575"/>
            <a:ext cx="1981200" cy="457200"/>
          </a:xfrm>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xfrm>
            <a:off x="3352800" y="6248400"/>
            <a:ext cx="2971800" cy="457200"/>
          </a:xfrm>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xfrm>
            <a:off x="6781800" y="6248400"/>
            <a:ext cx="1905000" cy="457200"/>
          </a:xfrm>
        </p:spPr>
        <p:txBody>
          <a:bodyPr/>
          <a:lstStyle>
            <a:lvl1pPr>
              <a:defRPr/>
            </a:lvl1pPr>
          </a:lstStyle>
          <a:p>
            <a:fld id="{9557B140-DD51-41A8-86E7-E7FC17558BD6}" type="slidenum">
              <a:rPr lang="ru-RU" altLang="ru-RU"/>
              <a:pPr/>
              <a:t>‹#›</a:t>
            </a:fld>
            <a:endParaRPr lang="ru-RU"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914400" y="277813"/>
            <a:ext cx="7772400" cy="5853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914400" y="6251575"/>
            <a:ext cx="1981200" cy="457200"/>
          </a:xfrm>
        </p:spPr>
        <p:txBody>
          <a:bodyPr/>
          <a:lstStyle>
            <a:lvl1pPr>
              <a:defRPr/>
            </a:lvl1pPr>
          </a:lstStyle>
          <a:p>
            <a:pPr>
              <a:defRPr/>
            </a:pPr>
            <a:endParaRPr lang="ru-RU" altLang="ru-RU"/>
          </a:p>
        </p:txBody>
      </p:sp>
      <p:sp>
        <p:nvSpPr>
          <p:cNvPr id="4" name="Нижний колонтитул 3"/>
          <p:cNvSpPr>
            <a:spLocks noGrp="1"/>
          </p:cNvSpPr>
          <p:nvPr>
            <p:ph type="ftr" sz="quarter" idx="11"/>
          </p:nvPr>
        </p:nvSpPr>
        <p:spPr>
          <a:xfrm>
            <a:off x="3352800" y="6248400"/>
            <a:ext cx="2971800" cy="457200"/>
          </a:xfrm>
        </p:spPr>
        <p:txBody>
          <a:bodyPr/>
          <a:lstStyle>
            <a:lvl1pPr>
              <a:defRPr/>
            </a:lvl1pPr>
          </a:lstStyle>
          <a:p>
            <a:pPr>
              <a:defRPr/>
            </a:pPr>
            <a:endParaRPr lang="ru-RU" altLang="ru-RU"/>
          </a:p>
        </p:txBody>
      </p:sp>
      <p:sp>
        <p:nvSpPr>
          <p:cNvPr id="5" name="Номер слайда 4"/>
          <p:cNvSpPr>
            <a:spLocks noGrp="1"/>
          </p:cNvSpPr>
          <p:nvPr>
            <p:ph type="sldNum" sz="quarter" idx="12"/>
          </p:nvPr>
        </p:nvSpPr>
        <p:spPr>
          <a:xfrm>
            <a:off x="6781800" y="6248400"/>
            <a:ext cx="1905000" cy="457200"/>
          </a:xfrm>
        </p:spPr>
        <p:txBody>
          <a:bodyPr/>
          <a:lstStyle>
            <a:lvl1pPr>
              <a:defRPr/>
            </a:lvl1pPr>
          </a:lstStyle>
          <a:p>
            <a:fld id="{19D7CBCA-B35B-4F0F-9670-4122F6E3E4F2}"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370EC895-0AC4-4D27-8A4E-F03713E2FDF7}" type="slidenum">
              <a:rPr lang="ru-RU" altLang="ru-RU"/>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BFF1AEB4-3DB5-4442-8120-A9574A56A4AB}" type="slidenum">
              <a:rPr lang="ru-RU" altLang="ru-RU"/>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fld id="{DDBDACE4-578F-4C27-8624-E469A04CBCFA}" type="slidenum">
              <a:rPr lang="ru-RU" altLang="ru-RU"/>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fld id="{BB3E7D39-EA61-4EAC-A82C-D5E00E219BCB}" type="slidenum">
              <a:rPr lang="ru-RU" altLang="ru-RU"/>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fld id="{092995A8-5E23-45D6-A196-A28EB54FB6C9}" type="slidenum">
              <a:rPr lang="ru-RU" altLang="ru-RU"/>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fld id="{34E4154A-027B-4FD4-841D-62A1D497F1E9}" type="slidenum">
              <a:rPr lang="ru-RU" altLang="ru-RU"/>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fld id="{0903F508-0805-45C0-9224-27AE68FC9A5E}" type="slidenum">
              <a:rPr lang="ru-RU" altLang="ru-RU"/>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fld id="{686CA6BC-2CE4-42D7-8F73-3AF1253C8977}" type="slidenum">
              <a:rPr lang="ru-RU" altLang="ru-RU"/>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noChangeArrowheads="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endParaRPr lang="en-US" altLang="ru-RU" smtClean="0"/>
          </a:p>
        </p:txBody>
      </p:sp>
      <p:sp>
        <p:nvSpPr>
          <p:cNvPr id="1028" name="Text Placeholder 2"/>
          <p:cNvSpPr>
            <a:spLocks noGrp="1" noChangeArrowheads="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ru-RU" altLang="ru-RU"/>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ru-RU" altLang="ru-RU"/>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54837887-0147-4E31-A155-0916B221AFDF}"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84"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5" r:id="rId11"/>
    <p:sldLayoutId id="2147483880" r:id="rId12"/>
    <p:sldLayoutId id="2147483886" r:id="rId13"/>
    <p:sldLayoutId id="2147483881" r:id="rId14"/>
    <p:sldLayoutId id="2147483882" r:id="rId15"/>
    <p:sldLayoutId id="2147483883" r:id="rId16"/>
    <p:sldLayoutId id="2147483887" r:id="rId17"/>
    <p:sldLayoutId id="2147483888" r:id="rId18"/>
    <p:sldLayoutId id="2147483889" r:id="rId19"/>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277813"/>
            <a:ext cx="8229600" cy="1703387"/>
          </a:xfrm>
        </p:spPr>
        <p:txBody>
          <a:bodyPr rtlCol="0">
            <a:normAutofit fontScale="90000"/>
          </a:bodyPr>
          <a:lstStyle/>
          <a:p>
            <a:pPr eaLnBrk="1" fontAlgn="auto" hangingPunct="1">
              <a:spcAft>
                <a:spcPts val="0"/>
              </a:spcAft>
              <a:defRPr/>
            </a:pPr>
            <a:r>
              <a:rPr lang="uk-UA" altLang="ru-RU" sz="2400" b="1" i="1" dirty="0">
                <a:solidFill>
                  <a:schemeClr val="tx1"/>
                </a:solidFill>
              </a:rPr>
              <a:t>ВИЗНАЧЕННЯ СТАНУ ЗАБРУДНЕННЯ АТМОСФЕРНОГО ПОВІТРЯ ВИКИДАМИ АВТОМОБІЛЬНОГО ТРАНСПОРТУ МЕТОДОМ ФЛУКТУАЦІЙНОЇ АСИМЕТРІЇ ЛИСТОВОЇ  ПЛАСТИНКИ БЕРЕЗИ ПОВИСЛОЇ (</a:t>
            </a:r>
            <a:r>
              <a:rPr lang="en-US" altLang="ru-RU" sz="2400" b="1" i="1" dirty="0">
                <a:solidFill>
                  <a:schemeClr val="tx1"/>
                </a:solidFill>
              </a:rPr>
              <a:t>BETULA PENDULA</a:t>
            </a:r>
            <a:r>
              <a:rPr lang="uk-UA" altLang="ru-RU" sz="2400" b="1" i="1" dirty="0">
                <a:solidFill>
                  <a:schemeClr val="tx1"/>
                </a:solidFill>
              </a:rPr>
              <a:t>)</a:t>
            </a:r>
            <a:r>
              <a:rPr lang="ru-RU" altLang="ru-RU" sz="2400" dirty="0">
                <a:solidFill>
                  <a:schemeClr val="tx1"/>
                </a:solidFill>
              </a:rPr>
              <a:t> </a:t>
            </a:r>
            <a:r>
              <a:rPr lang="uk-UA" altLang="ru-RU" sz="2400" b="1" i="1" dirty="0"/>
              <a:t/>
            </a:r>
            <a:br>
              <a:rPr lang="uk-UA" altLang="ru-RU" sz="2400" b="1" i="1" dirty="0"/>
            </a:br>
            <a:r>
              <a:rPr lang="uk-UA" altLang="ru-RU" sz="2400" b="1" i="1" dirty="0"/>
              <a:t/>
            </a:r>
            <a:br>
              <a:rPr lang="uk-UA" altLang="ru-RU" sz="2400" b="1" i="1" dirty="0"/>
            </a:br>
            <a:r>
              <a:rPr lang="uk-UA" altLang="ru-RU" sz="2400" b="1" i="1" dirty="0"/>
              <a:t/>
            </a:r>
            <a:br>
              <a:rPr lang="uk-UA" altLang="ru-RU" sz="2400" b="1" i="1" dirty="0"/>
            </a:br>
            <a:r>
              <a:rPr lang="uk-UA" altLang="ru-RU" sz="2400" b="1" i="1" dirty="0"/>
              <a:t/>
            </a:r>
            <a:br>
              <a:rPr lang="uk-UA" altLang="ru-RU" sz="2400" b="1" i="1" dirty="0"/>
            </a:br>
            <a:r>
              <a:rPr lang="uk-UA" altLang="ru-RU" sz="2400" b="1" i="1" dirty="0"/>
              <a:t/>
            </a:r>
            <a:br>
              <a:rPr lang="uk-UA" altLang="ru-RU" sz="2400" b="1" i="1" dirty="0"/>
            </a:br>
            <a:r>
              <a:rPr lang="uk-UA" altLang="ru-RU" sz="2400" b="1" i="1" dirty="0"/>
              <a:t/>
            </a:r>
            <a:br>
              <a:rPr lang="uk-UA" altLang="ru-RU" sz="2400" b="1" i="1" dirty="0"/>
            </a:br>
            <a:r>
              <a:rPr lang="uk-UA" altLang="ru-RU" sz="2400" b="1" i="1" dirty="0"/>
              <a:t/>
            </a:r>
            <a:br>
              <a:rPr lang="uk-UA" altLang="ru-RU" sz="2400" b="1" i="1" dirty="0"/>
            </a:br>
            <a:r>
              <a:rPr lang="uk-UA" altLang="ru-RU" sz="2400" b="1" i="1" dirty="0"/>
              <a:t/>
            </a:r>
            <a:br>
              <a:rPr lang="uk-UA" altLang="ru-RU" sz="2400" b="1" i="1" dirty="0"/>
            </a:br>
            <a:endParaRPr lang="ru-RU" altLang="ru-RU" dirty="0"/>
          </a:p>
        </p:txBody>
      </p:sp>
      <p:sp>
        <p:nvSpPr>
          <p:cNvPr id="8195" name="Rectangle 6"/>
          <p:cNvSpPr>
            <a:spLocks noChangeArrowheads="1"/>
          </p:cNvSpPr>
          <p:nvPr/>
        </p:nvSpPr>
        <p:spPr bwMode="auto">
          <a:xfrm>
            <a:off x="4191000" y="1708150"/>
            <a:ext cx="4953000" cy="2676525"/>
          </a:xfrm>
          <a:prstGeom prst="rect">
            <a:avLst/>
          </a:prstGeom>
          <a:noFill/>
          <a:ln w="9525">
            <a:noFill/>
            <a:miter lim="800000"/>
            <a:headEnd/>
            <a:tailEnd/>
          </a:ln>
          <a:effectLst/>
        </p:spPr>
        <p:txBody>
          <a:bodyPr anchor="ctr">
            <a:spAutoFit/>
          </a:bodyPr>
          <a:lstStyle/>
          <a:p>
            <a:pPr eaLnBrk="1" hangingPunct="1">
              <a:tabLst>
                <a:tab pos="5221288" algn="l"/>
              </a:tabLst>
            </a:pPr>
            <a:endParaRPr lang="uk-UA" altLang="ru-RU" sz="2400">
              <a:latin typeface="Arial" pitchFamily="34" charset="0"/>
              <a:cs typeface="Arial" pitchFamily="34" charset="0"/>
            </a:endParaRPr>
          </a:p>
          <a:p>
            <a:pPr eaLnBrk="1" hangingPunct="1">
              <a:tabLst>
                <a:tab pos="5221288" algn="l"/>
              </a:tabLst>
            </a:pPr>
            <a:r>
              <a:rPr lang="uk-UA" altLang="ru-RU" sz="2400">
                <a:latin typeface="Arial" pitchFamily="34" charset="0"/>
                <a:cs typeface="Arial" pitchFamily="34" charset="0"/>
              </a:rPr>
              <a:t>Роботу виконав:</a:t>
            </a:r>
            <a:endParaRPr lang="ru-RU" altLang="ru-RU" sz="2400">
              <a:latin typeface="Arial" pitchFamily="34" charset="0"/>
              <a:cs typeface="Arial" pitchFamily="34" charset="0"/>
            </a:endParaRPr>
          </a:p>
          <a:p>
            <a:pPr eaLnBrk="1" hangingPunct="1">
              <a:tabLst>
                <a:tab pos="5221288" algn="l"/>
              </a:tabLst>
            </a:pPr>
            <a:r>
              <a:rPr lang="uk-UA" altLang="ru-RU" sz="2400">
                <a:latin typeface="Arial" pitchFamily="34" charset="0"/>
                <a:cs typeface="Arial" pitchFamily="34" charset="0"/>
              </a:rPr>
              <a:t>Мирошниченко Крістіна Дмитрівна, учениця 9-А класу Харківської ЗОШ І-ІІІ ступенів №98 Харківської міської ради </a:t>
            </a:r>
            <a:endParaRPr lang="ru-RU" altLang="ru-RU" sz="2400">
              <a:latin typeface="Arial" pitchFamily="34" charset="0"/>
              <a:cs typeface="Arial" pitchFamily="34" charset="0"/>
            </a:endParaRPr>
          </a:p>
          <a:p>
            <a:pPr eaLnBrk="1" hangingPunct="1">
              <a:tabLst>
                <a:tab pos="5221288" algn="l"/>
              </a:tabLst>
            </a:pPr>
            <a:r>
              <a:rPr lang="uk-UA" altLang="ru-RU" sz="2400">
                <a:latin typeface="Arial" pitchFamily="34" charset="0"/>
                <a:cs typeface="Arial" pitchFamily="34" charset="0"/>
              </a:rPr>
              <a:t>Харківської області</a:t>
            </a:r>
          </a:p>
        </p:txBody>
      </p:sp>
      <p:sp>
        <p:nvSpPr>
          <p:cNvPr id="8196" name="Rectangle 7"/>
          <p:cNvSpPr>
            <a:spLocks noChangeArrowheads="1"/>
          </p:cNvSpPr>
          <p:nvPr/>
        </p:nvSpPr>
        <p:spPr bwMode="auto">
          <a:xfrm>
            <a:off x="4191000" y="4379913"/>
            <a:ext cx="4953000" cy="2308225"/>
          </a:xfrm>
          <a:prstGeom prst="rect">
            <a:avLst/>
          </a:prstGeom>
          <a:noFill/>
          <a:ln w="9525">
            <a:noFill/>
            <a:miter lim="800000"/>
            <a:headEnd/>
            <a:tailEnd/>
          </a:ln>
          <a:effectLst/>
        </p:spPr>
        <p:txBody>
          <a:bodyPr anchor="ctr">
            <a:spAutoFit/>
          </a:bodyPr>
          <a:lstStyle/>
          <a:p>
            <a:pPr eaLnBrk="1" hangingPunct="1"/>
            <a:r>
              <a:rPr lang="uk-UA" altLang="ru-RU" sz="2400"/>
              <a:t>Науковий керівник: </a:t>
            </a:r>
            <a:endParaRPr lang="ru-RU" altLang="ru-RU" sz="2400"/>
          </a:p>
          <a:p>
            <a:pPr eaLnBrk="1" hangingPunct="1"/>
            <a:r>
              <a:rPr lang="uk-UA" altLang="ru-RU" sz="2400"/>
              <a:t>Козир Наталя Іванівна,</a:t>
            </a:r>
            <a:r>
              <a:rPr lang="uk-UA" altLang="ru-RU" sz="2400" b="1"/>
              <a:t> </a:t>
            </a:r>
            <a:endParaRPr lang="uk-UA" altLang="ru-RU" sz="2400"/>
          </a:p>
          <a:p>
            <a:pPr eaLnBrk="1" hangingPunct="1"/>
            <a:r>
              <a:rPr lang="uk-UA" altLang="ru-RU" sz="2400"/>
              <a:t>учитель біології</a:t>
            </a:r>
            <a:r>
              <a:rPr lang="uk-UA" altLang="ru-RU" sz="2400" b="1"/>
              <a:t> </a:t>
            </a:r>
            <a:r>
              <a:rPr lang="uk-UA" altLang="ru-RU" sz="2400"/>
              <a:t>Харківської ЗОШ І-ІІІ ступенів №98 Харківської міської ради Харківської області, «спеціаліст першої категорії»</a:t>
            </a:r>
            <a:r>
              <a:rPr lang="ru-RU" altLang="ru-RU" sz="240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505" name="Group 25"/>
          <p:cNvGraphicFramePr>
            <a:graphicFrameLocks noGrp="1"/>
          </p:cNvGraphicFramePr>
          <p:nvPr>
            <p:ph/>
          </p:nvPr>
        </p:nvGraphicFramePr>
        <p:xfrm>
          <a:off x="762000" y="2895600"/>
          <a:ext cx="7772400" cy="1905000"/>
        </p:xfrm>
        <a:graphic>
          <a:graphicData uri="http://schemas.openxmlformats.org/drawingml/2006/table">
            <a:tbl>
              <a:tblPr/>
              <a:tblGrid>
                <a:gridCol w="2590800"/>
                <a:gridCol w="2590800"/>
                <a:gridCol w="2590800"/>
              </a:tblGrid>
              <a:tr h="9906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Параметр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с. Панасівка</a:t>
                      </a:r>
                      <a:endParaRPr kumimoji="0" lang="ru-RU"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вул. Сумська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м. Харків</a:t>
                      </a:r>
                      <a:endParaRPr kumimoji="0" lang="ru-RU"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Показники </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CYR" panose="02020603050405020304" pitchFamily="18" charset="0"/>
                        </a:rPr>
                        <a:t>0,</a:t>
                      </a:r>
                      <a:r>
                        <a:rPr kumimoji="0" lang="uk-UA"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CYR" panose="02020603050405020304" pitchFamily="18" charset="0"/>
                        </a:rPr>
                        <a:t>024</a:t>
                      </a:r>
                      <a:endPar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CYR"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CYR" panose="02020603050405020304" pitchFamily="18" charset="0"/>
                        </a:rPr>
                        <a:t>0,053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4" name="Rectangle 23"/>
          <p:cNvSpPr>
            <a:spLocks noChangeArrowheads="1"/>
          </p:cNvSpPr>
          <p:nvPr/>
        </p:nvSpPr>
        <p:spPr bwMode="auto">
          <a:xfrm>
            <a:off x="-25400" y="336550"/>
            <a:ext cx="8405813" cy="1066800"/>
          </a:xfrm>
          <a:prstGeom prst="rect">
            <a:avLst/>
          </a:prstGeom>
          <a:noFill/>
          <a:ln w="9525">
            <a:noFill/>
            <a:miter lim="800000"/>
            <a:headEnd/>
            <a:tailEnd/>
          </a:ln>
          <a:effectLst/>
        </p:spPr>
        <p:txBody>
          <a:bodyPr wrap="none" anchor="ctr">
            <a:spAutoFit/>
          </a:bodyPr>
          <a:lstStyle/>
          <a:p>
            <a:pPr algn="ctr" eaLnBrk="1" hangingPunct="1"/>
            <a:r>
              <a:rPr lang="uk-UA" altLang="ru-RU" sz="3200"/>
              <a:t>Статистичні дані показників стабільності </a:t>
            </a:r>
          </a:p>
          <a:p>
            <a:pPr algn="ctr" eaLnBrk="1" hangingPunct="1"/>
            <a:r>
              <a:rPr lang="uk-UA" altLang="ru-RU" sz="3200"/>
              <a:t>розвитку берези повислої</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66800" y="533400"/>
            <a:ext cx="7772400" cy="1143000"/>
          </a:xfrm>
        </p:spPr>
        <p:txBody>
          <a:bodyPr rtlCol="0">
            <a:normAutofit fontScale="90000"/>
          </a:bodyPr>
          <a:lstStyle/>
          <a:p>
            <a:pPr eaLnBrk="1" fontAlgn="auto" hangingPunct="1">
              <a:spcAft>
                <a:spcPts val="0"/>
              </a:spcAft>
              <a:defRPr/>
            </a:pPr>
            <a:r>
              <a:rPr lang="uk-UA" altLang="ru-RU" b="1" i="1" dirty="0">
                <a:solidFill>
                  <a:schemeClr val="tx1"/>
                </a:solidFill>
              </a:rPr>
              <a:t>Показники стабільності розвитку берези повислої</a:t>
            </a:r>
            <a:r>
              <a:rPr lang="ru-RU" altLang="ru-RU" dirty="0">
                <a:solidFill>
                  <a:schemeClr val="tx1"/>
                </a:solidFill>
              </a:rPr>
              <a:t> </a:t>
            </a:r>
          </a:p>
        </p:txBody>
      </p:sp>
      <p:sp>
        <p:nvSpPr>
          <p:cNvPr id="18435" name="Rectangle 3"/>
          <p:cNvSpPr>
            <a:spLocks noGrp="1" noChangeArrowheads="1"/>
          </p:cNvSpPr>
          <p:nvPr>
            <p:ph idx="1"/>
          </p:nvPr>
        </p:nvSpPr>
        <p:spPr/>
        <p:txBody>
          <a:bodyPr/>
          <a:lstStyle/>
          <a:p>
            <a:pPr eaLnBrk="1" hangingPunct="1"/>
            <a:endParaRPr lang="ru-RU" altLang="ru-RU" smtClean="0"/>
          </a:p>
        </p:txBody>
      </p:sp>
      <p:sp>
        <p:nvSpPr>
          <p:cNvPr id="18436"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1" hangingPunct="1"/>
            <a:endParaRPr lang="ru-RU" altLang="ru-RU"/>
          </a:p>
        </p:txBody>
      </p:sp>
      <p:sp>
        <p:nvSpPr>
          <p:cNvPr id="18437" name="Rectangle 8"/>
          <p:cNvSpPr>
            <a:spLocks noChangeArrowheads="1"/>
          </p:cNvSpPr>
          <p:nvPr/>
        </p:nvSpPr>
        <p:spPr bwMode="auto">
          <a:xfrm>
            <a:off x="-152400" y="2160588"/>
            <a:ext cx="8509000" cy="800100"/>
          </a:xfrm>
          <a:prstGeom prst="rect">
            <a:avLst/>
          </a:prstGeom>
          <a:noFill/>
          <a:ln w="9525">
            <a:noFill/>
            <a:miter lim="800000"/>
            <a:headEnd/>
            <a:tailEnd/>
          </a:ln>
          <a:effectLst/>
        </p:spPr>
        <p:txBody>
          <a:bodyPr anchor="ctr">
            <a:spAutoFit/>
          </a:bodyPr>
          <a:lstStyle/>
          <a:p>
            <a:pPr eaLnBrk="1" hangingPunct="1"/>
            <a:endParaRPr lang="ru-RU" altLang="ru-RU"/>
          </a:p>
        </p:txBody>
      </p:sp>
      <p:graphicFrame>
        <p:nvGraphicFramePr>
          <p:cNvPr id="18438" name="Объект 2"/>
          <p:cNvGraphicFramePr>
            <a:graphicFrameLocks noChangeAspect="1"/>
          </p:cNvGraphicFramePr>
          <p:nvPr/>
        </p:nvGraphicFramePr>
        <p:xfrm>
          <a:off x="-152400" y="2617788"/>
          <a:ext cx="9144000" cy="3370262"/>
        </p:xfrm>
        <a:graphic>
          <a:graphicData uri="http://schemas.openxmlformats.org/presentationml/2006/ole">
            <p:oleObj spid="_x0000_s18438" name="Chart" r:id="rId3" imgW="4952936" imgH="1828800" progId="MSGraph.Char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44563"/>
          </a:xfrm>
        </p:spPr>
        <p:txBody>
          <a:bodyPr/>
          <a:lstStyle/>
          <a:p>
            <a:pPr algn="ctr" eaLnBrk="1" hangingPunct="1"/>
            <a:r>
              <a:rPr lang="uk-UA" altLang="ru-RU" smtClean="0">
                <a:solidFill>
                  <a:schemeClr val="tx1"/>
                </a:solidFill>
              </a:rPr>
              <a:t>Висновки</a:t>
            </a:r>
            <a:endParaRPr lang="ru-RU" altLang="ru-RU" smtClean="0">
              <a:solidFill>
                <a:schemeClr val="tx1"/>
              </a:solidFill>
            </a:endParaRPr>
          </a:p>
        </p:txBody>
      </p:sp>
      <p:sp>
        <p:nvSpPr>
          <p:cNvPr id="129027" name="Rectangle 3"/>
          <p:cNvSpPr>
            <a:spLocks noGrp="1" noChangeArrowheads="1"/>
          </p:cNvSpPr>
          <p:nvPr>
            <p:ph idx="1"/>
          </p:nvPr>
        </p:nvSpPr>
        <p:spPr>
          <a:xfrm>
            <a:off x="0" y="990600"/>
            <a:ext cx="9144000" cy="5257800"/>
          </a:xfrm>
        </p:spPr>
        <p:txBody>
          <a:bodyPr rtlCol="0">
            <a:normAutofit lnSpcReduction="10000"/>
          </a:bodyPr>
          <a:lstStyle/>
          <a:p>
            <a:pPr eaLnBrk="1" fontAlgn="auto" hangingPunct="1">
              <a:spcAft>
                <a:spcPts val="0"/>
              </a:spcAft>
              <a:buFont typeface="Wingdings 3" charset="2"/>
              <a:buChar char=""/>
              <a:defRPr/>
            </a:pPr>
            <a:r>
              <a:rPr lang="uk-UA" altLang="ru-RU" sz="2600" dirty="0">
                <a:solidFill>
                  <a:schemeClr val="tx1">
                    <a:lumMod val="75000"/>
                    <a:lumOff val="25000"/>
                  </a:schemeClr>
                </a:solidFill>
                <a:latin typeface="Times New Roman" panose="02020603050405020304" pitchFamily="18" charset="0"/>
                <a:cs typeface="Times New Roman" panose="02020603050405020304" pitchFamily="18" charset="0"/>
              </a:rPr>
              <a:t>1. </a:t>
            </a:r>
            <a:r>
              <a:rPr lang="uk-UA" sz="2600" dirty="0">
                <a:solidFill>
                  <a:schemeClr val="tx1">
                    <a:lumMod val="75000"/>
                    <a:lumOff val="25000"/>
                  </a:schemeClr>
                </a:solidFill>
                <a:latin typeface="Times New Roman" panose="02020603050405020304" pitchFamily="18" charset="0"/>
                <a:cs typeface="Times New Roman" panose="02020603050405020304" pitchFamily="18" charset="0"/>
              </a:rPr>
              <a:t>Аналіз літературних джерел показав, що рослини можуть використовуватися в якості </a:t>
            </a:r>
            <a:r>
              <a:rPr lang="uk-UA" sz="2600" dirty="0" err="1">
                <a:solidFill>
                  <a:schemeClr val="tx1">
                    <a:lumMod val="75000"/>
                    <a:lumOff val="25000"/>
                  </a:schemeClr>
                </a:solidFill>
                <a:latin typeface="Times New Roman" panose="02020603050405020304" pitchFamily="18" charset="0"/>
                <a:cs typeface="Times New Roman" panose="02020603050405020304" pitchFamily="18" charset="0"/>
              </a:rPr>
              <a:t>біоіндикаторів</a:t>
            </a:r>
            <a:r>
              <a:rPr lang="uk-UA" sz="2600" dirty="0">
                <a:solidFill>
                  <a:schemeClr val="tx1">
                    <a:lumMod val="75000"/>
                    <a:lumOff val="25000"/>
                  </a:schemeClr>
                </a:solidFill>
                <a:latin typeface="Times New Roman" panose="02020603050405020304" pitchFamily="18" charset="0"/>
                <a:cs typeface="Times New Roman" panose="02020603050405020304" pitchFamily="18" charset="0"/>
              </a:rPr>
              <a:t>. Зокрема береза повисла, як типовий вид, що використовується для озеленення урбаністичних ландшафтів може використовуватися для моніторингу стану забруднення атмосферного повітря та ґрунтів.</a:t>
            </a:r>
            <a:endParaRPr lang="ru-RU" sz="26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uk-UA" sz="2600" dirty="0">
                <a:solidFill>
                  <a:schemeClr val="tx1">
                    <a:lumMod val="75000"/>
                    <a:lumOff val="25000"/>
                  </a:schemeClr>
                </a:solidFill>
                <a:latin typeface="Times New Roman" panose="02020603050405020304" pitchFamily="18" charset="0"/>
                <a:cs typeface="Times New Roman" panose="02020603050405020304" pitchFamily="18" charset="0"/>
              </a:rPr>
              <a:t>2. На першій модельній ділянці в зоні найменшого антропогенного навантаження, в селі Панасівка Коломийського району Полтавської області з мінімальною частотою руху автомобільного транспорту  асиметрія спостерігалась у 14% листкових пластинок, показник стабільності розвитку дорівнює 0,024, тобто за п’ятибальною системою  знаходиться в межах норми (один бал).</a:t>
            </a:r>
            <a:endParaRPr lang="ru-RU" sz="26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endParaRPr lang="ru-RU"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44563"/>
          </a:xfrm>
        </p:spPr>
        <p:txBody>
          <a:bodyPr/>
          <a:lstStyle/>
          <a:p>
            <a:pPr algn="ctr" eaLnBrk="1" hangingPunct="1"/>
            <a:r>
              <a:rPr lang="uk-UA" altLang="ru-RU" smtClean="0">
                <a:solidFill>
                  <a:schemeClr val="tx1"/>
                </a:solidFill>
              </a:rPr>
              <a:t>Висновки (продовження)</a:t>
            </a:r>
            <a:endParaRPr lang="ru-RU" altLang="ru-RU" smtClean="0">
              <a:solidFill>
                <a:schemeClr val="tx1"/>
              </a:solidFill>
            </a:endParaRPr>
          </a:p>
        </p:txBody>
      </p:sp>
      <p:sp>
        <p:nvSpPr>
          <p:cNvPr id="129027" name="Rectangle 3"/>
          <p:cNvSpPr>
            <a:spLocks noGrp="1" noChangeArrowheads="1"/>
          </p:cNvSpPr>
          <p:nvPr>
            <p:ph idx="1"/>
          </p:nvPr>
        </p:nvSpPr>
        <p:spPr>
          <a:xfrm>
            <a:off x="0" y="990600"/>
            <a:ext cx="9144000" cy="5257800"/>
          </a:xfrm>
        </p:spPr>
        <p:txBody>
          <a:bodyPr rtlCol="0">
            <a:normAutofit fontScale="85000" lnSpcReduction="20000"/>
          </a:bodyPr>
          <a:lstStyle/>
          <a:p>
            <a:pPr eaLnBrk="1" fontAlgn="auto" hangingPunct="1">
              <a:spcAft>
                <a:spcPts val="0"/>
              </a:spcAft>
              <a:buFont typeface="Wingdings 3" charset="2"/>
              <a:buChar char=""/>
              <a:defRPr/>
            </a:pPr>
            <a:r>
              <a:rPr lang="uk-UA" sz="2800" dirty="0">
                <a:solidFill>
                  <a:schemeClr val="tx1">
                    <a:lumMod val="75000"/>
                    <a:lumOff val="25000"/>
                  </a:schemeClr>
                </a:solidFill>
                <a:latin typeface="Times New Roman" panose="02020603050405020304" pitchFamily="18" charset="0"/>
                <a:cs typeface="Times New Roman" panose="02020603050405020304" pitchFamily="18" charset="0"/>
              </a:rPr>
              <a:t>3. На другій модельній ділянці по вулиці Сумській кількість  асиметричних листків збільшилась до 43 %. Середнє відношення лівої та правої сторін листкових пластинок також змінилося зі збільшенням екологічного навантаження, показник стабільності розвитку дорівнює 0,053. За п’ятибальною системою дорівнює чотирьом балам, що свідчить про несприятливий стан навколишнього середовища.</a:t>
            </a:r>
            <a:endParaRPr lang="ru-RU"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uk-UA" sz="2800" dirty="0">
                <a:solidFill>
                  <a:schemeClr val="tx1">
                    <a:lumMod val="75000"/>
                    <a:lumOff val="25000"/>
                  </a:schemeClr>
                </a:solidFill>
                <a:latin typeface="Times New Roman" panose="02020603050405020304" pitchFamily="18" charset="0"/>
                <a:cs typeface="Times New Roman" panose="02020603050405020304" pitchFamily="18" charset="0"/>
              </a:rPr>
              <a:t>4. Збільшення антропогенного навантаження призводить до прогресування відносного значення асиметрії у берези повислої. Найбільш сильне пригнічення відчуває екосистема, що розташована в зоні прямого техногенного та антропогенного впливу. </a:t>
            </a:r>
            <a:endParaRPr lang="ru-RU"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uk-UA" sz="2800" dirty="0">
                <a:solidFill>
                  <a:schemeClr val="tx1">
                    <a:lumMod val="75000"/>
                    <a:lumOff val="25000"/>
                  </a:schemeClr>
                </a:solidFill>
                <a:latin typeface="Times New Roman" panose="02020603050405020304" pitchFamily="18" charset="0"/>
                <a:cs typeface="Times New Roman" panose="02020603050405020304" pitchFamily="18" charset="0"/>
              </a:rPr>
              <a:t>5. Виявляючи зміни характеристик у рослинних об'єктів, можна говорити про забруднення середовища і прогнозувати ступінь екологічної небезпеки для людини.</a:t>
            </a:r>
            <a:endParaRPr lang="ru-RU"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0"/>
            <a:ext cx="7313613" cy="762000"/>
          </a:xfrm>
        </p:spPr>
        <p:txBody>
          <a:bodyPr/>
          <a:lstStyle/>
          <a:p>
            <a:pPr algn="ctr" eaLnBrk="1" hangingPunct="1"/>
            <a:r>
              <a:rPr lang="uk-UA" altLang="ru-RU" smtClean="0">
                <a:solidFill>
                  <a:schemeClr val="tx1"/>
                </a:solidFill>
              </a:rPr>
              <a:t>Дякую за увагу!</a:t>
            </a:r>
            <a:endParaRPr lang="ru-RU" altLang="ru-RU" smtClean="0">
              <a:solidFill>
                <a:schemeClr val="tx1"/>
              </a:solidFill>
            </a:endParaRPr>
          </a:p>
        </p:txBody>
      </p:sp>
      <p:sp>
        <p:nvSpPr>
          <p:cNvPr id="21507" name="Rectangle 10"/>
          <p:cNvSpPr>
            <a:spLocks noGrp="1" noChangeArrowheads="1"/>
          </p:cNvSpPr>
          <p:nvPr>
            <p:ph idx="1"/>
          </p:nvPr>
        </p:nvSpPr>
        <p:spPr>
          <a:xfrm>
            <a:off x="762000" y="1219200"/>
            <a:ext cx="7772400" cy="4530725"/>
          </a:xfrm>
        </p:spPr>
        <p:txBody>
          <a:bodyPr/>
          <a:lstStyle/>
          <a:p>
            <a:pPr eaLnBrk="1" hangingPunct="1"/>
            <a:endParaRPr lang="ru-RU" altLang="ru-RU" smtClean="0"/>
          </a:p>
        </p:txBody>
      </p:sp>
      <p:sp>
        <p:nvSpPr>
          <p:cNvPr id="21508" name="AutoShape 12" descr="Картинки по запросу березова рощабереза повислая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ru-RU" altLang="ru-RU"/>
          </a:p>
        </p:txBody>
      </p:sp>
      <p:sp>
        <p:nvSpPr>
          <p:cNvPr id="21509" name="AutoShape 14" descr="Картинки по запросу березова рощабереза повислая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ru-RU" altLang="ru-RU"/>
          </a:p>
        </p:txBody>
      </p:sp>
      <p:pic>
        <p:nvPicPr>
          <p:cNvPr id="21510" name="Picture 16" descr="Thundercloud over birch forest"/>
          <p:cNvPicPr>
            <a:picLocks noChangeAspect="1" noChangeArrowheads="1"/>
          </p:cNvPicPr>
          <p:nvPr/>
        </p:nvPicPr>
        <p:blipFill>
          <a:blip r:embed="rId2"/>
          <a:srcRect/>
          <a:stretch>
            <a:fillRect/>
          </a:stretch>
        </p:blipFill>
        <p:spPr bwMode="auto">
          <a:xfrm>
            <a:off x="762000" y="1371600"/>
            <a:ext cx="7772400" cy="5189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uk-UA" altLang="ru-RU" smtClean="0">
                <a:solidFill>
                  <a:schemeClr val="tx1"/>
                </a:solidFill>
              </a:rPr>
              <a:t>Актуальність проблеми</a:t>
            </a:r>
            <a:endParaRPr lang="ru-RU" altLang="ru-RU" smtClean="0">
              <a:solidFill>
                <a:schemeClr val="tx1"/>
              </a:solidFill>
            </a:endParaRPr>
          </a:p>
        </p:txBody>
      </p:sp>
      <p:sp>
        <p:nvSpPr>
          <p:cNvPr id="9219" name="Rectangle 3"/>
          <p:cNvSpPr>
            <a:spLocks noGrp="1" noChangeArrowheads="1"/>
          </p:cNvSpPr>
          <p:nvPr>
            <p:ph idx="1"/>
          </p:nvPr>
        </p:nvSpPr>
        <p:spPr/>
        <p:txBody>
          <a:bodyPr/>
          <a:lstStyle/>
          <a:p>
            <a:pPr eaLnBrk="1" hangingPunct="1"/>
            <a:r>
              <a:rPr lang="uk-UA" altLang="ru-RU" sz="2800" smtClean="0">
                <a:latin typeface="Times New Roman" pitchFamily="18" charset="0"/>
                <a:cs typeface="Times New Roman" pitchFamily="18" charset="0"/>
              </a:rPr>
              <a:t>Необхідність проведення постійного моніторингу стану забруднення атмосферного повітря викидами автомобільного транспорту в різних за антропогенним навантаженням регіонах.</a:t>
            </a:r>
            <a:endParaRPr lang="ru-RU" altLang="ru-RU"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ru-RU" altLang="ru-RU" smtClean="0"/>
          </a:p>
        </p:txBody>
      </p:sp>
      <p:sp>
        <p:nvSpPr>
          <p:cNvPr id="80899" name="Rectangle 3"/>
          <p:cNvSpPr>
            <a:spLocks noGrp="1" noChangeArrowheads="1"/>
          </p:cNvSpPr>
          <p:nvPr>
            <p:ph idx="1"/>
          </p:nvPr>
        </p:nvSpPr>
        <p:spPr>
          <a:xfrm>
            <a:off x="304800" y="304800"/>
            <a:ext cx="8229600" cy="4530725"/>
          </a:xfrm>
        </p:spPr>
        <p:txBody>
          <a:bodyPr rtlCol="0">
            <a:normAutofit fontScale="92500" lnSpcReduction="10000"/>
          </a:bodyPr>
          <a:lstStyle/>
          <a:p>
            <a:pPr eaLnBrk="1" fontAlgn="auto" hangingPunct="1">
              <a:spcAft>
                <a:spcPts val="0"/>
              </a:spcAft>
              <a:buFont typeface="Wingdings 3" charset="2"/>
              <a:buChar char=""/>
              <a:defRPr/>
            </a:pPr>
            <a:endParaRPr lang="uk-UA"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endParaRPr lang="uk-UA"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Метою роботи </a:t>
            </a:r>
            <a:r>
              <a:rPr lang="uk-UA" sz="2800" dirty="0">
                <a:solidFill>
                  <a:schemeClr val="tx1">
                    <a:lumMod val="75000"/>
                    <a:lumOff val="25000"/>
                  </a:schemeClr>
                </a:solidFill>
                <a:latin typeface="Times New Roman" panose="02020603050405020304" pitchFamily="18" charset="0"/>
                <a:cs typeface="Times New Roman" panose="02020603050405020304" pitchFamily="18" charset="0"/>
              </a:rPr>
              <a:t>є</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uk-UA" sz="2800" dirty="0">
                <a:solidFill>
                  <a:schemeClr val="tx1">
                    <a:lumMod val="75000"/>
                    <a:lumOff val="25000"/>
                  </a:schemeClr>
                </a:solidFill>
                <a:latin typeface="Times New Roman" panose="02020603050405020304" pitchFamily="18" charset="0"/>
                <a:cs typeface="Times New Roman" panose="02020603050405020304" pitchFamily="18" charset="0"/>
              </a:rPr>
              <a:t>вивчення стану забруднення повітря викидами автомобільного транспорту в різних за ступенем антропогенного та техногенного  навантаження регіонах України.</a:t>
            </a:r>
          </a:p>
          <a:p>
            <a:pPr eaLnBrk="1" fontAlgn="auto" hangingPunct="1">
              <a:spcAft>
                <a:spcPts val="0"/>
              </a:spcAft>
              <a:buFont typeface="Wingdings 3" charset="2"/>
              <a:buChar char=""/>
              <a:defRPr/>
            </a:pPr>
            <a:r>
              <a:rPr lang="uk-UA" altLang="ru-RU" sz="2800" b="1" dirty="0">
                <a:solidFill>
                  <a:schemeClr val="tx1">
                    <a:lumMod val="75000"/>
                    <a:lumOff val="25000"/>
                  </a:schemeClr>
                </a:solidFill>
                <a:latin typeface="Times New Roman" panose="02020603050405020304" pitchFamily="18" charset="0"/>
                <a:cs typeface="Times New Roman" panose="02020603050405020304" pitchFamily="18" charset="0"/>
              </a:rPr>
              <a:t>Об'єкт досліджень</a:t>
            </a:r>
            <a:r>
              <a:rPr lang="uk-UA" altLang="ru-RU" sz="280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uk-UA" sz="2800" dirty="0">
                <a:solidFill>
                  <a:schemeClr val="tx1">
                    <a:lumMod val="75000"/>
                    <a:lumOff val="25000"/>
                  </a:schemeClr>
                </a:solidFill>
                <a:latin typeface="Times New Roman" panose="02020603050405020304" pitchFamily="18" charset="0"/>
                <a:cs typeface="Times New Roman" panose="02020603050405020304" pitchFamily="18" charset="0"/>
              </a:rPr>
              <a:t>листові пластинки берези повислої, що ростуть в досліджуваних районах.</a:t>
            </a:r>
            <a:endParaRPr lang="ru-RU"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uk-UA" alt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Предмет досліджень – </a:t>
            </a:r>
            <a:r>
              <a:rPr lang="uk-UA" sz="2800" dirty="0">
                <a:solidFill>
                  <a:schemeClr val="tx1">
                    <a:lumMod val="75000"/>
                    <a:lumOff val="25000"/>
                  </a:schemeClr>
                </a:solidFill>
                <a:latin typeface="Times New Roman" panose="02020603050405020304" pitchFamily="18" charset="0"/>
                <a:cs typeface="Times New Roman" panose="02020603050405020304" pitchFamily="18" charset="0"/>
              </a:rPr>
              <a:t>флуктуаційна асиметрія листових пластинок берези повислої, що виростає в досліджуваних районах.</a:t>
            </a:r>
            <a:endParaRPr lang="ru-RU"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endParaRPr lang="uk-UA" altLang="ru-RU"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533400"/>
            <a:ext cx="7772400" cy="712788"/>
          </a:xfrm>
        </p:spPr>
        <p:txBody>
          <a:bodyPr rtlCol="0">
            <a:normAutofit fontScale="90000"/>
          </a:bodyPr>
          <a:lstStyle/>
          <a:p>
            <a:pPr eaLnBrk="1" fontAlgn="auto" hangingPunct="1">
              <a:spcAft>
                <a:spcPts val="0"/>
              </a:spcAft>
              <a:defRPr/>
            </a:pPr>
            <a:r>
              <a:rPr lang="uk-UA" altLang="ru-RU" sz="3800" b="1" dirty="0">
                <a:solidFill>
                  <a:schemeClr val="tx1"/>
                </a:solidFill>
              </a:rPr>
              <a:t>Завдання дослідження: </a:t>
            </a:r>
            <a:r>
              <a:rPr lang="uk-UA" altLang="ru-RU" sz="3800" dirty="0"/>
              <a:t/>
            </a:r>
            <a:br>
              <a:rPr lang="uk-UA" altLang="ru-RU" sz="3800" dirty="0"/>
            </a:br>
            <a:endParaRPr lang="ru-RU" altLang="ru-RU" sz="3800" dirty="0"/>
          </a:p>
        </p:txBody>
      </p:sp>
      <p:sp>
        <p:nvSpPr>
          <p:cNvPr id="11267" name="Rectangle 3"/>
          <p:cNvSpPr>
            <a:spLocks noGrp="1" noChangeArrowheads="1"/>
          </p:cNvSpPr>
          <p:nvPr>
            <p:ph idx="1"/>
          </p:nvPr>
        </p:nvSpPr>
        <p:spPr>
          <a:xfrm>
            <a:off x="457200" y="1066800"/>
            <a:ext cx="7848600" cy="5257800"/>
          </a:xfrm>
        </p:spPr>
        <p:txBody>
          <a:bodyPr/>
          <a:lstStyle/>
          <a:p>
            <a:pPr eaLnBrk="1" hangingPunct="1">
              <a:lnSpc>
                <a:spcPct val="90000"/>
              </a:lnSpc>
            </a:pPr>
            <a:r>
              <a:rPr lang="uk-UA" altLang="ru-RU" sz="2400" smtClean="0"/>
              <a:t>провести аналітичний огляд літературних джерел з проблеми;</a:t>
            </a:r>
            <a:br>
              <a:rPr lang="uk-UA" altLang="ru-RU" sz="2400" smtClean="0"/>
            </a:br>
            <a:endParaRPr lang="uk-UA" altLang="ru-RU" sz="2400" smtClean="0"/>
          </a:p>
          <a:p>
            <a:pPr eaLnBrk="1" hangingPunct="1">
              <a:lnSpc>
                <a:spcPct val="90000"/>
              </a:lnSpc>
            </a:pPr>
            <a:r>
              <a:rPr lang="uk-UA" altLang="ru-RU" sz="2400" smtClean="0"/>
              <a:t>вивчити теоретичні та практичні аспекти застосування морфометричних методів біоіндикаційних досліджень;</a:t>
            </a:r>
            <a:br>
              <a:rPr lang="uk-UA" altLang="ru-RU" sz="2400" smtClean="0"/>
            </a:br>
            <a:endParaRPr lang="uk-UA" altLang="ru-RU" sz="2400" smtClean="0"/>
          </a:p>
          <a:p>
            <a:pPr eaLnBrk="1" hangingPunct="1">
              <a:lnSpc>
                <a:spcPct val="90000"/>
              </a:lnSpc>
            </a:pPr>
            <a:r>
              <a:rPr lang="uk-UA" altLang="ru-RU" sz="2400" smtClean="0"/>
              <a:t>визначити параметри листової пластинки берези повислої і рівень їх асиметрії;</a:t>
            </a:r>
            <a:br>
              <a:rPr lang="uk-UA" altLang="ru-RU" sz="2400" smtClean="0"/>
            </a:br>
            <a:endParaRPr lang="uk-UA" altLang="ru-RU" sz="2400" smtClean="0"/>
          </a:p>
          <a:p>
            <a:pPr eaLnBrk="1" hangingPunct="1">
              <a:lnSpc>
                <a:spcPct val="90000"/>
              </a:lnSpc>
            </a:pPr>
            <a:r>
              <a:rPr lang="uk-UA" altLang="ru-RU" sz="2400" smtClean="0"/>
              <a:t>виявити залежність рівня флуктуаційної асиметрії листової пластинки від ступеня техногенного забруднення ділянки, де знаходяться  досліджувані деревні рослини.</a:t>
            </a:r>
            <a:r>
              <a:rPr lang="ru-RU" altLang="ru-RU" sz="2400" smtClean="0"/>
              <a:t> </a:t>
            </a:r>
            <a:endParaRPr lang="uk-UA" altLang="ru-RU" sz="2400" smtClean="0"/>
          </a:p>
          <a:p>
            <a:pPr eaLnBrk="1" hangingPunct="1">
              <a:lnSpc>
                <a:spcPct val="90000"/>
              </a:lnSpc>
              <a:buFont typeface="Wingdings" pitchFamily="2" charset="2"/>
              <a:buNone/>
            </a:pPr>
            <a:endParaRPr lang="ru-RU" altLang="ru-RU"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uk-UA" altLang="ru-RU" smtClean="0">
                <a:solidFill>
                  <a:schemeClr val="tx1"/>
                </a:solidFill>
              </a:rPr>
              <a:t>Методи дослідження</a:t>
            </a:r>
            <a:endParaRPr lang="ru-RU" altLang="ru-RU" smtClean="0">
              <a:solidFill>
                <a:schemeClr val="tx1"/>
              </a:solidFill>
            </a:endParaRPr>
          </a:p>
        </p:txBody>
      </p:sp>
      <p:sp>
        <p:nvSpPr>
          <p:cNvPr id="12291" name="Rectangle 3"/>
          <p:cNvSpPr>
            <a:spLocks noGrp="1" noChangeArrowheads="1"/>
          </p:cNvSpPr>
          <p:nvPr>
            <p:ph idx="1"/>
          </p:nvPr>
        </p:nvSpPr>
        <p:spPr/>
        <p:txBody>
          <a:bodyPr/>
          <a:lstStyle/>
          <a:p>
            <a:pPr marL="533400" indent="-533400" eaLnBrk="1" hangingPunct="1"/>
            <a:r>
              <a:rPr lang="uk-UA" altLang="ru-RU" sz="2800" smtClean="0">
                <a:latin typeface="Times New Roman" pitchFamily="18" charset="0"/>
                <a:cs typeface="Times New Roman" pitchFamily="18" charset="0"/>
              </a:rPr>
              <a:t>аналітичні (аналіз теоретичної та науково-методичної літератури);</a:t>
            </a:r>
          </a:p>
          <a:p>
            <a:pPr marL="533400" indent="-533400" eaLnBrk="1" hangingPunct="1"/>
            <a:r>
              <a:rPr lang="uk-UA" altLang="ru-RU" sz="2800" smtClean="0">
                <a:latin typeface="Times New Roman" pitchFamily="18" charset="0"/>
                <a:cs typeface="Times New Roman" pitchFamily="18" charset="0"/>
              </a:rPr>
              <a:t>діагностичні (спостереження);</a:t>
            </a:r>
          </a:p>
          <a:p>
            <a:pPr marL="533400" indent="-533400" eaLnBrk="1" hangingPunct="1"/>
            <a:r>
              <a:rPr lang="uk-UA" altLang="ru-RU" sz="2800" smtClean="0">
                <a:latin typeface="Times New Roman" pitchFamily="18" charset="0"/>
                <a:cs typeface="Times New Roman" pitchFamily="18" charset="0"/>
              </a:rPr>
              <a:t>емпіричні (експеримент);</a:t>
            </a:r>
          </a:p>
          <a:p>
            <a:pPr marL="533400" indent="-533400" eaLnBrk="1" hangingPunct="1"/>
            <a:r>
              <a:rPr lang="uk-UA" altLang="ru-RU" sz="2800" smtClean="0">
                <a:latin typeface="Times New Roman" pitchFamily="18" charset="0"/>
                <a:cs typeface="Times New Roman" pitchFamily="18" charset="0"/>
              </a:rPr>
              <a:t>статистичні (аналіз і обробка отриманих даних методами математичної статистики).</a:t>
            </a:r>
            <a:endParaRPr lang="ru-RU" altLang="ru-RU"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uk-UA" altLang="ru-RU" smtClean="0">
                <a:solidFill>
                  <a:schemeClr val="tx1"/>
                </a:solidFill>
              </a:rPr>
              <a:t>Наукова новизна</a:t>
            </a:r>
            <a:endParaRPr lang="ru-RU" altLang="ru-RU" smtClean="0">
              <a:solidFill>
                <a:schemeClr val="tx1"/>
              </a:solidFill>
            </a:endParaRPr>
          </a:p>
        </p:txBody>
      </p:sp>
      <p:sp>
        <p:nvSpPr>
          <p:cNvPr id="13315" name="Rectangle 3"/>
          <p:cNvSpPr>
            <a:spLocks noGrp="1" noChangeArrowheads="1"/>
          </p:cNvSpPr>
          <p:nvPr>
            <p:ph idx="1"/>
          </p:nvPr>
        </p:nvSpPr>
        <p:spPr/>
        <p:txBody>
          <a:bodyPr/>
          <a:lstStyle/>
          <a:p>
            <a:pPr eaLnBrk="1" hangingPunct="1"/>
            <a:r>
              <a:rPr lang="uk-UA" altLang="ru-RU" sz="2800" smtClean="0">
                <a:latin typeface="Times New Roman" pitchFamily="18" charset="0"/>
                <a:cs typeface="Times New Roman" pitchFamily="18" charset="0"/>
              </a:rPr>
              <a:t>роботи полягає в тому, що набуло подальшого розвитку вивчення стану забруднення атмосферного повітря викидами автомобільного транспорту в регіонах України  різних за ступенем антропогенного та техногенного навантаження.  </a:t>
            </a:r>
            <a:endParaRPr lang="ru-RU" altLang="ru-RU"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endParaRPr lang="ru-RU" altLang="ru-RU" smtClean="0">
              <a:solidFill>
                <a:schemeClr val="tx1"/>
              </a:solidFill>
            </a:endParaRPr>
          </a:p>
        </p:txBody>
      </p:sp>
      <p:pic>
        <p:nvPicPr>
          <p:cNvPr id="14339" name="Объект 3"/>
          <p:cNvPicPr>
            <a:picLocks noGrp="1" noChangeAspect="1" noChangeArrowheads="1"/>
          </p:cNvPicPr>
          <p:nvPr>
            <p:ph idx="1"/>
          </p:nvPr>
        </p:nvPicPr>
        <p:blipFill>
          <a:blip r:embed="rId2"/>
          <a:srcRect/>
          <a:stretch>
            <a:fillRect/>
          </a:stretch>
        </p:blipFill>
        <p:spPr>
          <a:xfrm>
            <a:off x="2627313" y="0"/>
            <a:ext cx="3357562" cy="2825750"/>
          </a:xfrm>
        </p:spPr>
      </p:pic>
      <p:pic>
        <p:nvPicPr>
          <p:cNvPr id="14340" name="Picture 2"/>
          <p:cNvPicPr>
            <a:picLocks noChangeAspect="1" noChangeArrowheads="1"/>
          </p:cNvPicPr>
          <p:nvPr/>
        </p:nvPicPr>
        <p:blipFill>
          <a:blip r:embed="rId3" cstate="print"/>
          <a:srcRect/>
          <a:stretch>
            <a:fillRect/>
          </a:stretch>
        </p:blipFill>
        <p:spPr bwMode="auto">
          <a:xfrm>
            <a:off x="4763" y="4763"/>
            <a:ext cx="2586037" cy="2825750"/>
          </a:xfrm>
          <a:prstGeom prst="rect">
            <a:avLst/>
          </a:prstGeom>
          <a:noFill/>
          <a:ln w="9525">
            <a:noFill/>
            <a:miter lim="800000"/>
            <a:headEnd/>
            <a:tailEnd/>
          </a:ln>
        </p:spPr>
      </p:pic>
      <p:pic>
        <p:nvPicPr>
          <p:cNvPr id="14341" name="Рисунок 2"/>
          <p:cNvPicPr>
            <a:picLocks noChangeAspect="1" noChangeArrowheads="1"/>
          </p:cNvPicPr>
          <p:nvPr/>
        </p:nvPicPr>
        <p:blipFill>
          <a:blip r:embed="rId4" cstate="print"/>
          <a:srcRect/>
          <a:stretch>
            <a:fillRect/>
          </a:stretch>
        </p:blipFill>
        <p:spPr bwMode="auto">
          <a:xfrm>
            <a:off x="5937250" y="0"/>
            <a:ext cx="3251200" cy="2825750"/>
          </a:xfrm>
          <a:prstGeom prst="rect">
            <a:avLst/>
          </a:prstGeom>
          <a:noFill/>
          <a:ln w="9525">
            <a:noFill/>
            <a:miter lim="800000"/>
            <a:headEnd/>
            <a:tailEnd/>
          </a:ln>
        </p:spPr>
      </p:pic>
      <p:pic>
        <p:nvPicPr>
          <p:cNvPr id="14342" name="Рисунок 4"/>
          <p:cNvPicPr>
            <a:picLocks noChangeAspect="1" noChangeArrowheads="1"/>
          </p:cNvPicPr>
          <p:nvPr/>
        </p:nvPicPr>
        <p:blipFill>
          <a:blip r:embed="rId5" cstate="print"/>
          <a:srcRect/>
          <a:stretch>
            <a:fillRect/>
          </a:stretch>
        </p:blipFill>
        <p:spPr bwMode="auto">
          <a:xfrm>
            <a:off x="0" y="2825750"/>
            <a:ext cx="3556000" cy="2667000"/>
          </a:xfrm>
          <a:prstGeom prst="rect">
            <a:avLst/>
          </a:prstGeom>
          <a:noFill/>
          <a:ln w="9525">
            <a:noFill/>
            <a:miter lim="800000"/>
            <a:headEnd/>
            <a:tailEnd/>
          </a:ln>
        </p:spPr>
      </p:pic>
      <p:pic>
        <p:nvPicPr>
          <p:cNvPr id="14343" name="Рисунок 6"/>
          <p:cNvPicPr>
            <a:picLocks noChangeAspect="1" noChangeArrowheads="1"/>
          </p:cNvPicPr>
          <p:nvPr/>
        </p:nvPicPr>
        <p:blipFill>
          <a:blip r:embed="rId6" cstate="print"/>
          <a:srcRect/>
          <a:stretch>
            <a:fillRect/>
          </a:stretch>
        </p:blipFill>
        <p:spPr bwMode="auto">
          <a:xfrm>
            <a:off x="2887663" y="3727450"/>
            <a:ext cx="3417887" cy="2667000"/>
          </a:xfrm>
          <a:prstGeom prst="rect">
            <a:avLst/>
          </a:prstGeom>
          <a:noFill/>
          <a:ln w="9525">
            <a:noFill/>
            <a:miter lim="800000"/>
            <a:headEnd/>
            <a:tailEnd/>
          </a:ln>
        </p:spPr>
      </p:pic>
      <p:pic>
        <p:nvPicPr>
          <p:cNvPr id="14344" name="Рисунок 8"/>
          <p:cNvPicPr>
            <a:picLocks noChangeAspect="1" noChangeArrowheads="1"/>
          </p:cNvPicPr>
          <p:nvPr/>
        </p:nvPicPr>
        <p:blipFill>
          <a:blip r:embed="rId7" cstate="print"/>
          <a:srcRect/>
          <a:stretch>
            <a:fillRect/>
          </a:stretch>
        </p:blipFill>
        <p:spPr bwMode="auto">
          <a:xfrm>
            <a:off x="6334125" y="4697413"/>
            <a:ext cx="2881313"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277813"/>
            <a:ext cx="7772400" cy="865187"/>
          </a:xfrm>
        </p:spPr>
        <p:txBody>
          <a:bodyPr rtlCol="0">
            <a:normAutofit fontScale="90000"/>
          </a:bodyPr>
          <a:lstStyle/>
          <a:p>
            <a:pPr algn="ctr" eaLnBrk="1" fontAlgn="auto" hangingPunct="1">
              <a:spcAft>
                <a:spcPts val="0"/>
              </a:spcAft>
              <a:defRPr/>
            </a:pPr>
            <a:r>
              <a:rPr lang="uk-UA" altLang="ru-RU" sz="2400" b="1" dirty="0">
                <a:solidFill>
                  <a:schemeClr val="tx1"/>
                </a:solidFill>
              </a:rPr>
              <a:t>Середні арифметичні значення вимірювань листкової пластини берези повислої  (в</a:t>
            </a:r>
            <a:r>
              <a:rPr lang="ru-RU" altLang="ru-RU" sz="2400" b="1" dirty="0">
                <a:solidFill>
                  <a:schemeClr val="tx1"/>
                </a:solidFill>
              </a:rPr>
              <a:t> мм)</a:t>
            </a:r>
            <a:r>
              <a:rPr lang="ru-RU" altLang="ru-RU" sz="2400" b="1" dirty="0"/>
              <a:t/>
            </a:r>
            <a:br>
              <a:rPr lang="ru-RU" altLang="ru-RU" sz="2400" b="1" dirty="0"/>
            </a:br>
            <a:endParaRPr lang="ru-RU" altLang="ru-RU" sz="2400" b="1" dirty="0"/>
          </a:p>
        </p:txBody>
      </p:sp>
      <p:sp>
        <p:nvSpPr>
          <p:cNvPr id="15363" name="Rectangle 3"/>
          <p:cNvSpPr>
            <a:spLocks noGrp="1" noChangeArrowheads="1"/>
          </p:cNvSpPr>
          <p:nvPr>
            <p:ph type="body" sz="half" idx="1"/>
          </p:nvPr>
        </p:nvSpPr>
        <p:spPr>
          <a:xfrm>
            <a:off x="533400" y="2327275"/>
            <a:ext cx="8305800" cy="4530725"/>
          </a:xfrm>
        </p:spPr>
        <p:txBody>
          <a:bodyPr/>
          <a:lstStyle/>
          <a:p>
            <a:pPr algn="r" eaLnBrk="1" hangingPunct="1">
              <a:buFont typeface="Wingdings" pitchFamily="2" charset="2"/>
              <a:buNone/>
            </a:pPr>
            <a:endParaRPr lang="ru-RU" altLang="ru-RU" sz="2400" b="1" smtClean="0"/>
          </a:p>
        </p:txBody>
      </p:sp>
      <p:graphicFrame>
        <p:nvGraphicFramePr>
          <p:cNvPr id="83164" name="Group 220"/>
          <p:cNvGraphicFramePr>
            <a:graphicFrameLocks noGrp="1"/>
          </p:cNvGraphicFramePr>
          <p:nvPr>
            <p:ph sz="half" idx="2"/>
          </p:nvPr>
        </p:nvGraphicFramePr>
        <p:xfrm>
          <a:off x="685800" y="1600200"/>
          <a:ext cx="7391400" cy="5394850"/>
        </p:xfrm>
        <a:graphic>
          <a:graphicData uri="http://schemas.openxmlformats.org/drawingml/2006/table">
            <a:tbl>
              <a:tblPr/>
              <a:tblGrid>
                <a:gridCol w="2438400"/>
                <a:gridCol w="1562100"/>
                <a:gridCol w="1790700"/>
                <a:gridCol w="1600200"/>
              </a:tblGrid>
              <a:tr h="822863">
                <a:tc gridSpan="2">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Вимірювані параметри</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с. </a:t>
                      </a:r>
                      <a:r>
                        <a:rPr kumimoji="0" lang="ru-RU" altLang="ru-RU"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Панасівка</a:t>
                      </a:r>
                      <a:r>
                        <a:rPr kumimoji="0" lang="ru-RU"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Вул. Сумська</a:t>
                      </a:r>
                      <a:endParaRPr kumimoji="0" lang="ru-RU"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rPr>
                        <a:t>Ширина листкової пластинки</a:t>
                      </a:r>
                      <a:endParaRPr kumimoji="0" lang="ru-RU"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зліва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18,8</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16,87</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справа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18,32</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16,32</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Довжина жилки</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зліва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28,48</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23,18</a:t>
                      </a:r>
                      <a:r>
                        <a:rPr kumimoji="0" lang="ru-RU" altLang="ru-RU"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справа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28,72 </a:t>
                      </a:r>
                      <a:endPar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23,32</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rPr>
                        <a:t>Відстань між основами жилок</a:t>
                      </a:r>
                      <a:endParaRPr kumimoji="0" lang="ru-RU"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зліва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4,2</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2,9</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справа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4,16</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3,06</a:t>
                      </a: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rPr>
                        <a:t>Відстань між кінцями жилок</a:t>
                      </a:r>
                      <a:endParaRPr kumimoji="0" lang="ru-RU"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зліва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10,08</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11,48</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справа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9,84</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11,34</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rPr>
                        <a:t>Кут між жилками</a:t>
                      </a:r>
                      <a:endParaRPr kumimoji="0" lang="ru-RU" altLang="ru-RU"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зліва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43,4</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40,8</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6">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справа</a:t>
                      </a:r>
                      <a:endPar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42,91</a:t>
                      </a:r>
                      <a:r>
                        <a:rPr kumimoji="0" lang="ru-RU" altLang="ru-RU" sz="2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uk-UA"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CYR" panose="02020603050405020304" pitchFamily="18" charset="0"/>
                        </a:rPr>
                        <a:t>45,34</a:t>
                      </a: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uk-UA" altLang="ru-RU" sz="3200" dirty="0">
                <a:solidFill>
                  <a:schemeClr val="tx1"/>
                </a:solidFill>
              </a:rPr>
              <a:t>П’ятибальна шкала оцінки ступеня порушення стабільності розвитку рослини</a:t>
            </a:r>
            <a:endParaRPr lang="ru-RU" altLang="ru-RU" sz="3200" dirty="0">
              <a:solidFill>
                <a:schemeClr val="tx1"/>
              </a:solidFill>
            </a:endParaRPr>
          </a:p>
        </p:txBody>
      </p:sp>
      <p:graphicFrame>
        <p:nvGraphicFramePr>
          <p:cNvPr id="91254" name="Group 118"/>
          <p:cNvGraphicFramePr>
            <a:graphicFrameLocks noGrp="1"/>
          </p:cNvGraphicFramePr>
          <p:nvPr>
            <p:ph type="tbl" idx="1"/>
          </p:nvPr>
        </p:nvGraphicFramePr>
        <p:xfrm>
          <a:off x="457200" y="1600200"/>
          <a:ext cx="7467600" cy="4441842"/>
        </p:xfrm>
        <a:graphic>
          <a:graphicData uri="http://schemas.openxmlformats.org/drawingml/2006/table">
            <a:tbl>
              <a:tblPr/>
              <a:tblGrid>
                <a:gridCol w="2438400"/>
                <a:gridCol w="5029200"/>
              </a:tblGrid>
              <a:tr h="822927">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Бал</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Величина показ</a:t>
                      </a:r>
                      <a:r>
                        <a:rPr kumimoji="0" lang="uk-UA"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ника</a:t>
                      </a: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стаб</a:t>
                      </a:r>
                      <a:r>
                        <a:rPr kumimoji="0" lang="uk-UA"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ільності розвитку</a:t>
                      </a:r>
                      <a:endPar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146">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&lt;0,040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87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II</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0,040-0,044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87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III</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0,045-0,049</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32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IV</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0,050-0,054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686">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&gt;0,054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725</TotalTime>
  <Words>531</Words>
  <Application>Microsoft Office PowerPoint</Application>
  <PresentationFormat>Экран (4:3)</PresentationFormat>
  <Paragraphs>97</Paragraphs>
  <Slides>14</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3" baseType="lpstr">
      <vt:lpstr>Trebuchet MS</vt:lpstr>
      <vt:lpstr>Arial</vt:lpstr>
      <vt:lpstr>Wingdings 3</vt:lpstr>
      <vt:lpstr>Calibri</vt:lpstr>
      <vt:lpstr>Times New Roman</vt:lpstr>
      <vt:lpstr>Wingdings</vt:lpstr>
      <vt:lpstr>Times New Roman CYR</vt:lpstr>
      <vt:lpstr>Аспект</vt:lpstr>
      <vt:lpstr>Диаграмма Microsoft Graph</vt:lpstr>
      <vt:lpstr>ВИЗНАЧЕННЯ СТАНУ ЗАБРУДНЕННЯ АТМОСФЕРНОГО ПОВІТРЯ ВИКИДАМИ АВТОМОБІЛЬНОГО ТРАНСПОРТУ МЕТОДОМ ФЛУКТУАЦІЙНОЇ АСИМЕТРІЇ ЛИСТОВОЇ  ПЛАСТИНКИ БЕРЕЗИ ПОВИСЛОЇ (BETULA PENDULA)         </vt:lpstr>
      <vt:lpstr>Актуальність проблеми</vt:lpstr>
      <vt:lpstr>Слайд 3</vt:lpstr>
      <vt:lpstr>Завдання дослідження:  </vt:lpstr>
      <vt:lpstr>Методи дослідження</vt:lpstr>
      <vt:lpstr>Наукова новизна</vt:lpstr>
      <vt:lpstr>Слайд 7</vt:lpstr>
      <vt:lpstr>Середні арифметичні значення вимірювань листкової пластини берези повислої  (в мм) </vt:lpstr>
      <vt:lpstr>П’ятибальна шкала оцінки ступеня порушення стабільності розвитку рослини</vt:lpstr>
      <vt:lpstr>Слайд 10</vt:lpstr>
      <vt:lpstr>Показники стабільності розвитку берези повислої </vt:lpstr>
      <vt:lpstr>Висновки</vt:lpstr>
      <vt:lpstr>Висновки (продовження)</vt:lpstr>
      <vt:lpstr>Дякую за увагу!</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Елена</dc:creator>
  <cp:lastModifiedBy>ИРА</cp:lastModifiedBy>
  <cp:revision>167</cp:revision>
  <cp:lastPrinted>1601-01-01T00:00:00Z</cp:lastPrinted>
  <dcterms:created xsi:type="dcterms:W3CDTF">2016-11-27T08:22:26Z</dcterms:created>
  <dcterms:modified xsi:type="dcterms:W3CDTF">2021-04-21T15:02:36Z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