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68" r:id="rId4"/>
    <p:sldId id="270" r:id="rId5"/>
    <p:sldId id="274" r:id="rId6"/>
    <p:sldId id="275" r:id="rId7"/>
    <p:sldId id="260" r:id="rId8"/>
    <p:sldId id="271" r:id="rId9"/>
    <p:sldId id="272" r:id="rId10"/>
    <p:sldId id="273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00"/>
    <a:srgbClr val="FDE7E3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50" d="100"/>
          <a:sy n="50" d="100"/>
        </p:scale>
        <p:origin x="-188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7A61D-2359-47C2-9856-201ED7795F0B}" type="doc">
      <dgm:prSet loTypeId="urn:microsoft.com/office/officeart/2005/8/layout/vList3" loCatId="list" qsTypeId="urn:microsoft.com/office/officeart/2005/8/quickstyle/simple3" qsCatId="simple" csTypeId="urn:microsoft.com/office/officeart/2005/8/colors/colorful2" csCatId="colorful" phldr="1"/>
      <dgm:spPr/>
    </dgm:pt>
    <dgm:pt modelId="{1519A6B0-5A6C-4DD4-BB86-130B677967F9}">
      <dgm:prSet phldrT="[Текст]" custT="1"/>
      <dgm:spPr/>
      <dgm:t>
        <a:bodyPr/>
        <a:lstStyle/>
        <a:p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опрацювати наукові джерела та з’ясувати, що собою являє </a:t>
          </a:r>
          <a:r>
            <a:rPr lang="uk-UA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біоіндикація</a:t>
          </a: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6504625C-7775-4F8F-AD46-A9B866DE36C1}" type="parTrans" cxnId="{5C0D562F-F8E0-402A-BAA8-9A2B29A85D44}">
      <dgm:prSet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4DDD2-3518-499D-875E-B8CC660D0464}" type="sibTrans" cxnId="{5C0D562F-F8E0-402A-BAA8-9A2B29A85D44}">
      <dgm:prSet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FB1A0-A332-440D-B2B3-9296F0B2C6BC}">
      <dgm:prSet phldrT="[Текст]" custT="1"/>
      <dgm:spPr/>
      <dgm:t>
        <a:bodyPr/>
        <a:lstStyle/>
        <a:p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взяти проби ґрунту в різних районах нашого міста;</a:t>
          </a:r>
        </a:p>
      </dgm:t>
    </dgm:pt>
    <dgm:pt modelId="{4C25707B-3C2B-481C-88C9-42D0BC390714}" type="parTrans" cxnId="{6A9FAD1C-F245-4909-8A13-D785570BEB66}">
      <dgm:prSet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D0521-4DA7-4AA5-8A83-F36AD73C472D}" type="sibTrans" cxnId="{6A9FAD1C-F245-4909-8A13-D785570BEB66}">
      <dgm:prSet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5CF58-E8AE-4B77-BCED-A0F7F9D3918D}">
      <dgm:prSet phldrT="[Текст]" custT="1"/>
      <dgm:spPr/>
      <dgm:t>
        <a:bodyPr/>
        <a:lstStyle/>
        <a:p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виконати дослід з вирощування крес-салату;</a:t>
          </a:r>
        </a:p>
      </dgm:t>
    </dgm:pt>
    <dgm:pt modelId="{7EA2683A-CBEE-46BE-B37A-FB50D859DD22}" type="parTrans" cxnId="{F6F11AB0-A016-4B69-B9D7-7796CBA97F1D}">
      <dgm:prSet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E266F2-1D25-4A0B-8261-1FE94D6A1BC6}" type="sibTrans" cxnId="{F6F11AB0-A016-4B69-B9D7-7796CBA97F1D}">
      <dgm:prSet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D7A10-3EF8-4641-9F6A-42215481A18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зробити висновки на основі проведеного експерименту</a:t>
          </a:r>
        </a:p>
      </dgm:t>
    </dgm:pt>
    <dgm:pt modelId="{E4AE8A17-CF21-40BC-A43A-3020ADD36C1E}" type="parTrans" cxnId="{60163C9B-01AD-4F75-AC68-E3B0E5A8E84B}">
      <dgm:prSet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331CBD-0D29-4554-B5B0-88F9FC262A90}" type="sibTrans" cxnId="{60163C9B-01AD-4F75-AC68-E3B0E5A8E84B}">
      <dgm:prSet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7675BB-941A-4F7E-A0E0-1BA0CA3F735C}" type="pres">
      <dgm:prSet presAssocID="{D577A61D-2359-47C2-9856-201ED7795F0B}" presName="linearFlow" presStyleCnt="0">
        <dgm:presLayoutVars>
          <dgm:dir/>
          <dgm:resizeHandles val="exact"/>
        </dgm:presLayoutVars>
      </dgm:prSet>
      <dgm:spPr/>
    </dgm:pt>
    <dgm:pt modelId="{440B70C9-E164-463B-B502-90C7A9C3719A}" type="pres">
      <dgm:prSet presAssocID="{1519A6B0-5A6C-4DD4-BB86-130B677967F9}" presName="composite" presStyleCnt="0"/>
      <dgm:spPr/>
    </dgm:pt>
    <dgm:pt modelId="{9C1290FF-6BEF-404B-B708-24FF7742CA9B}" type="pres">
      <dgm:prSet presAssocID="{1519A6B0-5A6C-4DD4-BB86-130B677967F9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945F38-ED3D-4DF7-85A4-71827087F7E4}" type="pres">
      <dgm:prSet presAssocID="{1519A6B0-5A6C-4DD4-BB86-130B677967F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4CDF60-8224-4217-9EAA-4A1E1E7379B7}" type="pres">
      <dgm:prSet presAssocID="{BA04DDD2-3518-499D-875E-B8CC660D0464}" presName="spacing" presStyleCnt="0"/>
      <dgm:spPr/>
    </dgm:pt>
    <dgm:pt modelId="{EEAD0846-1A32-44A7-8A15-3D309111D49E}" type="pres">
      <dgm:prSet presAssocID="{EB6FB1A0-A332-440D-B2B3-9296F0B2C6BC}" presName="composite" presStyleCnt="0"/>
      <dgm:spPr/>
    </dgm:pt>
    <dgm:pt modelId="{6FA13E40-EF3A-404E-ADD8-B3F06AED518A}" type="pres">
      <dgm:prSet presAssocID="{EB6FB1A0-A332-440D-B2B3-9296F0B2C6BC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0DFE7CA-B195-48D9-9FDA-0ACC70765BE2}" type="pres">
      <dgm:prSet presAssocID="{EB6FB1A0-A332-440D-B2B3-9296F0B2C6B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468755-7B17-40D8-9183-DA735CF7D6CA}" type="pres">
      <dgm:prSet presAssocID="{4CAD0521-4DA7-4AA5-8A83-F36AD73C472D}" presName="spacing" presStyleCnt="0"/>
      <dgm:spPr/>
    </dgm:pt>
    <dgm:pt modelId="{F44E4910-D124-4CB5-BE5B-E2F3F37BA8B7}" type="pres">
      <dgm:prSet presAssocID="{3CD5CF58-E8AE-4B77-BCED-A0F7F9D3918D}" presName="composite" presStyleCnt="0"/>
      <dgm:spPr/>
    </dgm:pt>
    <dgm:pt modelId="{EF0C3852-A899-4A8E-A865-4E5534DDBCC3}" type="pres">
      <dgm:prSet presAssocID="{3CD5CF58-E8AE-4B77-BCED-A0F7F9D3918D}" presName="imgShp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6E72CE3-3C4D-46F7-9B82-5FC094BDE0CA}" type="pres">
      <dgm:prSet presAssocID="{3CD5CF58-E8AE-4B77-BCED-A0F7F9D3918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242204-FD22-48B5-9AA7-FAEEA41E55CE}" type="pres">
      <dgm:prSet presAssocID="{A8E266F2-1D25-4A0B-8261-1FE94D6A1BC6}" presName="spacing" presStyleCnt="0"/>
      <dgm:spPr/>
    </dgm:pt>
    <dgm:pt modelId="{52DF1BD3-8C0E-4C4A-BEE4-6657D1E7A010}" type="pres">
      <dgm:prSet presAssocID="{55DD7A10-3EF8-4641-9F6A-42215481A18F}" presName="composite" presStyleCnt="0"/>
      <dgm:spPr/>
    </dgm:pt>
    <dgm:pt modelId="{7CFCDD01-A8DC-4B18-BD6A-BC607F0E4774}" type="pres">
      <dgm:prSet presAssocID="{55DD7A10-3EF8-4641-9F6A-42215481A18F}" presName="imgShp" presStyleLbl="fgImgPlace1" presStyleIdx="3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AAE94F4-DD7B-48AC-8D90-263E27C45198}" type="pres">
      <dgm:prSet presAssocID="{55DD7A10-3EF8-4641-9F6A-42215481A18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0163C9B-01AD-4F75-AC68-E3B0E5A8E84B}" srcId="{D577A61D-2359-47C2-9856-201ED7795F0B}" destId="{55DD7A10-3EF8-4641-9F6A-42215481A18F}" srcOrd="3" destOrd="0" parTransId="{E4AE8A17-CF21-40BC-A43A-3020ADD36C1E}" sibTransId="{CD331CBD-0D29-4554-B5B0-88F9FC262A90}"/>
    <dgm:cxn modelId="{4AFD94DE-F469-41F6-9108-ABD141CAE351}" type="presOf" srcId="{D577A61D-2359-47C2-9856-201ED7795F0B}" destId="{967675BB-941A-4F7E-A0E0-1BA0CA3F735C}" srcOrd="0" destOrd="0" presId="urn:microsoft.com/office/officeart/2005/8/layout/vList3"/>
    <dgm:cxn modelId="{5C0D562F-F8E0-402A-BAA8-9A2B29A85D44}" srcId="{D577A61D-2359-47C2-9856-201ED7795F0B}" destId="{1519A6B0-5A6C-4DD4-BB86-130B677967F9}" srcOrd="0" destOrd="0" parTransId="{6504625C-7775-4F8F-AD46-A9B866DE36C1}" sibTransId="{BA04DDD2-3518-499D-875E-B8CC660D0464}"/>
    <dgm:cxn modelId="{CD27F7B9-D5DF-4059-9FD8-FD6B70012672}" type="presOf" srcId="{EB6FB1A0-A332-440D-B2B3-9296F0B2C6BC}" destId="{50DFE7CA-B195-48D9-9FDA-0ACC70765BE2}" srcOrd="0" destOrd="0" presId="urn:microsoft.com/office/officeart/2005/8/layout/vList3"/>
    <dgm:cxn modelId="{219F83CE-FCCC-48BC-BFD4-39D40274B7AA}" type="presOf" srcId="{55DD7A10-3EF8-4641-9F6A-42215481A18F}" destId="{2AAE94F4-DD7B-48AC-8D90-263E27C45198}" srcOrd="0" destOrd="0" presId="urn:microsoft.com/office/officeart/2005/8/layout/vList3"/>
    <dgm:cxn modelId="{F6F11AB0-A016-4B69-B9D7-7796CBA97F1D}" srcId="{D577A61D-2359-47C2-9856-201ED7795F0B}" destId="{3CD5CF58-E8AE-4B77-BCED-A0F7F9D3918D}" srcOrd="2" destOrd="0" parTransId="{7EA2683A-CBEE-46BE-B37A-FB50D859DD22}" sibTransId="{A8E266F2-1D25-4A0B-8261-1FE94D6A1BC6}"/>
    <dgm:cxn modelId="{6A9FAD1C-F245-4909-8A13-D785570BEB66}" srcId="{D577A61D-2359-47C2-9856-201ED7795F0B}" destId="{EB6FB1A0-A332-440D-B2B3-9296F0B2C6BC}" srcOrd="1" destOrd="0" parTransId="{4C25707B-3C2B-481C-88C9-42D0BC390714}" sibTransId="{4CAD0521-4DA7-4AA5-8A83-F36AD73C472D}"/>
    <dgm:cxn modelId="{2F2AF7D9-AC99-4278-A7AA-2C8E19380B99}" type="presOf" srcId="{3CD5CF58-E8AE-4B77-BCED-A0F7F9D3918D}" destId="{76E72CE3-3C4D-46F7-9B82-5FC094BDE0CA}" srcOrd="0" destOrd="0" presId="urn:microsoft.com/office/officeart/2005/8/layout/vList3"/>
    <dgm:cxn modelId="{C0871B90-476D-4CDF-AF9A-C81694C44A4F}" type="presOf" srcId="{1519A6B0-5A6C-4DD4-BB86-130B677967F9}" destId="{72945F38-ED3D-4DF7-85A4-71827087F7E4}" srcOrd="0" destOrd="0" presId="urn:microsoft.com/office/officeart/2005/8/layout/vList3"/>
    <dgm:cxn modelId="{37D6C9BE-0944-4E5D-BCD9-46BFA5846218}" type="presParOf" srcId="{967675BB-941A-4F7E-A0E0-1BA0CA3F735C}" destId="{440B70C9-E164-463B-B502-90C7A9C3719A}" srcOrd="0" destOrd="0" presId="urn:microsoft.com/office/officeart/2005/8/layout/vList3"/>
    <dgm:cxn modelId="{5BBC2B21-67B2-4B99-8FCC-357F258A9F2E}" type="presParOf" srcId="{440B70C9-E164-463B-B502-90C7A9C3719A}" destId="{9C1290FF-6BEF-404B-B708-24FF7742CA9B}" srcOrd="0" destOrd="0" presId="urn:microsoft.com/office/officeart/2005/8/layout/vList3"/>
    <dgm:cxn modelId="{68533008-657C-4F4A-86C8-3A40632EA8A1}" type="presParOf" srcId="{440B70C9-E164-463B-B502-90C7A9C3719A}" destId="{72945F38-ED3D-4DF7-85A4-71827087F7E4}" srcOrd="1" destOrd="0" presId="urn:microsoft.com/office/officeart/2005/8/layout/vList3"/>
    <dgm:cxn modelId="{81497258-DF87-4FB7-B5E0-08E2BD186E2D}" type="presParOf" srcId="{967675BB-941A-4F7E-A0E0-1BA0CA3F735C}" destId="{4A4CDF60-8224-4217-9EAA-4A1E1E7379B7}" srcOrd="1" destOrd="0" presId="urn:microsoft.com/office/officeart/2005/8/layout/vList3"/>
    <dgm:cxn modelId="{E1429C88-A913-410E-95D1-A83FD908F023}" type="presParOf" srcId="{967675BB-941A-4F7E-A0E0-1BA0CA3F735C}" destId="{EEAD0846-1A32-44A7-8A15-3D309111D49E}" srcOrd="2" destOrd="0" presId="urn:microsoft.com/office/officeart/2005/8/layout/vList3"/>
    <dgm:cxn modelId="{CF6D5A31-5FFF-4168-96FB-A5D3EACC8796}" type="presParOf" srcId="{EEAD0846-1A32-44A7-8A15-3D309111D49E}" destId="{6FA13E40-EF3A-404E-ADD8-B3F06AED518A}" srcOrd="0" destOrd="0" presId="urn:microsoft.com/office/officeart/2005/8/layout/vList3"/>
    <dgm:cxn modelId="{47A07CB1-1FF6-4BF0-9C60-ADC3244D9E58}" type="presParOf" srcId="{EEAD0846-1A32-44A7-8A15-3D309111D49E}" destId="{50DFE7CA-B195-48D9-9FDA-0ACC70765BE2}" srcOrd="1" destOrd="0" presId="urn:microsoft.com/office/officeart/2005/8/layout/vList3"/>
    <dgm:cxn modelId="{8217CC13-0E2E-4E9A-B531-296F45279EFB}" type="presParOf" srcId="{967675BB-941A-4F7E-A0E0-1BA0CA3F735C}" destId="{5F468755-7B17-40D8-9183-DA735CF7D6CA}" srcOrd="3" destOrd="0" presId="urn:microsoft.com/office/officeart/2005/8/layout/vList3"/>
    <dgm:cxn modelId="{1AAB49B7-712D-44B8-8136-087BC735FFC3}" type="presParOf" srcId="{967675BB-941A-4F7E-A0E0-1BA0CA3F735C}" destId="{F44E4910-D124-4CB5-BE5B-E2F3F37BA8B7}" srcOrd="4" destOrd="0" presId="urn:microsoft.com/office/officeart/2005/8/layout/vList3"/>
    <dgm:cxn modelId="{DF7D01D2-4C79-4528-981F-54FED1DD8FCE}" type="presParOf" srcId="{F44E4910-D124-4CB5-BE5B-E2F3F37BA8B7}" destId="{EF0C3852-A899-4A8E-A865-4E5534DDBCC3}" srcOrd="0" destOrd="0" presId="urn:microsoft.com/office/officeart/2005/8/layout/vList3"/>
    <dgm:cxn modelId="{64D81339-42A1-4A81-A7C5-8247C9391D30}" type="presParOf" srcId="{F44E4910-D124-4CB5-BE5B-E2F3F37BA8B7}" destId="{76E72CE3-3C4D-46F7-9B82-5FC094BDE0CA}" srcOrd="1" destOrd="0" presId="urn:microsoft.com/office/officeart/2005/8/layout/vList3"/>
    <dgm:cxn modelId="{2E4EB0B8-64DF-4311-B3BA-F09B20A9D23F}" type="presParOf" srcId="{967675BB-941A-4F7E-A0E0-1BA0CA3F735C}" destId="{C4242204-FD22-48B5-9AA7-FAEEA41E55CE}" srcOrd="5" destOrd="0" presId="urn:microsoft.com/office/officeart/2005/8/layout/vList3"/>
    <dgm:cxn modelId="{02A97BD4-C191-4BA7-A140-2D12D352D388}" type="presParOf" srcId="{967675BB-941A-4F7E-A0E0-1BA0CA3F735C}" destId="{52DF1BD3-8C0E-4C4A-BEE4-6657D1E7A010}" srcOrd="6" destOrd="0" presId="urn:microsoft.com/office/officeart/2005/8/layout/vList3"/>
    <dgm:cxn modelId="{D8208A26-90DB-41E3-95AB-523142C2E2CA}" type="presParOf" srcId="{52DF1BD3-8C0E-4C4A-BEE4-6657D1E7A010}" destId="{7CFCDD01-A8DC-4B18-BD6A-BC607F0E4774}" srcOrd="0" destOrd="0" presId="urn:microsoft.com/office/officeart/2005/8/layout/vList3"/>
    <dgm:cxn modelId="{1C09E6A9-9CF3-474E-887D-CDBB973408A0}" type="presParOf" srcId="{52DF1BD3-8C0E-4C4A-BEE4-6657D1E7A010}" destId="{2AAE94F4-DD7B-48AC-8D90-263E27C451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6F54F-D8A5-4C57-A0AE-67E4368E7DD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31B05B8F-242C-40B9-A42C-CCAEE339E6E0}">
      <dgm:prSet phldrT="[Текст]" custT="1"/>
      <dgm:spPr/>
      <dgm:t>
        <a:bodyPr/>
        <a:lstStyle/>
        <a:p>
          <a:pPr algn="just"/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Ґрунт у районі з великим антропогенним навантаженням (поблизу ПГЗК) може містити токсичні речовини; але їхня кількість не є критичною, адже більшість проростків, які утворилися, не загинули</a:t>
          </a:r>
        </a:p>
      </dgm:t>
    </dgm:pt>
    <dgm:pt modelId="{9C1590BD-BCEA-44D2-9F0F-684DDD7FCAB2}" type="parTrans" cxnId="{99AD07B1-0849-4497-8876-F2D36DC6FCE2}">
      <dgm:prSet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82E2F-FCC9-44D1-9CA8-DDE77BB4F1C4}" type="sibTrans" cxnId="{99AD07B1-0849-4497-8876-F2D36DC6FCE2}">
      <dgm:prSet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9D2F6-BAAF-45CB-997F-15ABB79F91F8}">
      <dgm:prSet phldrT="[Текст]" custT="1"/>
      <dgm:spPr/>
      <dgm:t>
        <a:bodyPr/>
        <a:lstStyle/>
        <a:p>
          <a:pPr algn="just"/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Ґрунт поблизу навчального закладу містить невелику кількість забруднюючих речовин, але дуже бідний на поживні речовини</a:t>
          </a:r>
        </a:p>
      </dgm:t>
    </dgm:pt>
    <dgm:pt modelId="{07C2A5A0-7058-4E74-88F3-B1613420AACB}" type="parTrans" cxnId="{91666B2D-2F62-4929-B03D-8D9C8A077073}">
      <dgm:prSet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22D08B-717D-4946-AD36-97EBD294298A}" type="sibTrans" cxnId="{91666B2D-2F62-4929-B03D-8D9C8A077073}">
      <dgm:prSet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E339A-2640-4D06-AD26-E588ED55A353}">
      <dgm:prSet phldrT="[Текст]" custT="1"/>
      <dgm:spPr/>
      <dgm:t>
        <a:bodyPr/>
        <a:lstStyle/>
        <a:p>
          <a:pPr algn="just"/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Ґрунт з лісопаркової зони містить найменшу кількість токсичних речовин, адже показники росту та розвитку крес-салату є високими</a:t>
          </a:r>
        </a:p>
      </dgm:t>
    </dgm:pt>
    <dgm:pt modelId="{B397ADF4-1DF7-4816-B2DA-6534AA138607}" type="parTrans" cxnId="{9DD2D69C-2653-48B2-8666-3E1870726A02}">
      <dgm:prSet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B147C9-4081-4792-9795-0F05FBBC54E2}" type="sibTrans" cxnId="{9DD2D69C-2653-48B2-8666-3E1870726A02}">
      <dgm:prSet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7DADC-4907-4441-A9F0-4DAFD41AC4D0}">
      <dgm:prSet custT="1"/>
      <dgm:spPr/>
      <dgm:t>
        <a:bodyPr/>
        <a:lstStyle/>
        <a:p>
          <a:pPr algn="just"/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Найкращі результати показало насіння, яке вирощували на універсальній </a:t>
          </a:r>
          <a:r>
            <a:rPr lang="uk-UA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ґрунтосуміші</a:t>
          </a: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Можна вважати її найбільш збалансованою за вмістом поживних речовин та найменш забрудненою солями важких металів </a:t>
          </a:r>
          <a:endParaRPr lang="uk-UA" sz="16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FC848A-C7A7-4DCE-800D-7C90D1CA54C0}" type="parTrans" cxnId="{B3D87FC8-AF5C-40A0-B861-161FB189CF6C}">
      <dgm:prSet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EAC07-AD2B-4930-A9BD-6A5367C4DE8C}" type="sibTrans" cxnId="{B3D87FC8-AF5C-40A0-B861-161FB189CF6C}">
      <dgm:prSet/>
      <dgm:spPr/>
      <dgm:t>
        <a:bodyPr/>
        <a:lstStyle/>
        <a:p>
          <a:endParaRPr lang="uk-UA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2A90F-00C7-4920-ACCD-20CF9EE24306}" type="pres">
      <dgm:prSet presAssocID="{8F96F54F-D8A5-4C57-A0AE-67E4368E7D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BE33C35A-1A0A-46A8-98DA-249BCF6DFB2E}" type="pres">
      <dgm:prSet presAssocID="{8F96F54F-D8A5-4C57-A0AE-67E4368E7DD3}" presName="Name1" presStyleCnt="0"/>
      <dgm:spPr/>
    </dgm:pt>
    <dgm:pt modelId="{1E8D9192-B19C-4405-9241-EFDBE2643CDC}" type="pres">
      <dgm:prSet presAssocID="{8F96F54F-D8A5-4C57-A0AE-67E4368E7DD3}" presName="cycle" presStyleCnt="0"/>
      <dgm:spPr/>
    </dgm:pt>
    <dgm:pt modelId="{65AEAE26-2916-4446-B8D8-3B6C2AC5BEE8}" type="pres">
      <dgm:prSet presAssocID="{8F96F54F-D8A5-4C57-A0AE-67E4368E7DD3}" presName="srcNode" presStyleLbl="node1" presStyleIdx="0" presStyleCnt="4"/>
      <dgm:spPr/>
    </dgm:pt>
    <dgm:pt modelId="{770BB209-14C4-4725-B0F7-169CCC01492F}" type="pres">
      <dgm:prSet presAssocID="{8F96F54F-D8A5-4C57-A0AE-67E4368E7DD3}" presName="conn" presStyleLbl="parChTrans1D2" presStyleIdx="0" presStyleCnt="1"/>
      <dgm:spPr/>
      <dgm:t>
        <a:bodyPr/>
        <a:lstStyle/>
        <a:p>
          <a:endParaRPr lang="uk-UA"/>
        </a:p>
      </dgm:t>
    </dgm:pt>
    <dgm:pt modelId="{B572A9A0-6AFF-449D-A75A-DCDF0AB24857}" type="pres">
      <dgm:prSet presAssocID="{8F96F54F-D8A5-4C57-A0AE-67E4368E7DD3}" presName="extraNode" presStyleLbl="node1" presStyleIdx="0" presStyleCnt="4"/>
      <dgm:spPr/>
    </dgm:pt>
    <dgm:pt modelId="{0BBEF4F8-4CF6-452F-8F27-714F0A7029A8}" type="pres">
      <dgm:prSet presAssocID="{8F96F54F-D8A5-4C57-A0AE-67E4368E7DD3}" presName="dstNode" presStyleLbl="node1" presStyleIdx="0" presStyleCnt="4"/>
      <dgm:spPr/>
    </dgm:pt>
    <dgm:pt modelId="{5845D932-E122-418F-8FD8-BAD1E90A16E7}" type="pres">
      <dgm:prSet presAssocID="{31B05B8F-242C-40B9-A42C-CCAEE339E6E0}" presName="text_1" presStyleLbl="node1" presStyleIdx="0" presStyleCnt="4" custScaleY="133753" custLinFactNeighborX="125" custLinFactNeighborY="111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476022-512A-48EB-BFB4-7FDDE839CE3D}" type="pres">
      <dgm:prSet presAssocID="{31B05B8F-242C-40B9-A42C-CCAEE339E6E0}" presName="accent_1" presStyleCnt="0"/>
      <dgm:spPr/>
    </dgm:pt>
    <dgm:pt modelId="{E03AD8F1-F262-48FC-BFCE-C22D274498E0}" type="pres">
      <dgm:prSet presAssocID="{31B05B8F-242C-40B9-A42C-CCAEE339E6E0}" presName="accentRepeatNode" presStyleLbl="solidFgAcc1" presStyleIdx="0" presStyleCnt="4" custScaleX="80053" custScaleY="785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119E23-0C9F-4D70-A15D-83454133666C}" type="pres">
      <dgm:prSet presAssocID="{7369D2F6-BAAF-45CB-997F-15ABB79F91F8}" presName="text_2" presStyleLbl="node1" presStyleIdx="1" presStyleCnt="4" custScaleY="113749" custLinFactNeighborX="-238" custLinFactNeighborY="113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97255B-B480-4F92-81FF-76FCB7F26F86}" type="pres">
      <dgm:prSet presAssocID="{7369D2F6-BAAF-45CB-997F-15ABB79F91F8}" presName="accent_2" presStyleCnt="0"/>
      <dgm:spPr/>
    </dgm:pt>
    <dgm:pt modelId="{B1343747-2E49-4089-A637-BC0214391B4C}" type="pres">
      <dgm:prSet presAssocID="{7369D2F6-BAAF-45CB-997F-15ABB79F91F8}" presName="accentRepeatNode" presStyleLbl="solidFgAcc1" presStyleIdx="1" presStyleCnt="4" custScaleX="80053" custScaleY="785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0D6C097-B2AB-4F81-AF40-97870B0DC6AE}" type="pres">
      <dgm:prSet presAssocID="{6A0E339A-2640-4D06-AD26-E588ED55A353}" presName="text_3" presStyleLbl="node1" presStyleIdx="2" presStyleCnt="4" custScaleY="118433" custLinFactNeighborX="-238" custLinFactNeighborY="65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CC15A5-4A46-49A5-8438-0A670DAA5687}" type="pres">
      <dgm:prSet presAssocID="{6A0E339A-2640-4D06-AD26-E588ED55A353}" presName="accent_3" presStyleCnt="0"/>
      <dgm:spPr/>
    </dgm:pt>
    <dgm:pt modelId="{334A6D15-C250-49BE-87D2-4C3BDD03CF8C}" type="pres">
      <dgm:prSet presAssocID="{6A0E339A-2640-4D06-AD26-E588ED55A353}" presName="accentRepeatNode" presStyleLbl="solidFgAcc1" presStyleIdx="2" presStyleCnt="4" custScaleX="80053" custScaleY="785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91AC8B-A875-4C55-9638-7E41493554C9}" type="pres">
      <dgm:prSet presAssocID="{5F67DADC-4907-4441-A9F0-4DAFD41AC4D0}" presName="text_4" presStyleLbl="node1" presStyleIdx="3" presStyleCnt="4" custScaleY="1231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2F1AA8-65C7-495E-83B7-13EA61C9B165}" type="pres">
      <dgm:prSet presAssocID="{5F67DADC-4907-4441-A9F0-4DAFD41AC4D0}" presName="accent_4" presStyleCnt="0"/>
      <dgm:spPr/>
    </dgm:pt>
    <dgm:pt modelId="{9321BA3B-DCC4-4D29-B762-67D860D145F6}" type="pres">
      <dgm:prSet presAssocID="{5F67DADC-4907-4441-A9F0-4DAFD41AC4D0}" presName="accentRepeatNode" presStyleLbl="solidFgAcc1" presStyleIdx="3" presStyleCnt="4" custScaleX="80053" custScaleY="785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DD2D69C-2653-48B2-8666-3E1870726A02}" srcId="{8F96F54F-D8A5-4C57-A0AE-67E4368E7DD3}" destId="{6A0E339A-2640-4D06-AD26-E588ED55A353}" srcOrd="2" destOrd="0" parTransId="{B397ADF4-1DF7-4816-B2DA-6534AA138607}" sibTransId="{EEB147C9-4081-4792-9795-0F05FBBC54E2}"/>
    <dgm:cxn modelId="{E92DFB57-A722-45F0-8B31-8667D83F3406}" type="presOf" srcId="{6A0E339A-2640-4D06-AD26-E588ED55A353}" destId="{E0D6C097-B2AB-4F81-AF40-97870B0DC6AE}" srcOrd="0" destOrd="0" presId="urn:microsoft.com/office/officeart/2008/layout/VerticalCurvedList"/>
    <dgm:cxn modelId="{ED98B79F-9626-43F8-9F4E-1643CA508095}" type="presOf" srcId="{31B05B8F-242C-40B9-A42C-CCAEE339E6E0}" destId="{5845D932-E122-418F-8FD8-BAD1E90A16E7}" srcOrd="0" destOrd="0" presId="urn:microsoft.com/office/officeart/2008/layout/VerticalCurvedList"/>
    <dgm:cxn modelId="{8F7CA7B5-08C3-4EDE-84AC-E4541A02AC11}" type="presOf" srcId="{8F96F54F-D8A5-4C57-A0AE-67E4368E7DD3}" destId="{8802A90F-00C7-4920-ACCD-20CF9EE24306}" srcOrd="0" destOrd="0" presId="urn:microsoft.com/office/officeart/2008/layout/VerticalCurvedList"/>
    <dgm:cxn modelId="{99AD07B1-0849-4497-8876-F2D36DC6FCE2}" srcId="{8F96F54F-D8A5-4C57-A0AE-67E4368E7DD3}" destId="{31B05B8F-242C-40B9-A42C-CCAEE339E6E0}" srcOrd="0" destOrd="0" parTransId="{9C1590BD-BCEA-44D2-9F0F-684DDD7FCAB2}" sibTransId="{1CB82E2F-FCC9-44D1-9CA8-DDE77BB4F1C4}"/>
    <dgm:cxn modelId="{3E189348-AA8C-447D-BB53-74C678AD184F}" type="presOf" srcId="{7369D2F6-BAAF-45CB-997F-15ABB79F91F8}" destId="{90119E23-0C9F-4D70-A15D-83454133666C}" srcOrd="0" destOrd="0" presId="urn:microsoft.com/office/officeart/2008/layout/VerticalCurvedList"/>
    <dgm:cxn modelId="{B3D87FC8-AF5C-40A0-B861-161FB189CF6C}" srcId="{8F96F54F-D8A5-4C57-A0AE-67E4368E7DD3}" destId="{5F67DADC-4907-4441-A9F0-4DAFD41AC4D0}" srcOrd="3" destOrd="0" parTransId="{6DFC848A-C7A7-4DCE-800D-7C90D1CA54C0}" sibTransId="{5D3EAC07-AD2B-4930-A9BD-6A5367C4DE8C}"/>
    <dgm:cxn modelId="{91666B2D-2F62-4929-B03D-8D9C8A077073}" srcId="{8F96F54F-D8A5-4C57-A0AE-67E4368E7DD3}" destId="{7369D2F6-BAAF-45CB-997F-15ABB79F91F8}" srcOrd="1" destOrd="0" parTransId="{07C2A5A0-7058-4E74-88F3-B1613420AACB}" sibTransId="{A422D08B-717D-4946-AD36-97EBD294298A}"/>
    <dgm:cxn modelId="{5FDEFAE5-DCE1-4D75-84D6-EEDF5EDE36C3}" type="presOf" srcId="{1CB82E2F-FCC9-44D1-9CA8-DDE77BB4F1C4}" destId="{770BB209-14C4-4725-B0F7-169CCC01492F}" srcOrd="0" destOrd="0" presId="urn:microsoft.com/office/officeart/2008/layout/VerticalCurvedList"/>
    <dgm:cxn modelId="{5F9A9129-011A-4116-89C3-A2D8F8D34445}" type="presOf" srcId="{5F67DADC-4907-4441-A9F0-4DAFD41AC4D0}" destId="{0691AC8B-A875-4C55-9638-7E41493554C9}" srcOrd="0" destOrd="0" presId="urn:microsoft.com/office/officeart/2008/layout/VerticalCurvedList"/>
    <dgm:cxn modelId="{B111F440-1F32-46A3-9D32-E786B83F5163}" type="presParOf" srcId="{8802A90F-00C7-4920-ACCD-20CF9EE24306}" destId="{BE33C35A-1A0A-46A8-98DA-249BCF6DFB2E}" srcOrd="0" destOrd="0" presId="urn:microsoft.com/office/officeart/2008/layout/VerticalCurvedList"/>
    <dgm:cxn modelId="{3793DCE6-DA23-4802-A989-3CD2D5648803}" type="presParOf" srcId="{BE33C35A-1A0A-46A8-98DA-249BCF6DFB2E}" destId="{1E8D9192-B19C-4405-9241-EFDBE2643CDC}" srcOrd="0" destOrd="0" presId="urn:microsoft.com/office/officeart/2008/layout/VerticalCurvedList"/>
    <dgm:cxn modelId="{51EE5E04-6901-4CD9-B433-E3A9354CCFFD}" type="presParOf" srcId="{1E8D9192-B19C-4405-9241-EFDBE2643CDC}" destId="{65AEAE26-2916-4446-B8D8-3B6C2AC5BEE8}" srcOrd="0" destOrd="0" presId="urn:microsoft.com/office/officeart/2008/layout/VerticalCurvedList"/>
    <dgm:cxn modelId="{2FE298F1-22AF-4D90-A890-C1D44FB319CE}" type="presParOf" srcId="{1E8D9192-B19C-4405-9241-EFDBE2643CDC}" destId="{770BB209-14C4-4725-B0F7-169CCC01492F}" srcOrd="1" destOrd="0" presId="urn:microsoft.com/office/officeart/2008/layout/VerticalCurvedList"/>
    <dgm:cxn modelId="{42EBBB4E-07DD-4F59-BFB1-4EA3BBF6E7A0}" type="presParOf" srcId="{1E8D9192-B19C-4405-9241-EFDBE2643CDC}" destId="{B572A9A0-6AFF-449D-A75A-DCDF0AB24857}" srcOrd="2" destOrd="0" presId="urn:microsoft.com/office/officeart/2008/layout/VerticalCurvedList"/>
    <dgm:cxn modelId="{E67E7122-9D3E-4C1F-A79D-F7D94A1CE439}" type="presParOf" srcId="{1E8D9192-B19C-4405-9241-EFDBE2643CDC}" destId="{0BBEF4F8-4CF6-452F-8F27-714F0A7029A8}" srcOrd="3" destOrd="0" presId="urn:microsoft.com/office/officeart/2008/layout/VerticalCurvedList"/>
    <dgm:cxn modelId="{1584C4C9-08D0-4628-B511-D72AB81F7F5B}" type="presParOf" srcId="{BE33C35A-1A0A-46A8-98DA-249BCF6DFB2E}" destId="{5845D932-E122-418F-8FD8-BAD1E90A16E7}" srcOrd="1" destOrd="0" presId="urn:microsoft.com/office/officeart/2008/layout/VerticalCurvedList"/>
    <dgm:cxn modelId="{5DAAAE1F-EC6E-44DA-A3AD-0C6AC2F1D6BF}" type="presParOf" srcId="{BE33C35A-1A0A-46A8-98DA-249BCF6DFB2E}" destId="{25476022-512A-48EB-BFB4-7FDDE839CE3D}" srcOrd="2" destOrd="0" presId="urn:microsoft.com/office/officeart/2008/layout/VerticalCurvedList"/>
    <dgm:cxn modelId="{6BAE5CF4-21D3-493C-8BB8-3ADABA4E27A8}" type="presParOf" srcId="{25476022-512A-48EB-BFB4-7FDDE839CE3D}" destId="{E03AD8F1-F262-48FC-BFCE-C22D274498E0}" srcOrd="0" destOrd="0" presId="urn:microsoft.com/office/officeart/2008/layout/VerticalCurvedList"/>
    <dgm:cxn modelId="{AFAEFFA1-DF83-4638-A944-AFF009EDF0B5}" type="presParOf" srcId="{BE33C35A-1A0A-46A8-98DA-249BCF6DFB2E}" destId="{90119E23-0C9F-4D70-A15D-83454133666C}" srcOrd="3" destOrd="0" presId="urn:microsoft.com/office/officeart/2008/layout/VerticalCurvedList"/>
    <dgm:cxn modelId="{D1B7564C-EF9D-4F2D-89A0-4655132171C4}" type="presParOf" srcId="{BE33C35A-1A0A-46A8-98DA-249BCF6DFB2E}" destId="{6B97255B-B480-4F92-81FF-76FCB7F26F86}" srcOrd="4" destOrd="0" presId="urn:microsoft.com/office/officeart/2008/layout/VerticalCurvedList"/>
    <dgm:cxn modelId="{1DF7759B-C088-417C-A242-4AB0A15F212E}" type="presParOf" srcId="{6B97255B-B480-4F92-81FF-76FCB7F26F86}" destId="{B1343747-2E49-4089-A637-BC0214391B4C}" srcOrd="0" destOrd="0" presId="urn:microsoft.com/office/officeart/2008/layout/VerticalCurvedList"/>
    <dgm:cxn modelId="{34AA8940-098C-408E-9F40-D654F05E51C7}" type="presParOf" srcId="{BE33C35A-1A0A-46A8-98DA-249BCF6DFB2E}" destId="{E0D6C097-B2AB-4F81-AF40-97870B0DC6AE}" srcOrd="5" destOrd="0" presId="urn:microsoft.com/office/officeart/2008/layout/VerticalCurvedList"/>
    <dgm:cxn modelId="{BAAB0471-F45B-439A-84E3-DA0C2DEEC085}" type="presParOf" srcId="{BE33C35A-1A0A-46A8-98DA-249BCF6DFB2E}" destId="{4FCC15A5-4A46-49A5-8438-0A670DAA5687}" srcOrd="6" destOrd="0" presId="urn:microsoft.com/office/officeart/2008/layout/VerticalCurvedList"/>
    <dgm:cxn modelId="{8DAF0493-8829-4C34-8BEE-B52B2056A4EE}" type="presParOf" srcId="{4FCC15A5-4A46-49A5-8438-0A670DAA5687}" destId="{334A6D15-C250-49BE-87D2-4C3BDD03CF8C}" srcOrd="0" destOrd="0" presId="urn:microsoft.com/office/officeart/2008/layout/VerticalCurvedList"/>
    <dgm:cxn modelId="{3FB93B66-7DDA-4165-B976-FB32E0ADEDB4}" type="presParOf" srcId="{BE33C35A-1A0A-46A8-98DA-249BCF6DFB2E}" destId="{0691AC8B-A875-4C55-9638-7E41493554C9}" srcOrd="7" destOrd="0" presId="urn:microsoft.com/office/officeart/2008/layout/VerticalCurvedList"/>
    <dgm:cxn modelId="{3364B153-C5EA-40FF-BCD2-F414FDC614A6}" type="presParOf" srcId="{BE33C35A-1A0A-46A8-98DA-249BCF6DFB2E}" destId="{BD2F1AA8-65C7-495E-83B7-13EA61C9B165}" srcOrd="8" destOrd="0" presId="urn:microsoft.com/office/officeart/2008/layout/VerticalCurvedList"/>
    <dgm:cxn modelId="{9C957C92-596D-4F7F-8B69-9560099539A5}" type="presParOf" srcId="{BD2F1AA8-65C7-495E-83B7-13EA61C9B165}" destId="{9321BA3B-DCC4-4D29-B762-67D860D145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45F38-ED3D-4DF7-85A4-71827087F7E4}">
      <dsp:nvSpPr>
        <dsp:cNvPr id="0" name=""/>
        <dsp:cNvSpPr/>
      </dsp:nvSpPr>
      <dsp:spPr>
        <a:xfrm rot="10800000">
          <a:off x="1105793" y="854"/>
          <a:ext cx="3806545" cy="58800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29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опрацювати наукові джерела та з’ясувати, що собою являє </a:t>
          </a:r>
          <a:r>
            <a:rPr lang="uk-UA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біоіндикація</a:t>
          </a: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 rot="10800000">
        <a:off x="1252795" y="854"/>
        <a:ext cx="3659543" cy="588008"/>
      </dsp:txXfrm>
    </dsp:sp>
    <dsp:sp modelId="{9C1290FF-6BEF-404B-B708-24FF7742CA9B}">
      <dsp:nvSpPr>
        <dsp:cNvPr id="0" name=""/>
        <dsp:cNvSpPr/>
      </dsp:nvSpPr>
      <dsp:spPr>
        <a:xfrm>
          <a:off x="811789" y="854"/>
          <a:ext cx="588008" cy="58800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DFE7CA-B195-48D9-9FDA-0ACC70765BE2}">
      <dsp:nvSpPr>
        <dsp:cNvPr id="0" name=""/>
        <dsp:cNvSpPr/>
      </dsp:nvSpPr>
      <dsp:spPr>
        <a:xfrm rot="10800000">
          <a:off x="1105793" y="764388"/>
          <a:ext cx="3806545" cy="588008"/>
        </a:xfrm>
        <a:prstGeom prst="homePlat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29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взяти проби ґрунту в різних районах нашого міста;</a:t>
          </a:r>
        </a:p>
      </dsp:txBody>
      <dsp:txXfrm rot="10800000">
        <a:off x="1252795" y="764388"/>
        <a:ext cx="3659543" cy="588008"/>
      </dsp:txXfrm>
    </dsp:sp>
    <dsp:sp modelId="{6FA13E40-EF3A-404E-ADD8-B3F06AED518A}">
      <dsp:nvSpPr>
        <dsp:cNvPr id="0" name=""/>
        <dsp:cNvSpPr/>
      </dsp:nvSpPr>
      <dsp:spPr>
        <a:xfrm>
          <a:off x="811789" y="764388"/>
          <a:ext cx="588008" cy="58800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E72CE3-3C4D-46F7-9B82-5FC094BDE0CA}">
      <dsp:nvSpPr>
        <dsp:cNvPr id="0" name=""/>
        <dsp:cNvSpPr/>
      </dsp:nvSpPr>
      <dsp:spPr>
        <a:xfrm rot="10800000">
          <a:off x="1105793" y="1527922"/>
          <a:ext cx="3806545" cy="588008"/>
        </a:xfrm>
        <a:prstGeom prst="homePlat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29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виконати дослід з вирощування крес-салату;</a:t>
          </a:r>
        </a:p>
      </dsp:txBody>
      <dsp:txXfrm rot="10800000">
        <a:off x="1252795" y="1527922"/>
        <a:ext cx="3659543" cy="588008"/>
      </dsp:txXfrm>
    </dsp:sp>
    <dsp:sp modelId="{EF0C3852-A899-4A8E-A865-4E5534DDBCC3}">
      <dsp:nvSpPr>
        <dsp:cNvPr id="0" name=""/>
        <dsp:cNvSpPr/>
      </dsp:nvSpPr>
      <dsp:spPr>
        <a:xfrm>
          <a:off x="811789" y="1527922"/>
          <a:ext cx="588008" cy="58800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AE94F4-DD7B-48AC-8D90-263E27C45198}">
      <dsp:nvSpPr>
        <dsp:cNvPr id="0" name=""/>
        <dsp:cNvSpPr/>
      </dsp:nvSpPr>
      <dsp:spPr>
        <a:xfrm rot="10800000">
          <a:off x="1105793" y="2291456"/>
          <a:ext cx="3806545" cy="588008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296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зробити висновки на основі проведеного експерименту</a:t>
          </a:r>
        </a:p>
      </dsp:txBody>
      <dsp:txXfrm rot="10800000">
        <a:off x="1252795" y="2291456"/>
        <a:ext cx="3659543" cy="588008"/>
      </dsp:txXfrm>
    </dsp:sp>
    <dsp:sp modelId="{7CFCDD01-A8DC-4B18-BD6A-BC607F0E4774}">
      <dsp:nvSpPr>
        <dsp:cNvPr id="0" name=""/>
        <dsp:cNvSpPr/>
      </dsp:nvSpPr>
      <dsp:spPr>
        <a:xfrm>
          <a:off x="811789" y="2291456"/>
          <a:ext cx="588008" cy="58800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BB209-14C4-4725-B0F7-169CCC01492F}">
      <dsp:nvSpPr>
        <dsp:cNvPr id="0" name=""/>
        <dsp:cNvSpPr/>
      </dsp:nvSpPr>
      <dsp:spPr>
        <a:xfrm>
          <a:off x="-4386670" y="-672837"/>
          <a:ext cx="5226124" cy="5226124"/>
        </a:xfrm>
        <a:prstGeom prst="blockArc">
          <a:avLst>
            <a:gd name="adj1" fmla="val 18900000"/>
            <a:gd name="adj2" fmla="val 2700000"/>
            <a:gd name="adj3" fmla="val 413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5D932-E122-418F-8FD8-BAD1E90A16E7}">
      <dsp:nvSpPr>
        <dsp:cNvPr id="0" name=""/>
        <dsp:cNvSpPr/>
      </dsp:nvSpPr>
      <dsp:spPr>
        <a:xfrm>
          <a:off x="450412" y="264274"/>
          <a:ext cx="8527313" cy="7984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384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Ґрунт у районі з великим антропогенним навантаженням (поблизу ПГЗК) може містити токсичні речовини; але їхня кількість не є критичною, адже більшість проростків, які утворилися, не загинули</a:t>
          </a:r>
        </a:p>
      </dsp:txBody>
      <dsp:txXfrm>
        <a:off x="450412" y="264274"/>
        <a:ext cx="8527313" cy="798463"/>
      </dsp:txXfrm>
    </dsp:sp>
    <dsp:sp modelId="{E03AD8F1-F262-48FC-BFCE-C22D274498E0}">
      <dsp:nvSpPr>
        <dsp:cNvPr id="0" name=""/>
        <dsp:cNvSpPr/>
      </dsp:nvSpPr>
      <dsp:spPr>
        <a:xfrm>
          <a:off x="141071" y="303806"/>
          <a:ext cx="597363" cy="5860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0119E23-0C9F-4D70-A15D-83454133666C}">
      <dsp:nvSpPr>
        <dsp:cNvPr id="0" name=""/>
        <dsp:cNvSpPr/>
      </dsp:nvSpPr>
      <dsp:spPr>
        <a:xfrm>
          <a:off x="762528" y="1220713"/>
          <a:ext cx="8185058" cy="679045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384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Ґрунт поблизу навчального закладу містить невелику кількість забруднюючих речовин, але дуже бідний на поживні речовини</a:t>
          </a:r>
        </a:p>
      </dsp:txBody>
      <dsp:txXfrm>
        <a:off x="762528" y="1220713"/>
        <a:ext cx="8185058" cy="679045"/>
      </dsp:txXfrm>
    </dsp:sp>
    <dsp:sp modelId="{B1343747-2E49-4089-A637-BC0214391B4C}">
      <dsp:nvSpPr>
        <dsp:cNvPr id="0" name=""/>
        <dsp:cNvSpPr/>
      </dsp:nvSpPr>
      <dsp:spPr>
        <a:xfrm>
          <a:off x="483327" y="1199414"/>
          <a:ext cx="597363" cy="58601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0D6C097-B2AB-4F81-AF40-97870B0DC6AE}">
      <dsp:nvSpPr>
        <dsp:cNvPr id="0" name=""/>
        <dsp:cNvSpPr/>
      </dsp:nvSpPr>
      <dsp:spPr>
        <a:xfrm>
          <a:off x="762528" y="2073507"/>
          <a:ext cx="8185058" cy="707007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384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Ґрунт з лісопаркової зони містить найменшу кількість токсичних речовин, адже показники росту та розвитку крес-салату є високими</a:t>
          </a:r>
        </a:p>
      </dsp:txBody>
      <dsp:txXfrm>
        <a:off x="762528" y="2073507"/>
        <a:ext cx="8185058" cy="707007"/>
      </dsp:txXfrm>
    </dsp:sp>
    <dsp:sp modelId="{334A6D15-C250-49BE-87D2-4C3BDD03CF8C}">
      <dsp:nvSpPr>
        <dsp:cNvPr id="0" name=""/>
        <dsp:cNvSpPr/>
      </dsp:nvSpPr>
      <dsp:spPr>
        <a:xfrm>
          <a:off x="483327" y="2095021"/>
          <a:ext cx="597363" cy="5860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691AC8B-A875-4C55-9638-7E41493554C9}">
      <dsp:nvSpPr>
        <dsp:cNvPr id="0" name=""/>
        <dsp:cNvSpPr/>
      </dsp:nvSpPr>
      <dsp:spPr>
        <a:xfrm>
          <a:off x="439753" y="2916148"/>
          <a:ext cx="8527313" cy="734975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384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Найкращі результати показало насіння, яке вирощували на універсальній </a:t>
          </a:r>
          <a:r>
            <a:rPr lang="uk-UA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ґрунтосуміші</a:t>
          </a: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Можна вважати її найбільш збалансованою за вмістом поживних речовин та найменш забрудненою солями важких металів </a:t>
          </a:r>
          <a:endParaRPr lang="uk-UA" sz="16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753" y="2916148"/>
        <a:ext cx="8527313" cy="734975"/>
      </dsp:txXfrm>
    </dsp:sp>
    <dsp:sp modelId="{9321BA3B-DCC4-4D29-B762-67D860D145F6}">
      <dsp:nvSpPr>
        <dsp:cNvPr id="0" name=""/>
        <dsp:cNvSpPr/>
      </dsp:nvSpPr>
      <dsp:spPr>
        <a:xfrm>
          <a:off x="141071" y="2990629"/>
          <a:ext cx="597363" cy="58601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0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1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4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5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2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1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719-D4D5-4D1A-B5B7-88E9F7F9C414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8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65719-D4D5-4D1A-B5B7-88E9F7F9C414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A6140-8B77-400D-BE4D-EA7CB99C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3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4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59.jpeg"/><Relationship Id="rId5" Type="http://schemas.openxmlformats.org/officeDocument/2006/relationships/image" Target="../media/image56.jpeg"/><Relationship Id="rId10" Type="http://schemas.microsoft.com/office/2007/relationships/diagramDrawing" Target="../diagrams/drawing2.xml"/><Relationship Id="rId4" Type="http://schemas.openxmlformats.org/officeDocument/2006/relationships/image" Target="../media/image55.jpeg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66967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БІОІНДИКАЦІЯ  РІВНЯ ЗАБРУДНЕНОСТІ  ҐРУНТІВ                     У   МІСТІ  ГОРІШНІ ПЛАВНІ                ЗА  ДОПОМОГОЮ  КРЕС-САЛАТУ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4389" y="4221088"/>
            <a:ext cx="602666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Роботу виконала:</a:t>
            </a:r>
          </a:p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Мельник  Анастасія  Олександрівна,  </a:t>
            </a:r>
          </a:p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учениця 8-А класу ЗОШ І-ІІІ ступенів №3</a:t>
            </a:r>
          </a:p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імені </a:t>
            </a:r>
            <a:r>
              <a:rPr lang="uk-UA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В.О.Нижниченка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uk-UA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Горішньоплавнівської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міської ради Кременчуцького району Полтавської області</a:t>
            </a:r>
          </a:p>
          <a:p>
            <a:endParaRPr lang="uk-UA" sz="11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Керівник: Полонська Вікторія Вікторівна, учитель хімії та біології</a:t>
            </a:r>
            <a:endParaRPr lang="uk-UA" sz="2000" b="1" dirty="0">
              <a:ln w="1905"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8194" name="Picture 2" descr="Блум Кресс-Салат Земли - Бесплатное фото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0" b="96160" l="6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74" y="2157939"/>
            <a:ext cx="3146174" cy="204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3D1BE6D-513A-4FA5-B66C-239ED69079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868716"/>
            <a:ext cx="2712144" cy="3616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059"/>
            <a:ext cx="2243137" cy="299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6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03649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900" b="1" dirty="0">
                <a:solidFill>
                  <a:srgbClr val="006600"/>
                </a:solidFill>
                <a:latin typeface="Arial Black" panose="020B0A04020102020204" pitchFamily="34" charset="0"/>
              </a:rPr>
              <a:t>Результати опису кореневої системи зразків крес-салату</a:t>
            </a:r>
            <a:endParaRPr lang="uk-UA" sz="19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561752"/>
              </p:ext>
            </p:extLst>
          </p:nvPr>
        </p:nvGraphicFramePr>
        <p:xfrm>
          <a:off x="827584" y="620688"/>
          <a:ext cx="7128792" cy="305042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67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взяття ґрунтової проби </a:t>
                      </a:r>
                    </a:p>
                  </a:txBody>
                  <a:tcPr marL="59247" marR="59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довжина коренів</a:t>
                      </a:r>
                    </a:p>
                  </a:txBody>
                  <a:tcPr marL="59247" marR="59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Зовнішній вигляд кореневої системи</a:t>
                      </a:r>
                    </a:p>
                  </a:txBody>
                  <a:tcPr marL="59247" marR="59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9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8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Ділянка №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Універсальний ґрунт</a:t>
                      </a:r>
                    </a:p>
                  </a:txBody>
                  <a:tcPr marL="59247" marR="59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см – 3,2 см</a:t>
                      </a:r>
                    </a:p>
                  </a:txBody>
                  <a:tcPr marL="59247" marR="59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Потужна коренева система, багато бічних коренів</a:t>
                      </a:r>
                    </a:p>
                  </a:txBody>
                  <a:tcPr marL="59247" marR="59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500" dirty="0">
                          <a:solidFill>
                            <a:srgbClr val="8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Ділянка №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Лісопаркова зона</a:t>
                      </a:r>
                    </a:p>
                  </a:txBody>
                  <a:tcPr marL="59247" marR="59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см – 3,0 см</a:t>
                      </a:r>
                    </a:p>
                  </a:txBody>
                  <a:tcPr marL="59247" marR="59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Корені досить великі, але мало бічних відростків</a:t>
                      </a:r>
                    </a:p>
                  </a:txBody>
                  <a:tcPr marL="59247" marR="59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8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Ділянка №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ЗОШ № 3</a:t>
                      </a:r>
                    </a:p>
                  </a:txBody>
                  <a:tcPr marL="59247" marR="59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 см – 2,8 см</a:t>
                      </a:r>
                    </a:p>
                  </a:txBody>
                  <a:tcPr marL="59247" marR="59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Корені невеликих розмірів, дрібні бічні відростки</a:t>
                      </a:r>
                    </a:p>
                  </a:txBody>
                  <a:tcPr marL="59247" marR="59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2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500" dirty="0">
                          <a:solidFill>
                            <a:srgbClr val="8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Ділянка № 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Зупинка «Південний»</a:t>
                      </a:r>
                    </a:p>
                  </a:txBody>
                  <a:tcPr marL="59247" marR="59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см – 1,8 см</a:t>
                      </a:r>
                    </a:p>
                  </a:txBody>
                  <a:tcPr marL="59247" marR="59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Коренева система слабо розвинена, майже відсутні бічні відростки</a:t>
                      </a:r>
                    </a:p>
                  </a:txBody>
                  <a:tcPr marL="59247" marR="59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7" name="Picture 1" descr="C:\Users\Методичний кабинет\Downloads\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0184"/>
            <a:ext cx="2596716" cy="172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Методичний кабинет\Downloads\1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30185"/>
            <a:ext cx="2615754" cy="1959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етодичний кабинет\Downloads\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5" r="5249" b="19212"/>
          <a:stretch/>
        </p:blipFill>
        <p:spPr bwMode="auto">
          <a:xfrm>
            <a:off x="3066233" y="3688862"/>
            <a:ext cx="2729903" cy="1696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етодичний кабинет\Downloads\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68579"/>
            <a:ext cx="2938124" cy="1689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етодичний кабинет\Downloads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52" y="5261927"/>
            <a:ext cx="2304790" cy="1502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1" descr="C:\Users\Ольга\Desktop\Работа Гончарука К\Опыты Гончарука Конст.Апр.2010\P102063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376" y="569280"/>
            <a:ext cx="1882704" cy="172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8" descr="C:\Users\Ольга\Desktop\Работа Гончарука К\Опыты Гончарука Конст.Апр.2010\P10206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8608" y="1499935"/>
            <a:ext cx="1705057" cy="172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14" descr="C:\Users\Ольга\Desktop\Работа Гончарука К\Опыты Гончарука Конст.Апр.2010\P102063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46137"/>
            <a:ext cx="1751964" cy="172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6" descr="C:\Users\Ольга\Desktop\Работа Гончарука К\Опыты Гончарука Конст.Апр.2010\P102062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828243"/>
            <a:ext cx="1803601" cy="172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720" y="46137"/>
            <a:ext cx="2156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800000"/>
                </a:solidFill>
                <a:latin typeface="Arial Black" panose="020B0A04020102020204" pitchFamily="34" charset="0"/>
              </a:rPr>
              <a:t>Висновки</a:t>
            </a:r>
            <a:endParaRPr lang="uk-UA" sz="3600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49135804"/>
              </p:ext>
            </p:extLst>
          </p:nvPr>
        </p:nvGraphicFramePr>
        <p:xfrm>
          <a:off x="17140" y="3092718"/>
          <a:ext cx="9019355" cy="388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74793"/>
            <a:ext cx="2312604" cy="3083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3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384" y="1369975"/>
            <a:ext cx="3072571" cy="1909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029" y="1529367"/>
            <a:ext cx="2550861" cy="1954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9360" y="2303531"/>
            <a:ext cx="3223840" cy="2246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Ferolit - О нас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75" y="4549878"/>
            <a:ext cx="3731493" cy="1942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9360" y="1628800"/>
            <a:ext cx="3314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600" b="1" kern="1200" dirty="0">
                <a:effectLst/>
                <a:latin typeface="Times New Roman"/>
              </a:rPr>
              <a:t>ПГЗК – виробництво </a:t>
            </a:r>
            <a:r>
              <a:rPr lang="uk-UA" sz="1600" b="1" kern="1200" dirty="0" err="1">
                <a:effectLst/>
                <a:latin typeface="Times New Roman"/>
              </a:rPr>
              <a:t>окатків</a:t>
            </a:r>
            <a:endParaRPr lang="uk-UA" sz="1600" b="1" kern="1200" dirty="0">
              <a:effectLst/>
              <a:latin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600" b="1" kern="1200" dirty="0">
                <a:effectLst/>
                <a:latin typeface="Times New Roman"/>
              </a:rPr>
              <a:t> із залізної руди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944212"/>
            <a:ext cx="2936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/>
              </a:rPr>
              <a:t>ВТП «МАГ» – </a:t>
            </a:r>
            <a:r>
              <a:rPr lang="uk-UA" sz="1600" b="1" kern="1200" dirty="0">
                <a:solidFill>
                  <a:srgbClr val="000000"/>
                </a:solidFill>
                <a:effectLst/>
                <a:latin typeface="Times New Roman"/>
              </a:rPr>
              <a:t>переробка   зношених шин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907" y="1045323"/>
            <a:ext cx="3459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6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</a:rPr>
              <a:t>Значна кількість транспорту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859" y="3645024"/>
            <a:ext cx="3059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600" b="1" kern="1200" dirty="0">
                <a:solidFill>
                  <a:schemeClr val="bg2">
                    <a:lumMod val="10000"/>
                  </a:schemeClr>
                </a:solidFill>
                <a:effectLst/>
                <a:latin typeface="Times New Roman"/>
              </a:rPr>
              <a:t>НВП «</a:t>
            </a:r>
            <a:r>
              <a:rPr lang="uk-UA" sz="1600" b="1" kern="12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/>
              </a:rPr>
              <a:t>Фероліт</a:t>
            </a:r>
            <a:r>
              <a:rPr lang="uk-UA" sz="1600" b="1" kern="1200" dirty="0">
                <a:solidFill>
                  <a:schemeClr val="bg2">
                    <a:lumMod val="10000"/>
                  </a:schemeClr>
                </a:solidFill>
                <a:effectLst/>
                <a:latin typeface="Times New Roman"/>
              </a:rPr>
              <a:t>» – </a:t>
            </a:r>
          </a:p>
          <a:p>
            <a:pPr algn="ctr">
              <a:spcAft>
                <a:spcPts val="0"/>
              </a:spcAft>
            </a:pPr>
            <a:r>
              <a:rPr lang="uk-UA" sz="1600" b="1" kern="1200" dirty="0">
                <a:solidFill>
                  <a:schemeClr val="bg2">
                    <a:lumMod val="10000"/>
                  </a:schemeClr>
                </a:solidFill>
                <a:effectLst/>
                <a:latin typeface="Times New Roman"/>
              </a:rPr>
              <a:t>переробка металічного лому</a:t>
            </a:r>
            <a:r>
              <a:rPr lang="ru-RU" sz="1600" kern="1200" dirty="0">
                <a:solidFill>
                  <a:schemeClr val="bg2">
                    <a:lumMod val="10000"/>
                  </a:schemeClr>
                </a:solidFill>
                <a:effectLst/>
                <a:latin typeface="Open Sans"/>
              </a:rPr>
              <a:t> </a:t>
            </a:r>
            <a:endParaRPr lang="ru-RU" sz="1600" dirty="0">
              <a:solidFill>
                <a:schemeClr val="bg2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-44449"/>
            <a:ext cx="9533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kern="120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NewRoman"/>
              </a:rPr>
              <a:t>Джерела забруднення ґрунтів околиць</a:t>
            </a:r>
            <a:endParaRPr lang="ru-RU" sz="12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2800" b="1" kern="120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NewRoman"/>
              </a:rPr>
              <a:t>міста Горішні Плавні</a:t>
            </a:r>
            <a:endParaRPr lang="ru-RU" sz="12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54740" y="3645024"/>
            <a:ext cx="25238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6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</a:rPr>
              <a:t>Автозаправки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AutoShape 2" descr="АЗК &quot;Барс&quot; - АЗК Барс в місті Горішні Плавні відкрито!🎉 🔸Є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AutoShape 4" descr="БАРС открыла АЗК в Горишних Плавнях — НафтоРин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2" name="Picture 6" descr="Приват» встановлює електричні зарядні станції на АЗС ANP у Києві —  НафтоРино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0" r="25042" b="17320"/>
          <a:stretch/>
        </p:blipFill>
        <p:spPr bwMode="auto">
          <a:xfrm>
            <a:off x="6381899" y="5428593"/>
            <a:ext cx="2414119" cy="1429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8" descr="БАРС открыла АЗК в Горишних Плавнях — НафтоРино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5" name="Picture 9" descr="C:\Users\Методичний кабинет\Desktop\Без названия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7962" y="4015501"/>
            <a:ext cx="2257429" cy="1505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Конфликт Игоря Коломойского и фискалов обострился. Чиновники закрыли  приватовские автозаправки. Экономика. Информационно-аналитический портал  Inpress.ua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1697" y="4577214"/>
            <a:ext cx="2380202" cy="1706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3" y="23397"/>
            <a:ext cx="2735277" cy="2298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6991" y="99233"/>
            <a:ext cx="3034252" cy="1636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719" y="425066"/>
            <a:ext cx="3142272" cy="17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423" y="2168203"/>
            <a:ext cx="2580411" cy="1964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5" y="2152207"/>
            <a:ext cx="5084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мікроелементи,  необхідні для життєдіяльності рослинного організму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81" y="3082842"/>
            <a:ext cx="4290477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371478" y="3617807"/>
            <a:ext cx="5425379" cy="2981583"/>
            <a:chOff x="946820" y="260648"/>
            <a:chExt cx="7153572" cy="334162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095326" y="260648"/>
              <a:ext cx="2304256" cy="72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2">
                      <a:lumMod val="75000"/>
                    </a:schemeClr>
                  </a:solidFill>
                </a:rPr>
                <a:t>ВАЖКІ МЕТАЛИ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114633" y="1292172"/>
              <a:ext cx="2304256" cy="72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2">
                      <a:lumMod val="75000"/>
                    </a:schemeClr>
                  </a:solidFill>
                </a:rPr>
                <a:t>РОСЛИНИ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771290" y="2495096"/>
              <a:ext cx="2952328" cy="72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2">
                      <a:lumMod val="75000"/>
                    </a:schemeClr>
                  </a:solidFill>
                </a:rPr>
                <a:t>ОРГАНІЗМ ЛЮДИНИ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148064" y="2495096"/>
              <a:ext cx="2952328" cy="7200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2">
                      <a:lumMod val="75000"/>
                    </a:schemeClr>
                  </a:solidFill>
                </a:rPr>
                <a:t>ЗАГРОЗА ЗДОРОВ'Ю 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Выгнутая влево стрелка 12"/>
            <p:cNvSpPr/>
            <p:nvPr/>
          </p:nvSpPr>
          <p:spPr>
            <a:xfrm>
              <a:off x="1262949" y="464080"/>
              <a:ext cx="720080" cy="1188132"/>
            </a:xfrm>
            <a:prstGeom prst="curvedRightArrow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Выгнутая влево стрелка 13"/>
            <p:cNvSpPr/>
            <p:nvPr/>
          </p:nvSpPr>
          <p:spPr>
            <a:xfrm rot="526106">
              <a:off x="946820" y="1811421"/>
              <a:ext cx="824469" cy="1188132"/>
            </a:xfrm>
            <a:prstGeom prst="curvedRightArrow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Выгнутая вниз стрелка 14"/>
            <p:cNvSpPr/>
            <p:nvPr/>
          </p:nvSpPr>
          <p:spPr>
            <a:xfrm>
              <a:off x="3539064" y="3224534"/>
              <a:ext cx="2905143" cy="377738"/>
            </a:xfrm>
            <a:prstGeom prst="curvedUpArrow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369425"/>
            <a:ext cx="1141981" cy="1134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4028" y="5478616"/>
            <a:ext cx="1148752" cy="1040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5821"/>
          <a:stretch/>
        </p:blipFill>
        <p:spPr bwMode="auto">
          <a:xfrm>
            <a:off x="2263853" y="4344615"/>
            <a:ext cx="1197245" cy="1134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2823" y="4364657"/>
            <a:ext cx="1246153" cy="1190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345" y="5442527"/>
            <a:ext cx="1021272" cy="1112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6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182154" y="188640"/>
            <a:ext cx="8422293" cy="1502152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Мета дослідження: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за допомогою крес-салату оцінити ступінь забрудненості ґрунту в районах міста, відмінних за антропогенним навантаженням</a:t>
            </a:r>
          </a:p>
          <a:p>
            <a:pPr algn="ctr"/>
            <a:endParaRPr lang="uk-UA" dirty="0">
              <a:solidFill>
                <a:schemeClr val="tx2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154" y="18231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800000"/>
                </a:solidFill>
                <a:latin typeface="Arial Black" panose="020B0A04020102020204" pitchFamily="34" charset="0"/>
              </a:rPr>
              <a:t>Завдання: </a:t>
            </a:r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4518654" y="4917763"/>
            <a:ext cx="4409322" cy="1848803"/>
          </a:xfrm>
          <a:prstGeom prst="flowChartMultidocument">
            <a:avLst/>
          </a:prstGeom>
          <a:solidFill>
            <a:srgbClr val="FDE7E3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800000"/>
                </a:solidFill>
                <a:latin typeface="Arial Black" panose="020B0A04020102020204" pitchFamily="34" charset="0"/>
              </a:rPr>
              <a:t>Предмет дослідження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– </a:t>
            </a:r>
            <a:r>
              <a:rPr lang="uk-UA" sz="17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ступінь проростання насіння та розвиток кореневої системи</a:t>
            </a:r>
          </a:p>
          <a:p>
            <a:pPr algn="ctr"/>
            <a:endParaRPr lang="uk-UA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4518654" y="1636172"/>
            <a:ext cx="4534676" cy="1502152"/>
          </a:xfrm>
          <a:prstGeom prst="flowChartMultidocument">
            <a:avLst/>
          </a:prstGeom>
          <a:solidFill>
            <a:srgbClr val="FDE7E3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800000"/>
                </a:solidFill>
                <a:latin typeface="Arial Black" panose="020B0A04020102020204" pitchFamily="34" charset="0"/>
              </a:rPr>
              <a:t>Об’єкт дослідження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–</a:t>
            </a:r>
            <a:r>
              <a:rPr lang="uk-UA" dirty="0">
                <a:solidFill>
                  <a:srgbClr val="800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uk-UA" sz="17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крес-салат як біоіндикатор рівня забрудненості ґрунту</a:t>
            </a:r>
          </a:p>
          <a:p>
            <a:pPr algn="ctr"/>
            <a:endParaRPr lang="uk-UA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Кресс-салат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9648"/>
            <a:ext cx="2160240" cy="1618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63853464"/>
              </p:ext>
            </p:extLst>
          </p:nvPr>
        </p:nvGraphicFramePr>
        <p:xfrm>
          <a:off x="-612576" y="2192518"/>
          <a:ext cx="572412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4" descr="Кресс-салат: выращивание на подоконнике, правила посадки, уход, полив и  подкормка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84" b="96253" l="3077" r="95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89529"/>
            <a:ext cx="3168352" cy="19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5050" y="5033796"/>
            <a:ext cx="50379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Цей біоіндикатор відрізняється швидким проростанням насіння та його майже стовідсотковою схожістю, яка помітно зменшується в присутності забруднювачів </a:t>
            </a:r>
            <a:endParaRPr lang="uk-UA" dirty="0">
              <a:solidFill>
                <a:schemeClr val="tx2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2249"/>
            <a:ext cx="61206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>
                <a:solidFill>
                  <a:srgbClr val="800000"/>
                </a:solidFill>
                <a:latin typeface="Arial Black" panose="020B0A04020102020204" pitchFamily="34" charset="0"/>
              </a:rPr>
              <a:t>Крес-салат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– овочева культура, надзвичайно чутлива до забруднення ґрунту важкими металами та забруднення повітря газоподібними викидами автотранспорту </a:t>
            </a:r>
          </a:p>
        </p:txBody>
      </p:sp>
      <p:pic>
        <p:nvPicPr>
          <p:cNvPr id="6146" name="Picture 2" descr="Проращивание кресс-салата в лотке Eschenfelder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8" y="1556792"/>
            <a:ext cx="3885829" cy="2185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OZETKA | Семена микрозелени кресс-салат MI1259. Цена, купить Семена  микрозелени кресс-салат MI1259 в Киеве, Харькове, Днепропетровске, Одессе,  Запорожье, Львове. Семена микрозелени кресс-салат MI1259: обзор, описание,  продаж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921" y="107969"/>
            <a:ext cx="2518979" cy="3358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ресс-салат лучше выращивать или проращивать, рассказал эксперт —  Крестьянская жиз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03688"/>
            <a:ext cx="3926666" cy="2142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ресс-салат: польза, рецепты, вред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05" b="85841" l="2051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20"/>
          <a:stretch/>
        </p:blipFill>
        <p:spPr bwMode="auto">
          <a:xfrm>
            <a:off x="2915816" y="2431564"/>
            <a:ext cx="4104456" cy="243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DDE9296-48E8-48CF-AB4E-8E72042A09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978" y="2450393"/>
            <a:ext cx="3231808" cy="4309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776467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Перевірили насіння </a:t>
            </a:r>
          </a:p>
          <a:p>
            <a:pPr algn="ctr"/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на схожість – 97 %</a:t>
            </a:r>
            <a:endParaRPr lang="uk-UA" dirty="0">
              <a:solidFill>
                <a:schemeClr val="tx2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Методичний кабинет\Desktop\фото Кочерга\20200317_14460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81439">
            <a:off x="304537" y="872144"/>
            <a:ext cx="2299854" cy="3290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етодичний кабинет\Desktop\фото Кочерга\20200319_08120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2976" y="3360560"/>
            <a:ext cx="2452240" cy="2296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етодичний кабинет\Desktop\фото Кочерга\20200317_15005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0718" y="819063"/>
            <a:ext cx="4640687" cy="2489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2324" y="116632"/>
            <a:ext cx="580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Для проведення дослідження придбали крес-салат від фірми «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Агровест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5706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1793">
            <a:off x="59177" y="294614"/>
            <a:ext cx="2607479" cy="1738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197873"/>
            <a:ext cx="41044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r>
              <a:rPr lang="uk-UA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Ділянка № 1 – район зупинки «Південний»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04456" y="4217910"/>
            <a:ext cx="5203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Ділянка № 2 – район ЗОШ  № 3 </a:t>
            </a:r>
            <a:r>
              <a:rPr lang="uk-UA" sz="24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ім</a:t>
            </a:r>
            <a:r>
              <a:rPr lang="uk-UA" sz="24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. В.О.</a:t>
            </a:r>
            <a:r>
              <a:rPr lang="uk-UA" sz="2400" b="1" i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Нижниченка</a:t>
            </a:r>
            <a:endParaRPr lang="uk-UA" sz="24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2936" y="5868564"/>
            <a:ext cx="4919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Ділянка № 3 – лісопаркова зона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CBABCA8-6FCB-4C5B-A182-7A20CE7CB8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488" y="995204"/>
            <a:ext cx="2473417" cy="3297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757" y="348290"/>
            <a:ext cx="2664297" cy="3552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83" y="4045333"/>
            <a:ext cx="3688674" cy="2766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951" y="620217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Заповнили досліджуваними зразками пластикові ємності. Контрольний зразок – універсальна ґрунтова суміш з магазину</a:t>
            </a:r>
            <a:endParaRPr lang="uk-UA" dirty="0">
              <a:solidFill>
                <a:schemeClr val="bg2">
                  <a:lumMod val="25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Методичний кабинет\Desktop\фото Кочерга\20200317_1453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23" y="0"/>
            <a:ext cx="4587723" cy="2575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етодичний кабинет\Desktop\фото Кочерга\20200317_1458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9151" y="157315"/>
            <a:ext cx="3840000" cy="1999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етодичний кабинет\Desktop\фото Кочерга\20200317_14580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420888"/>
            <a:ext cx="3593515" cy="2344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етодичний кабинет\Desktop\фото Кочерга\20200317_14581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2156392"/>
            <a:ext cx="3470288" cy="2128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етодичний кабинет\Desktop\фото Кочерга\20200317_15134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491" y="4107515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Методичний кабинет\Desktop\фото Кочерга\20200317_15135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969" y="4368345"/>
            <a:ext cx="3400751" cy="1802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014" y="-942"/>
            <a:ext cx="854768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900" b="1" dirty="0">
                <a:solidFill>
                  <a:srgbClr val="006600"/>
                </a:solidFill>
                <a:latin typeface="Arial Black" panose="020B0A04020102020204" pitchFamily="34" charset="0"/>
              </a:rPr>
              <a:t>Результати спостереження </a:t>
            </a:r>
          </a:p>
          <a:p>
            <a:pPr algn="ctr"/>
            <a:r>
              <a:rPr lang="uk-UA" sz="1900" b="1" dirty="0">
                <a:solidFill>
                  <a:srgbClr val="006600"/>
                </a:solidFill>
                <a:latin typeface="Arial Black" panose="020B0A04020102020204" pitchFamily="34" charset="0"/>
              </a:rPr>
              <a:t>за проростанням насіння крес-салату</a:t>
            </a:r>
            <a:endParaRPr lang="uk-UA" sz="1900" dirty="0">
              <a:solidFill>
                <a:srgbClr val="006600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20571"/>
              </p:ext>
            </p:extLst>
          </p:nvPr>
        </p:nvGraphicFramePr>
        <p:xfrm>
          <a:off x="200774" y="797699"/>
          <a:ext cx="8412000" cy="25202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58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22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60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82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85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L="62436" marR="624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Ділянка № 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Універсальний ґрунт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Ділянка № 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Лісопаркова зона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Ділянка № 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ЗОШ № 3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Ділянка № 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Зупинка «Південний»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05.04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09.04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15.04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19.04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+++++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+++++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+++++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</a:t>
                      </a:r>
                    </a:p>
                  </a:txBody>
                  <a:tcPr marL="62436" marR="62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7" name="Picture 5" descr="C:\Users\Методичний кабинет\Desktop\фото Кочерга\20200319_0817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5420"/>
          <a:stretch/>
        </p:blipFill>
        <p:spPr bwMode="auto">
          <a:xfrm>
            <a:off x="-108520" y="3573016"/>
            <a:ext cx="2915816" cy="26368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етодичний кабинет\Desktop\фото Кочерга\20200319_0813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r="16763"/>
          <a:stretch/>
        </p:blipFill>
        <p:spPr bwMode="auto">
          <a:xfrm>
            <a:off x="2411760" y="4077072"/>
            <a:ext cx="2664296" cy="25797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Методичний кабинет\Desktop\фото Кочерга\20200319_0815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8835" r="14795" b="3273"/>
          <a:stretch/>
        </p:blipFill>
        <p:spPr bwMode="auto">
          <a:xfrm>
            <a:off x="4512482" y="3501008"/>
            <a:ext cx="2680138" cy="25312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Методичний кабинет\Desktop\фото Кочерга\20200319_0816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r="8467"/>
          <a:stretch/>
        </p:blipFill>
        <p:spPr bwMode="auto">
          <a:xfrm>
            <a:off x="6630804" y="4365104"/>
            <a:ext cx="2592827" cy="24928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502</Words>
  <Application>Microsoft Office PowerPoint</Application>
  <PresentationFormat>Экран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69</cp:revision>
  <dcterms:created xsi:type="dcterms:W3CDTF">2019-04-08T16:26:37Z</dcterms:created>
  <dcterms:modified xsi:type="dcterms:W3CDTF">2021-04-25T12:12:43Z</dcterms:modified>
</cp:coreProperties>
</file>