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8" r:id="rId2"/>
    <p:sldId id="267" r:id="rId3"/>
    <p:sldId id="285" r:id="rId4"/>
    <p:sldId id="257" r:id="rId5"/>
    <p:sldId id="258" r:id="rId6"/>
    <p:sldId id="259" r:id="rId7"/>
    <p:sldId id="260" r:id="rId8"/>
    <p:sldId id="281" r:id="rId9"/>
    <p:sldId id="274" r:id="rId10"/>
    <p:sldId id="277" r:id="rId11"/>
    <p:sldId id="278" r:id="rId12"/>
    <p:sldId id="279" r:id="rId13"/>
    <p:sldId id="280" r:id="rId14"/>
    <p:sldId id="261" r:id="rId15"/>
    <p:sldId id="269" r:id="rId16"/>
    <p:sldId id="276" r:id="rId17"/>
    <p:sldId id="282" r:id="rId18"/>
    <p:sldId id="283" r:id="rId19"/>
    <p:sldId id="28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ксим" initials="М" lastIdx="2" clrIdx="0">
    <p:extLst>
      <p:ext uri="{19B8F6BF-5375-455C-9EA6-DF929625EA0E}">
        <p15:presenceInfo xmlns:p15="http://schemas.microsoft.com/office/powerpoint/2012/main" userId="Максим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png"/><Relationship Id="rId4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261336" y="2183140"/>
            <a:ext cx="93217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ВИМІРЮВАННЯ </a:t>
            </a:r>
          </a:p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ПОВЕРХНЕВОГО НАТЯГУ</a:t>
            </a:r>
          </a:p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РІДИНИ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6096000" y="5362971"/>
            <a:ext cx="5829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          			              	 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0FED5-F049-4015-9627-CFDCBD677ADC}"/>
              </a:ext>
            </a:extLst>
          </p:cNvPr>
          <p:cNvSpPr txBox="1"/>
          <p:nvPr/>
        </p:nvSpPr>
        <p:spPr>
          <a:xfrm>
            <a:off x="0" y="5012527"/>
            <a:ext cx="4772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Робота учнів 10 класу</a:t>
            </a:r>
          </a:p>
          <a:p>
            <a:pPr algn="ctr"/>
            <a:r>
              <a:rPr lang="uk-UA" sz="2400" dirty="0" err="1" smtClean="0"/>
              <a:t>Славгородського</a:t>
            </a:r>
            <a:r>
              <a:rPr lang="uk-UA" sz="2400" dirty="0" smtClean="0"/>
              <a:t> ЗЗСО І-ІІІ </a:t>
            </a:r>
            <a:r>
              <a:rPr lang="uk-UA" sz="2400" dirty="0" err="1" smtClean="0"/>
              <a:t>ст</a:t>
            </a:r>
            <a:endParaRPr lang="uk-UA" sz="2400" dirty="0" smtClean="0"/>
          </a:p>
          <a:p>
            <a:pPr algn="ctr"/>
            <a:r>
              <a:rPr lang="uk-UA" sz="2400" dirty="0" smtClean="0"/>
              <a:t> </a:t>
            </a:r>
            <a:r>
              <a:rPr lang="uk-UA" sz="2400" dirty="0" err="1" smtClean="0"/>
              <a:t>Кучеркової</a:t>
            </a:r>
            <a:r>
              <a:rPr lang="uk-UA" sz="2400" dirty="0" smtClean="0"/>
              <a:t> Євгенії,</a:t>
            </a:r>
          </a:p>
          <a:p>
            <a:pPr algn="ctr"/>
            <a:r>
              <a:rPr lang="uk-UA" sz="2400" dirty="0" smtClean="0"/>
              <a:t>    Фоміна Олександра             </a:t>
            </a:r>
            <a:endParaRPr lang="ru-RU" sz="24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1880076" y="369416"/>
            <a:ext cx="80843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b="1" dirty="0" err="1">
                <a:solidFill>
                  <a:srgbClr val="002060"/>
                </a:solidFill>
              </a:rPr>
              <a:t>Всеукраїнський</a:t>
            </a:r>
            <a:r>
              <a:rPr lang="ru-RU" altLang="en-US" b="1" dirty="0">
                <a:solidFill>
                  <a:srgbClr val="002060"/>
                </a:solidFill>
              </a:rPr>
              <a:t> </a:t>
            </a:r>
            <a:r>
              <a:rPr lang="ru-RU" altLang="en-US" b="1" dirty="0" err="1">
                <a:solidFill>
                  <a:srgbClr val="002060"/>
                </a:solidFill>
              </a:rPr>
              <a:t>інтерактивний</a:t>
            </a:r>
            <a:r>
              <a:rPr lang="ru-RU" altLang="en-US" b="1" dirty="0">
                <a:solidFill>
                  <a:srgbClr val="002060"/>
                </a:solidFill>
              </a:rPr>
              <a:t> конкурс   </a:t>
            </a:r>
            <a:br>
              <a:rPr lang="ru-RU" altLang="en-US" b="1" dirty="0">
                <a:solidFill>
                  <a:srgbClr val="002060"/>
                </a:solidFill>
              </a:rPr>
            </a:br>
            <a:r>
              <a:rPr lang="ru-RU" altLang="en-US" b="1" dirty="0">
                <a:solidFill>
                  <a:srgbClr val="002060"/>
                </a:solidFill>
              </a:rPr>
              <a:t> “ МАН-</a:t>
            </a:r>
            <a:r>
              <a:rPr lang="ru-RU" altLang="en-US" b="1" dirty="0" err="1">
                <a:solidFill>
                  <a:srgbClr val="002060"/>
                </a:solidFill>
              </a:rPr>
              <a:t>Юніор</a:t>
            </a:r>
            <a:r>
              <a:rPr lang="ru-RU" altLang="en-US" b="1" dirty="0">
                <a:solidFill>
                  <a:srgbClr val="002060"/>
                </a:solidFill>
              </a:rPr>
              <a:t> </a:t>
            </a:r>
            <a:r>
              <a:rPr lang="ru-RU" altLang="en-US" b="1" dirty="0" err="1">
                <a:solidFill>
                  <a:srgbClr val="002060"/>
                </a:solidFill>
              </a:rPr>
              <a:t>Дослідник</a:t>
            </a:r>
            <a:r>
              <a:rPr lang="ru-RU" altLang="en-US" b="1" dirty="0">
                <a:solidFill>
                  <a:srgbClr val="002060"/>
                </a:solidFill>
              </a:rPr>
              <a:t> ” </a:t>
            </a:r>
            <a:endParaRPr lang="ru-RU" altLang="en-US" b="1" dirty="0" smtClean="0">
              <a:solidFill>
                <a:srgbClr val="002060"/>
              </a:solidFill>
            </a:endParaRPr>
          </a:p>
          <a:p>
            <a:pPr algn="ctr"/>
            <a:endParaRPr lang="ru-RU" altLang="en-US" b="1" dirty="0">
              <a:solidFill>
                <a:srgbClr val="002060"/>
              </a:solidFill>
            </a:endParaRPr>
          </a:p>
          <a:p>
            <a:pPr algn="ctr"/>
            <a:endParaRPr lang="ru-RU" altLang="en-US" b="1" dirty="0" smtClean="0">
              <a:solidFill>
                <a:srgbClr val="002060"/>
              </a:solidFill>
            </a:endParaRPr>
          </a:p>
          <a:p>
            <a:pPr algn="ctr"/>
            <a:endParaRPr lang="ru-RU" altLang="en-US" b="1" dirty="0">
              <a:solidFill>
                <a:srgbClr val="002060"/>
              </a:solidFill>
            </a:endParaRPr>
          </a:p>
          <a:p>
            <a:pPr algn="ctr"/>
            <a:r>
              <a:rPr lang="ru-RU" altLang="en-US" b="1" dirty="0" err="1" smtClean="0">
                <a:solidFill>
                  <a:srgbClr val="002060"/>
                </a:solidFill>
              </a:rPr>
              <a:t>Номінація</a:t>
            </a:r>
            <a:r>
              <a:rPr lang="ru-RU" altLang="en-US" b="1" dirty="0" smtClean="0">
                <a:solidFill>
                  <a:srgbClr val="002060"/>
                </a:solidFill>
              </a:rPr>
              <a:t> «</a:t>
            </a:r>
            <a:r>
              <a:rPr lang="ru-RU" altLang="en-US" b="1" dirty="0" err="1" smtClean="0">
                <a:solidFill>
                  <a:srgbClr val="002060"/>
                </a:solidFill>
              </a:rPr>
              <a:t>Технік-Юніор</a:t>
            </a:r>
            <a:r>
              <a:rPr lang="ru-RU" altLang="en-US" b="1" dirty="0" smtClean="0">
                <a:solidFill>
                  <a:srgbClr val="002060"/>
                </a:solidFill>
              </a:rPr>
              <a:t>»  </a:t>
            </a:r>
            <a:endParaRPr lang="ru-RU" altLang="en-US" b="1" dirty="0">
              <a:solidFill>
                <a:srgbClr val="002060"/>
              </a:solidFill>
            </a:endParaRPr>
          </a:p>
          <a:p>
            <a:pPr algn="ctr"/>
            <a:endParaRPr lang="ru-RU" alt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05757" y="5012527"/>
            <a:ext cx="3939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Керівник:</a:t>
            </a:r>
          </a:p>
          <a:p>
            <a:r>
              <a:rPr lang="uk-UA" sz="2400" dirty="0" smtClean="0"/>
              <a:t>Єрмак Олена Василівна</a:t>
            </a:r>
          </a:p>
          <a:p>
            <a:r>
              <a:rPr lang="uk-UA" sz="2400" dirty="0" smtClean="0"/>
              <a:t>(вчитель фізики) </a:t>
            </a:r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2424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637376B-1010-4EE2-8B90-A6C3D7876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4916" y="1529646"/>
            <a:ext cx="714375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 eaLnBrk="0" hangingPunct="0"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uk-UA" altLang="ru-RU" sz="28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1. </a:t>
            </a:r>
            <a:r>
              <a:rPr lang="uk-UA" altLang="ru-RU" sz="2800" i="1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За допомогою штангенциркуля  виміряйте діаметр </a:t>
            </a:r>
            <a:r>
              <a:rPr lang="en-US" altLang="ru-RU" sz="2800" i="1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d</a:t>
            </a:r>
            <a:r>
              <a:rPr lang="uk-UA" altLang="ru-RU" sz="2800" i="1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 наконечника</a:t>
            </a:r>
            <a:r>
              <a:rPr lang="uk-UA" altLang="ru-RU" sz="2800" dirty="0">
                <a:solidFill>
                  <a:srgbClr val="000000"/>
                </a:solidFill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ru-RU" altLang="ru-RU" sz="2800" dirty="0"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algn="just"/>
            <a:endParaRPr lang="uk-UA" altLang="ru-RU" sz="2800" dirty="0"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algn="just"/>
            <a:endParaRPr lang="uk-UA" altLang="ru-RU" sz="2800" dirty="0"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algn="just"/>
            <a:endParaRPr lang="uk-UA" altLang="ru-RU" sz="2800" dirty="0"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algn="just"/>
            <a:endParaRPr lang="uk-UA" altLang="ru-RU" sz="2800" dirty="0"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algn="just"/>
            <a:endParaRPr lang="uk-UA" altLang="ru-RU" sz="2800" dirty="0"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algn="just"/>
            <a:endParaRPr lang="uk-UA" altLang="ru-RU" sz="2800" dirty="0"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algn="just"/>
            <a:endParaRPr lang="uk-UA" altLang="ru-RU" sz="2800" dirty="0"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algn="just"/>
            <a:endParaRPr lang="uk-UA" altLang="ru-RU" sz="2800" dirty="0"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algn="just"/>
            <a:endParaRPr lang="uk-UA" altLang="ru-RU" sz="2800" dirty="0"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algn="just"/>
            <a:endParaRPr lang="uk-UA" altLang="ru-RU" sz="2800" dirty="0"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algn="just"/>
            <a:endParaRPr lang="uk-UA" altLang="ru-RU" sz="2800" dirty="0"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algn="just"/>
            <a:endParaRPr lang="ru-RU" altLang="ru-RU" sz="2800" dirty="0"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7DD4DE-9370-4651-92DE-CAA48B34C694}"/>
              </a:ext>
            </a:extLst>
          </p:cNvPr>
          <p:cNvSpPr/>
          <p:nvPr/>
        </p:nvSpPr>
        <p:spPr>
          <a:xfrm>
            <a:off x="3552549" y="500043"/>
            <a:ext cx="599612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Порядок виконання роботи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388453-403F-4056-B216-E0D435119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17101" y="2542190"/>
            <a:ext cx="3579380" cy="45013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2E12F1-B71A-4094-8D95-6DEBA1354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189" y="714375"/>
            <a:ext cx="83581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RU" sz="2800" dirty="0">
                <a:cs typeface="Times New Roman" panose="02020603050405020304" pitchFamily="18" charset="0"/>
              </a:rPr>
              <a:t>2. </a:t>
            </a:r>
            <a:r>
              <a:rPr lang="uk-UA" altLang="ru-RU" sz="2800" i="1" dirty="0">
                <a:cs typeface="Times New Roman" panose="02020603050405020304" pitchFamily="18" charset="0"/>
              </a:rPr>
              <a:t>Бюретку заповніть розчином, </a:t>
            </a:r>
            <a:r>
              <a:rPr lang="uk-UA" altLang="ru-RU" sz="2800" i="1" dirty="0" err="1">
                <a:cs typeface="Times New Roman" panose="02020603050405020304" pitchFamily="18" charset="0"/>
              </a:rPr>
              <a:t>поставте</a:t>
            </a:r>
            <a:r>
              <a:rPr lang="uk-UA" altLang="ru-RU" sz="2800" i="1" dirty="0">
                <a:cs typeface="Times New Roman" panose="02020603050405020304" pitchFamily="18" charset="0"/>
              </a:rPr>
              <a:t> під кінчик бюретки склянку і відрегулюйте кран бюретки так, щоб за 1 хв. відривалось 20-30 краплин.</a:t>
            </a:r>
            <a:endParaRPr lang="ru-RU" altLang="ru-RU" sz="2800" i="1" dirty="0"/>
          </a:p>
        </p:txBody>
      </p:sp>
      <p:pic>
        <p:nvPicPr>
          <p:cNvPr id="54274" name="Picture 2" descr="C:\Users\Я\Desktop\Газета\PA130195.JPG">
            <a:extLst>
              <a:ext uri="{FF2B5EF4-FFF2-40B4-BE49-F238E27FC236}">
                <a16:creationId xmlns:a16="http://schemas.microsoft.com/office/drawing/2014/main" id="{F08C231F-A4B1-40F6-A93A-E639DED8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2571751"/>
            <a:ext cx="4214813" cy="3160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C:\Users\Я\Desktop\Газета\PA130197.JPG">
            <a:extLst>
              <a:ext uri="{FF2B5EF4-FFF2-40B4-BE49-F238E27FC236}">
                <a16:creationId xmlns:a16="http://schemas.microsoft.com/office/drawing/2014/main" id="{D363B6C2-A5B0-4097-A7BE-D2AF36E5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571751"/>
            <a:ext cx="4095750" cy="3071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C:\Users\Я\Desktop\Газета\PA130199.JPG">
            <a:extLst>
              <a:ext uri="{FF2B5EF4-FFF2-40B4-BE49-F238E27FC236}">
                <a16:creationId xmlns:a16="http://schemas.microsoft.com/office/drawing/2014/main" id="{0F0F9EFA-CA24-41DB-9344-C53DA32E7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2062164"/>
            <a:ext cx="5786438" cy="4340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42B083-34EA-4F1C-9695-02234AF11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571500"/>
            <a:ext cx="84296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0850" eaLnBrk="0" hangingPunct="0"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76650" algn="l"/>
              </a:tabLs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uk-UA" altLang="ru-RU" sz="2800" i="1" dirty="0">
                <a:cs typeface="Times New Roman" panose="02020603050405020304" pitchFamily="18" charset="0"/>
              </a:rPr>
              <a:t>3.</a:t>
            </a:r>
            <a:r>
              <a:rPr lang="en-US" altLang="ru-RU" i="1" dirty="0">
                <a:cs typeface="Times New Roman" panose="02020603050405020304" pitchFamily="18" charset="0"/>
              </a:rPr>
              <a:t> </a:t>
            </a:r>
            <a:r>
              <a:rPr lang="uk-UA" altLang="ru-RU" sz="2800" i="1" dirty="0">
                <a:cs typeface="Times New Roman" panose="02020603050405020304" pitchFamily="18" charset="0"/>
              </a:rPr>
              <a:t>Зважте порожній стаканчик і накапайте в нього 50-100 краплин. Знову зважте стаканчик; різниця мас дасть масу всіх краплин  </a:t>
            </a:r>
            <a:r>
              <a:rPr lang="en-US" altLang="ru-RU" sz="2800" i="1" dirty="0">
                <a:cs typeface="Times New Roman" panose="02020603050405020304" pitchFamily="18" charset="0"/>
              </a:rPr>
              <a:t>M</a:t>
            </a:r>
            <a:r>
              <a:rPr lang="uk-UA" altLang="ru-RU" sz="2800" i="1" dirty="0">
                <a:cs typeface="Times New Roman" panose="02020603050405020304" pitchFamily="18" charset="0"/>
              </a:rPr>
              <a:t>.  </a:t>
            </a:r>
            <a:endParaRPr lang="uk-UA" altLang="ru-RU" sz="2800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0F557A-8D01-4E17-9C7F-DB482632E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806" y="2355272"/>
            <a:ext cx="4704388" cy="3528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0697C3-C6A3-4137-A3E7-AB7C36CC3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785814"/>
            <a:ext cx="5911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RU" sz="2800" i="1" dirty="0"/>
              <a:t>4. Зробити розрахунки  за формулою:</a:t>
            </a:r>
            <a:endParaRPr lang="ru-RU" altLang="ru-RU" sz="2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094E35-1D36-4F2D-9254-D6D7FC89F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25" y="3643314"/>
            <a:ext cx="66436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uk-UA" altLang="ru-RU" sz="2400" dirty="0"/>
              <a:t>де               - маса однієї краплі;</a:t>
            </a:r>
          </a:p>
          <a:p>
            <a:pPr eaLnBrk="1" hangingPunct="1"/>
            <a:endParaRPr lang="uk-UA" altLang="ru-RU" sz="2400" dirty="0"/>
          </a:p>
          <a:p>
            <a:pPr eaLnBrk="1" hangingPunct="1"/>
            <a:r>
              <a:rPr lang="uk-UA" altLang="ru-RU" sz="2400" dirty="0"/>
              <a:t>    </a:t>
            </a:r>
            <a:r>
              <a:rPr lang="en-US" altLang="ru-RU" sz="2400" dirty="0"/>
              <a:t>          </a:t>
            </a:r>
            <a:r>
              <a:rPr lang="en-US" altLang="ru-RU" sz="2400" i="1" dirty="0"/>
              <a:t>g</a:t>
            </a:r>
            <a:r>
              <a:rPr lang="uk-UA" altLang="ru-RU" sz="2400" dirty="0"/>
              <a:t> - прискорення вільного падіння;</a:t>
            </a:r>
          </a:p>
          <a:p>
            <a:pPr eaLnBrk="1" hangingPunct="1"/>
            <a:r>
              <a:rPr lang="uk-UA" altLang="ru-RU" sz="2400" dirty="0"/>
              <a:t>    </a:t>
            </a:r>
            <a:r>
              <a:rPr lang="en-US" altLang="ru-RU" sz="2400" dirty="0"/>
              <a:t>         </a:t>
            </a:r>
            <a:r>
              <a:rPr lang="uk-UA" altLang="ru-RU" sz="2400" dirty="0"/>
              <a:t> </a:t>
            </a:r>
            <a:r>
              <a:rPr lang="en-US" altLang="ru-RU" sz="2400" i="1" dirty="0"/>
              <a:t>d</a:t>
            </a:r>
            <a:r>
              <a:rPr lang="en-US" altLang="ru-RU" sz="2400" dirty="0"/>
              <a:t> </a:t>
            </a:r>
            <a:r>
              <a:rPr lang="uk-UA" altLang="ru-RU" sz="2400" dirty="0"/>
              <a:t> - діаметр отвору </a:t>
            </a:r>
            <a:endParaRPr lang="ru-RU" altLang="ru-RU" sz="2400" dirty="0"/>
          </a:p>
        </p:txBody>
      </p:sp>
      <p:sp>
        <p:nvSpPr>
          <p:cNvPr id="3078" name="Rectangle 5">
            <a:extLst>
              <a:ext uri="{FF2B5EF4-FFF2-40B4-BE49-F238E27FC236}">
                <a16:creationId xmlns:a16="http://schemas.microsoft.com/office/drawing/2014/main" id="{2F314F71-FA7D-4019-9B1C-32095B355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0E2B135-B486-49B0-BD52-1317833F0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56326" name="Object 6">
            <a:extLst>
              <a:ext uri="{FF2B5EF4-FFF2-40B4-BE49-F238E27FC236}">
                <a16:creationId xmlns:a16="http://schemas.microsoft.com/office/drawing/2014/main" id="{6EB64FF4-7255-4B89-B289-4824470F1A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10063" y="3643313"/>
          <a:ext cx="62865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Формула" r:id="rId3" imgW="622030" imgH="507780" progId="Equation.3">
                  <p:embed/>
                </p:oleObj>
              </mc:Choice>
              <mc:Fallback>
                <p:oleObj name="Формула" r:id="rId3" imgW="622030" imgH="507780" progId="Equation.3">
                  <p:embed/>
                  <p:pic>
                    <p:nvPicPr>
                      <p:cNvPr id="56326" name="Object 6">
                        <a:extLst>
                          <a:ext uri="{FF2B5EF4-FFF2-40B4-BE49-F238E27FC236}">
                            <a16:creationId xmlns:a16="http://schemas.microsoft.com/office/drawing/2014/main" id="{6EB64FF4-7255-4B89-B289-4824470F1A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0063" y="3643313"/>
                        <a:ext cx="628650" cy="51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: скругленные углы 5">
                <a:extLst>
                  <a:ext uri="{FF2B5EF4-FFF2-40B4-BE49-F238E27FC236}">
                    <a16:creationId xmlns:a16="http://schemas.microsoft.com/office/drawing/2014/main" id="{B5DC1DCE-16F0-4229-A56E-82D652803BF4}"/>
                  </a:ext>
                </a:extLst>
              </p:cNvPr>
              <p:cNvSpPr/>
              <p:nvPr/>
            </p:nvSpPr>
            <p:spPr>
              <a:xfrm>
                <a:off x="4738255" y="1773382"/>
                <a:ext cx="2429163" cy="123767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ru-RU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ru-RU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ru-RU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ru-RU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ru-RU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ru-RU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6" name="Прямоугольник: скругленные углы 5">
                <a:extLst>
                  <a:ext uri="{FF2B5EF4-FFF2-40B4-BE49-F238E27FC236}">
                    <a16:creationId xmlns:a16="http://schemas.microsoft.com/office/drawing/2014/main" id="{B5DC1DCE-16F0-4229-A56E-82D652803B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255" y="1773382"/>
                <a:ext cx="2429163" cy="123767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36" y="1702816"/>
            <a:ext cx="4298053" cy="32799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941" y="1702816"/>
            <a:ext cx="4298053" cy="3279932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253713" y="397470"/>
            <a:ext cx="7363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Результати досліджень: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Таблиця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6291741"/>
                  </p:ext>
                </p:extLst>
              </p:nvPr>
            </p:nvGraphicFramePr>
            <p:xfrm>
              <a:off x="316117" y="1320800"/>
              <a:ext cx="11126701" cy="475525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73113">
                      <a:extLst>
                        <a:ext uri="{9D8B030D-6E8A-4147-A177-3AD203B41FA5}">
                          <a16:colId xmlns:a16="http://schemas.microsoft.com/office/drawing/2014/main" val="3874416571"/>
                        </a:ext>
                      </a:extLst>
                    </a:gridCol>
                    <a:gridCol w="2472931">
                      <a:extLst>
                        <a:ext uri="{9D8B030D-6E8A-4147-A177-3AD203B41FA5}">
                          <a16:colId xmlns:a16="http://schemas.microsoft.com/office/drawing/2014/main" val="2400313837"/>
                        </a:ext>
                      </a:extLst>
                    </a:gridCol>
                    <a:gridCol w="1643683">
                      <a:extLst>
                        <a:ext uri="{9D8B030D-6E8A-4147-A177-3AD203B41FA5}">
                          <a16:colId xmlns:a16="http://schemas.microsoft.com/office/drawing/2014/main" val="3065264093"/>
                        </a:ext>
                      </a:extLst>
                    </a:gridCol>
                    <a:gridCol w="2943082">
                      <a:extLst>
                        <a:ext uri="{9D8B030D-6E8A-4147-A177-3AD203B41FA5}">
                          <a16:colId xmlns:a16="http://schemas.microsoft.com/office/drawing/2014/main" val="4182376507"/>
                        </a:ext>
                      </a:extLst>
                    </a:gridCol>
                    <a:gridCol w="1993892">
                      <a:extLst>
                        <a:ext uri="{9D8B030D-6E8A-4147-A177-3AD203B41FA5}">
                          <a16:colId xmlns:a16="http://schemas.microsoft.com/office/drawing/2014/main" val="155832999"/>
                        </a:ext>
                      </a:extLst>
                    </a:gridCol>
                  </a:tblGrid>
                  <a:tr h="885643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Номер </a:t>
                          </a:r>
                        </a:p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досліду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D, </a:t>
                          </a:r>
                          <a:r>
                            <a:rPr lang="uk-UA" sz="1600" dirty="0">
                              <a:effectLst/>
                            </a:rPr>
                            <a:t>м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n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M, </a:t>
                          </a:r>
                          <a:r>
                            <a:rPr lang="uk-UA" sz="1600" dirty="0">
                              <a:effectLst/>
                            </a:rPr>
                            <a:t>кг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r>
                            <a:rPr lang="ru-RU" sz="1600" dirty="0">
                              <a:effectLst/>
                            </a:rPr>
                            <a:t>, Н/м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extLst>
                      <a:ext uri="{0D108BD9-81ED-4DB2-BD59-A6C34878D82A}">
                        <a16:rowId xmlns:a16="http://schemas.microsoft.com/office/drawing/2014/main" val="765376878"/>
                      </a:ext>
                    </a:extLst>
                  </a:tr>
                  <a:tr h="644714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вода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 rowSpan="5"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   </a:t>
                          </a:r>
                          <a:endParaRPr lang="uk-UA" sz="1600" dirty="0">
                            <a:effectLst/>
                          </a:endParaRPr>
                        </a:p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uk-UA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80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9</a:t>
                          </a:r>
                          <a14:m>
                            <m:oMath xmlns:m="http://schemas.openxmlformats.org/officeDocument/2006/math"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𝟕𝟔</m:t>
                                </m:r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uk-UA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extLst>
                      <a:ext uri="{0D108BD9-81ED-4DB2-BD59-A6C34878D82A}">
                        <a16:rowId xmlns:a16="http://schemas.microsoft.com/office/drawing/2014/main" val="1137908504"/>
                      </a:ext>
                    </a:extLst>
                  </a:tr>
                  <a:tr h="644714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FAIRY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100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uk-UA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𝟑𝟖</m:t>
                                </m:r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uk-UA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extLst>
                      <a:ext uri="{0D108BD9-81ED-4DB2-BD59-A6C34878D82A}">
                        <a16:rowId xmlns:a16="http://schemas.microsoft.com/office/drawing/2014/main" val="2541937051"/>
                      </a:ext>
                    </a:extLst>
                  </a:tr>
                  <a:tr h="644714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SAMA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100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uk-UA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𝟑𝟏</m:t>
                                </m:r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uk-UA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extLst>
                      <a:ext uri="{0D108BD9-81ED-4DB2-BD59-A6C34878D82A}">
                        <a16:rowId xmlns:a16="http://schemas.microsoft.com/office/drawing/2014/main" val="752933175"/>
                      </a:ext>
                    </a:extLst>
                  </a:tr>
                  <a:tr h="1256661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Вода з домішками  харчової соди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100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9</a:t>
                          </a:r>
                          <a14:m>
                            <m:oMath xmlns:m="http://schemas.openxmlformats.org/officeDocument/2006/math"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𝟓𝟕</m:t>
                                </m:r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uk-UA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extLst>
                      <a:ext uri="{0D108BD9-81ED-4DB2-BD59-A6C34878D82A}">
                        <a16:rowId xmlns:a16="http://schemas.microsoft.com/office/drawing/2014/main" val="965957362"/>
                      </a:ext>
                    </a:extLst>
                  </a:tr>
                  <a:tr h="678813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Мильний розчин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100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7</a:t>
                          </a:r>
                          <a14:m>
                            <m:oMath xmlns:m="http://schemas.openxmlformats.org/officeDocument/2006/math"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          46</a:t>
                          </a:r>
                          <a14:m>
                            <m:oMath xmlns:m="http://schemas.openxmlformats.org/officeDocument/2006/math"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extLst>
                      <a:ext uri="{0D108BD9-81ED-4DB2-BD59-A6C34878D82A}">
                        <a16:rowId xmlns:a16="http://schemas.microsoft.com/office/drawing/2014/main" val="1295942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Таблиця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6291741"/>
                  </p:ext>
                </p:extLst>
              </p:nvPr>
            </p:nvGraphicFramePr>
            <p:xfrm>
              <a:off x="316117" y="1320800"/>
              <a:ext cx="11126701" cy="475525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73113">
                      <a:extLst>
                        <a:ext uri="{9D8B030D-6E8A-4147-A177-3AD203B41FA5}">
                          <a16:colId xmlns:a16="http://schemas.microsoft.com/office/drawing/2014/main" val="3874416571"/>
                        </a:ext>
                      </a:extLst>
                    </a:gridCol>
                    <a:gridCol w="2472931">
                      <a:extLst>
                        <a:ext uri="{9D8B030D-6E8A-4147-A177-3AD203B41FA5}">
                          <a16:colId xmlns:a16="http://schemas.microsoft.com/office/drawing/2014/main" val="2400313837"/>
                        </a:ext>
                      </a:extLst>
                    </a:gridCol>
                    <a:gridCol w="1643683">
                      <a:extLst>
                        <a:ext uri="{9D8B030D-6E8A-4147-A177-3AD203B41FA5}">
                          <a16:colId xmlns:a16="http://schemas.microsoft.com/office/drawing/2014/main" val="3065264093"/>
                        </a:ext>
                      </a:extLst>
                    </a:gridCol>
                    <a:gridCol w="2943082">
                      <a:extLst>
                        <a:ext uri="{9D8B030D-6E8A-4147-A177-3AD203B41FA5}">
                          <a16:colId xmlns:a16="http://schemas.microsoft.com/office/drawing/2014/main" val="4182376507"/>
                        </a:ext>
                      </a:extLst>
                    </a:gridCol>
                    <a:gridCol w="1993892">
                      <a:extLst>
                        <a:ext uri="{9D8B030D-6E8A-4147-A177-3AD203B41FA5}">
                          <a16:colId xmlns:a16="http://schemas.microsoft.com/office/drawing/2014/main" val="155832999"/>
                        </a:ext>
                      </a:extLst>
                    </a:gridCol>
                  </a:tblGrid>
                  <a:tr h="885643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Номер </a:t>
                          </a:r>
                        </a:p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досліду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D, </a:t>
                          </a:r>
                          <a:r>
                            <a:rPr lang="uk-UA" sz="1600" dirty="0">
                              <a:effectLst/>
                            </a:rPr>
                            <a:t>м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n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M, </a:t>
                          </a:r>
                          <a:r>
                            <a:rPr lang="uk-UA" sz="1600" dirty="0">
                              <a:effectLst/>
                            </a:rPr>
                            <a:t>кг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0790" marR="50790" marT="25395" marB="25395">
                        <a:blipFill>
                          <a:blip r:embed="rId4"/>
                          <a:stretch>
                            <a:fillRect l="-459021" t="-1379" r="-1223" b="-44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5376878"/>
                      </a:ext>
                    </a:extLst>
                  </a:tr>
                  <a:tr h="644714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вода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 rowSpan="5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0790" marR="50790" marT="25395" marB="25395">
                        <a:blipFill>
                          <a:blip r:embed="rId4"/>
                          <a:stretch>
                            <a:fillRect l="-83990" t="-23113" r="-267241" b="-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80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0790" marR="50790" marT="25395" marB="25395">
                        <a:blipFill>
                          <a:blip r:embed="rId4"/>
                          <a:stretch>
                            <a:fillRect l="-210124" t="-138679" r="-68388" b="-5028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0790" marR="50790" marT="25395" marB="25395">
                        <a:blipFill>
                          <a:blip r:embed="rId4"/>
                          <a:stretch>
                            <a:fillRect l="-459021" t="-138679" r="-1223" b="-5028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7908504"/>
                      </a:ext>
                    </a:extLst>
                  </a:tr>
                  <a:tr h="644714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FAIRY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100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0790" marR="50790" marT="25395" marB="25395">
                        <a:blipFill>
                          <a:blip r:embed="rId4"/>
                          <a:stretch>
                            <a:fillRect l="-210124" t="-238679" r="-68388" b="-4028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0790" marR="50790" marT="25395" marB="25395">
                        <a:blipFill>
                          <a:blip r:embed="rId4"/>
                          <a:stretch>
                            <a:fillRect l="-459021" t="-238679" r="-1223" b="-4028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41937051"/>
                      </a:ext>
                    </a:extLst>
                  </a:tr>
                  <a:tr h="644714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SAMA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100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0790" marR="50790" marT="25395" marB="25395">
                        <a:blipFill>
                          <a:blip r:embed="rId4"/>
                          <a:stretch>
                            <a:fillRect l="-210124" t="-338679" r="-68388" b="-3028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0790" marR="50790" marT="25395" marB="25395">
                        <a:blipFill>
                          <a:blip r:embed="rId4"/>
                          <a:stretch>
                            <a:fillRect l="-459021" t="-338679" r="-1223" b="-3028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2933175"/>
                      </a:ext>
                    </a:extLst>
                  </a:tr>
                  <a:tr h="1256661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Вода з домішками  харчової соди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100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0790" marR="50790" marT="25395" marB="25395">
                        <a:blipFill>
                          <a:blip r:embed="rId4"/>
                          <a:stretch>
                            <a:fillRect l="-210124" t="-224638" r="-68388" b="-550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0790" marR="50790" marT="25395" marB="25395">
                        <a:blipFill>
                          <a:blip r:embed="rId4"/>
                          <a:stretch>
                            <a:fillRect l="-459021" t="-224638" r="-1223" b="-550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5957362"/>
                      </a:ext>
                    </a:extLst>
                  </a:tr>
                  <a:tr h="678813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Мильний розчин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100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0790" marR="50790" marT="25395" marB="25395"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0790" marR="50790" marT="25395" marB="25395">
                        <a:blipFill>
                          <a:blip r:embed="rId4"/>
                          <a:stretch>
                            <a:fillRect l="-210124" t="-605405" r="-68388" b="-27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0790" marR="50790" marT="25395" marB="25395">
                        <a:blipFill>
                          <a:blip r:embed="rId4"/>
                          <a:stretch>
                            <a:fillRect l="-459021" t="-605405" r="-1223" b="-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59427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6115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447D48-C4AD-4B19-A3DB-B4FFEFA6E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852" y="2922337"/>
            <a:ext cx="4064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E8520A-F2A1-4DE6-B090-A5AB50FB1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340" y="1905000"/>
            <a:ext cx="3048000" cy="40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477C60-2B81-403B-B326-3D2D3273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60" y="1905000"/>
            <a:ext cx="3048000" cy="40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427566" y="2229839"/>
            <a:ext cx="7970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accent6">
                    <a:lumMod val="75000"/>
                  </a:schemeClr>
                </a:solidFill>
              </a:rPr>
              <a:t>Практична робота №2</a:t>
            </a:r>
          </a:p>
          <a:p>
            <a:pPr algn="ctr"/>
            <a:r>
              <a:rPr lang="uk-UA" sz="2800" dirty="0">
                <a:solidFill>
                  <a:schemeClr val="accent6">
                    <a:lumMod val="75000"/>
                  </a:schemeClr>
                </a:solidFill>
              </a:rPr>
              <a:t>« Вимірювання поверхневого натягу  рідини методом  піднімання рідини в капілярі»</a:t>
            </a:r>
          </a:p>
        </p:txBody>
      </p:sp>
    </p:spTree>
    <p:extLst>
      <p:ext uri="{BB962C8B-B14F-4D97-AF65-F5344CB8AC3E}">
        <p14:creationId xmlns:p14="http://schemas.microsoft.com/office/powerpoint/2010/main" val="10886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-2.08333E-7 -0.125 C -2.08333E-7 -0.18102 0.06901 -0.25 0.125 -0.25 L 0.25 -0.2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253713" y="397470"/>
            <a:ext cx="73637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Результати досліджень: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Таблиця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4627941"/>
                  </p:ext>
                </p:extLst>
              </p:nvPr>
            </p:nvGraphicFramePr>
            <p:xfrm>
              <a:off x="1187863" y="1589519"/>
              <a:ext cx="10750611" cy="48391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7804">
                      <a:extLst>
                        <a:ext uri="{9D8B030D-6E8A-4147-A177-3AD203B41FA5}">
                          <a16:colId xmlns:a16="http://schemas.microsoft.com/office/drawing/2014/main" val="1423825669"/>
                        </a:ext>
                      </a:extLst>
                    </a:gridCol>
                    <a:gridCol w="2316943">
                      <a:extLst>
                        <a:ext uri="{9D8B030D-6E8A-4147-A177-3AD203B41FA5}">
                          <a16:colId xmlns:a16="http://schemas.microsoft.com/office/drawing/2014/main" val="3264458831"/>
                        </a:ext>
                      </a:extLst>
                    </a:gridCol>
                    <a:gridCol w="2752245">
                      <a:extLst>
                        <a:ext uri="{9D8B030D-6E8A-4147-A177-3AD203B41FA5}">
                          <a16:colId xmlns:a16="http://schemas.microsoft.com/office/drawing/2014/main" val="2558928023"/>
                        </a:ext>
                      </a:extLst>
                    </a:gridCol>
                    <a:gridCol w="1895681">
                      <a:extLst>
                        <a:ext uri="{9D8B030D-6E8A-4147-A177-3AD203B41FA5}">
                          <a16:colId xmlns:a16="http://schemas.microsoft.com/office/drawing/2014/main" val="1521250866"/>
                        </a:ext>
                      </a:extLst>
                    </a:gridCol>
                    <a:gridCol w="1847938">
                      <a:extLst>
                        <a:ext uri="{9D8B030D-6E8A-4147-A177-3AD203B41FA5}">
                          <a16:colId xmlns:a16="http://schemas.microsoft.com/office/drawing/2014/main" val="663633244"/>
                        </a:ext>
                      </a:extLst>
                    </a:gridCol>
                  </a:tblGrid>
                  <a:tr h="736797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Номер </a:t>
                          </a:r>
                        </a:p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досліду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>
                                    <a:effectLst/>
                                    <a:latin typeface="Cambria Math" panose="02040503050406030204" pitchFamily="18" charset="0"/>
                                  </a:rPr>
                                  <m:t>𝝆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oMath>
                            </m:oMathPara>
                          </a14:m>
                          <a:endParaRPr lang="uk-UA" sz="1600" dirty="0">
                            <a:effectLst/>
                          </a:endParaRPr>
                        </a:p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lin"/>
                                    <m:ctrlPr>
                                      <a:rPr lang="uk-UA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кг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uk-UA" sz="16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uk-UA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м</m:t>
                                        </m:r>
                                      </m:e>
                                      <m:sup>
                                        <m:r>
                                          <a:rPr lang="uk-UA" sz="16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h, </a:t>
                          </a:r>
                          <a:r>
                            <a:rPr lang="uk-UA" sz="1600" dirty="0">
                              <a:effectLst/>
                            </a:rPr>
                            <a:t>м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D, </a:t>
                          </a:r>
                          <a:r>
                            <a:rPr lang="uk-UA" sz="1600">
                              <a:effectLst/>
                            </a:rPr>
                            <a:t>кг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oMath>
                          </a14:m>
                          <a:r>
                            <a:rPr lang="ru-RU" sz="1600">
                              <a:effectLst/>
                            </a:rPr>
                            <a:t>, Н/м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extLst>
                      <a:ext uri="{0D108BD9-81ED-4DB2-BD59-A6C34878D82A}">
                        <a16:rowId xmlns:a16="http://schemas.microsoft.com/office/drawing/2014/main" val="4285872329"/>
                      </a:ext>
                    </a:extLst>
                  </a:tr>
                  <a:tr h="624131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>
                              <a:effectLst/>
                            </a:rPr>
                            <a:t>вода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 rowSpan="5">
                      <a:txBody>
                        <a:bodyPr/>
                        <a:lstStyle/>
                        <a:p>
                          <a:pPr marL="457200" indent="450215" algn="l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endParaRPr lang="uk-UA" sz="16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uk-UA" sz="1600" dirty="0" smtClean="0">
                              <a:effectLst/>
                            </a:rPr>
                            <a:t> </a:t>
                          </a:r>
                          <a:r>
                            <a:rPr lang="uk-UA" sz="1600" dirty="0">
                              <a:effectLst/>
                            </a:rPr>
                            <a:t>~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ru-RU" sz="1600" baseline="0" dirty="0" smtClean="0">
                              <a:effectLst/>
                            </a:rPr>
                            <a:t>                                                                            </a:t>
                          </a:r>
                          <a:r>
                            <a:rPr lang="uk-UA" sz="1600" dirty="0" smtClean="0">
                              <a:effectLst/>
                            </a:rPr>
                            <a:t>~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 dirty="0">
                            <a:effectLst/>
                          </a:endParaRPr>
                        </a:p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 </a:t>
                          </a:r>
                        </a:p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            </a:t>
                          </a:r>
                          <a:r>
                            <a:rPr lang="uk-UA" sz="1600" dirty="0" smtClean="0">
                              <a:effectLst/>
                            </a:rPr>
                            <a:t>~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 dirty="0">
                            <a:effectLst/>
                          </a:endParaRPr>
                        </a:p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 </a:t>
                          </a:r>
                        </a:p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            </a:t>
                          </a:r>
                          <a:r>
                            <a:rPr lang="uk-UA" sz="1600" dirty="0" smtClean="0">
                              <a:effectLst/>
                            </a:rPr>
                            <a:t>~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17</a:t>
                          </a:r>
                          <a14:m>
                            <m:oMath xmlns:m="http://schemas.openxmlformats.org/officeDocument/2006/math"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1,8</a:t>
                          </a:r>
                          <a14:m>
                            <m:oMath xmlns:m="http://schemas.openxmlformats.org/officeDocument/2006/math"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l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1400">
                                    <a:effectLst/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uk-UA" sz="14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uk-UA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uk-UA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extLst>
                      <a:ext uri="{0D108BD9-81ED-4DB2-BD59-A6C34878D82A}">
                        <a16:rowId xmlns:a16="http://schemas.microsoft.com/office/drawing/2014/main" val="4294717978"/>
                      </a:ext>
                    </a:extLst>
                  </a:tr>
                  <a:tr h="624131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FAIRY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     </a:t>
                          </a:r>
                          <a14:m>
                            <m:oMath xmlns:m="http://schemas.openxmlformats.org/officeDocument/2006/math">
                              <m:r>
                                <a:rPr lang="en-US" sz="1600">
                                  <a:effectLst/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  <m:r>
                                <a:rPr lang="uk-UA" sz="16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---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l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𝟒𝟐</m:t>
                                </m:r>
                                <m:r>
                                  <a:rPr lang="uk-UA" sz="14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uk-UA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uk-UA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extLst>
                      <a:ext uri="{0D108BD9-81ED-4DB2-BD59-A6C34878D82A}">
                        <a16:rowId xmlns:a16="http://schemas.microsoft.com/office/drawing/2014/main" val="1952202567"/>
                      </a:ext>
                    </a:extLst>
                  </a:tr>
                  <a:tr h="497237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SAMA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>
                                    <a:effectLst/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uk-UA" sz="16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uk-UA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     ---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l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1400">
                                    <a:effectLst/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sz="1400">
                                    <a:effectLst/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r>
                                  <a:rPr lang="uk-UA" sz="14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uk-UA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uk-UA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extLst>
                      <a:ext uri="{0D108BD9-81ED-4DB2-BD59-A6C34878D82A}">
                        <a16:rowId xmlns:a16="http://schemas.microsoft.com/office/drawing/2014/main" val="2629907555"/>
                      </a:ext>
                    </a:extLst>
                  </a:tr>
                  <a:tr h="624131">
                    <a:tc>
                      <a:txBody>
                        <a:bodyPr/>
                        <a:lstStyle/>
                        <a:p>
                          <a:pPr marL="90170" indent="269875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Вода з домішками харчової соди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    12</a:t>
                          </a:r>
                          <a14:m>
                            <m:oMath xmlns:m="http://schemas.openxmlformats.org/officeDocument/2006/math"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---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l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1400">
                                    <a:effectLst/>
                                    <a:latin typeface="Cambria Math" panose="02040503050406030204" pitchFamily="18" charset="0"/>
                                  </a:rPr>
                                  <m:t>𝟓𝟕</m:t>
                                </m:r>
                                <m:r>
                                  <a:rPr lang="uk-UA" sz="1400"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uk-UA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uk-UA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uk-U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extLst>
                      <a:ext uri="{0D108BD9-81ED-4DB2-BD59-A6C34878D82A}">
                        <a16:rowId xmlns:a16="http://schemas.microsoft.com/office/drawing/2014/main" val="536330250"/>
                      </a:ext>
                    </a:extLst>
                  </a:tr>
                  <a:tr h="1463225">
                    <a:tc>
                      <a:txBody>
                        <a:bodyPr/>
                        <a:lstStyle/>
                        <a:p>
                          <a:pPr marL="457200" indent="-9715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>
                              <a:effectLst/>
                            </a:rPr>
                            <a:t>Мильний розчин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>
                              <a:effectLst/>
                            </a:rPr>
                            <a:t>9,1</a:t>
                          </a:r>
                          <a14:m>
                            <m:oMath xmlns:m="http://schemas.openxmlformats.org/officeDocument/2006/math">
                              <m:r>
                                <a:rPr lang="ru-RU" sz="16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uk-UA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uk-UA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 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algn="l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uk-UA" sz="1400" dirty="0" smtClean="0">
                              <a:effectLst/>
                            </a:rPr>
                            <a:t>          41</a:t>
                          </a:r>
                          <a14:m>
                            <m:oMath xmlns:m="http://schemas.openxmlformats.org/officeDocument/2006/math">
                              <m:r>
                                <a:rPr lang="ru-RU" sz="14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uk-UA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uk-U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uk-UA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endParaRPr lang="uk-UA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extLst>
                      <a:ext uri="{0D108BD9-81ED-4DB2-BD59-A6C34878D82A}">
                        <a16:rowId xmlns:a16="http://schemas.microsoft.com/office/drawing/2014/main" val="16117914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Таблиця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4627941"/>
                  </p:ext>
                </p:extLst>
              </p:nvPr>
            </p:nvGraphicFramePr>
            <p:xfrm>
              <a:off x="1187863" y="1589519"/>
              <a:ext cx="10750611" cy="48391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7804">
                      <a:extLst>
                        <a:ext uri="{9D8B030D-6E8A-4147-A177-3AD203B41FA5}">
                          <a16:colId xmlns:a16="http://schemas.microsoft.com/office/drawing/2014/main" val="1423825669"/>
                        </a:ext>
                      </a:extLst>
                    </a:gridCol>
                    <a:gridCol w="2316943">
                      <a:extLst>
                        <a:ext uri="{9D8B030D-6E8A-4147-A177-3AD203B41FA5}">
                          <a16:colId xmlns:a16="http://schemas.microsoft.com/office/drawing/2014/main" val="3264458831"/>
                        </a:ext>
                      </a:extLst>
                    </a:gridCol>
                    <a:gridCol w="2752245">
                      <a:extLst>
                        <a:ext uri="{9D8B030D-6E8A-4147-A177-3AD203B41FA5}">
                          <a16:colId xmlns:a16="http://schemas.microsoft.com/office/drawing/2014/main" val="2558928023"/>
                        </a:ext>
                      </a:extLst>
                    </a:gridCol>
                    <a:gridCol w="1895681">
                      <a:extLst>
                        <a:ext uri="{9D8B030D-6E8A-4147-A177-3AD203B41FA5}">
                          <a16:colId xmlns:a16="http://schemas.microsoft.com/office/drawing/2014/main" val="1521250866"/>
                        </a:ext>
                      </a:extLst>
                    </a:gridCol>
                    <a:gridCol w="1847938">
                      <a:extLst>
                        <a:ext uri="{9D8B030D-6E8A-4147-A177-3AD203B41FA5}">
                          <a16:colId xmlns:a16="http://schemas.microsoft.com/office/drawing/2014/main" val="663633244"/>
                        </a:ext>
                      </a:extLst>
                    </a:gridCol>
                  </a:tblGrid>
                  <a:tr h="736797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Номер </a:t>
                          </a:r>
                        </a:p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 dirty="0">
                              <a:effectLst/>
                            </a:rPr>
                            <a:t>досліду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83727" t="-7438" r="-280840" b="-5586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h, </a:t>
                          </a:r>
                          <a:r>
                            <a:rPr lang="uk-UA" sz="1600" dirty="0">
                              <a:effectLst/>
                            </a:rPr>
                            <a:t>м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D, </a:t>
                          </a:r>
                          <a:r>
                            <a:rPr lang="uk-UA" sz="1600">
                              <a:effectLst/>
                            </a:rPr>
                            <a:t>кг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482838" t="-7438" r="-1320" b="-5586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5872329"/>
                      </a:ext>
                    </a:extLst>
                  </a:tr>
                  <a:tr h="624131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>
                              <a:effectLst/>
                            </a:rPr>
                            <a:t>вода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 rowSpan="5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83727" t="-19288" r="-280840" b="-2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155211" t="-126214" r="-137251" b="-556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368910" t="-126214" r="-98397" b="-556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482838" t="-126214" r="-1320" b="-556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4717978"/>
                      </a:ext>
                    </a:extLst>
                  </a:tr>
                  <a:tr h="624131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FAIRY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155211" t="-228431" r="-137251" b="-46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---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482838" t="-228431" r="-1320" b="-46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2202567"/>
                      </a:ext>
                    </a:extLst>
                  </a:tr>
                  <a:tr h="497237"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SAMA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155211" t="-408537" r="-137251" b="-474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     ---</a:t>
                          </a:r>
                          <a:endParaRPr lang="uk-UA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482838" t="-408537" r="-1320" b="-4743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9907555"/>
                      </a:ext>
                    </a:extLst>
                  </a:tr>
                  <a:tr h="893654">
                    <a:tc>
                      <a:txBody>
                        <a:bodyPr/>
                        <a:lstStyle/>
                        <a:p>
                          <a:pPr marL="90170" indent="269875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Вода з домішками харчової соди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155211" t="-283673" r="-137251" b="-164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---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482838" t="-283673" r="-1320" b="-1646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6330250"/>
                      </a:ext>
                    </a:extLst>
                  </a:tr>
                  <a:tr h="1463225">
                    <a:tc>
                      <a:txBody>
                        <a:bodyPr/>
                        <a:lstStyle/>
                        <a:p>
                          <a:pPr marL="457200" indent="-9715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uk-UA" sz="1600">
                              <a:effectLst/>
                            </a:rPr>
                            <a:t>Мильний розчин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155211" t="-235000" r="-137251" b="-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457200" indent="450215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 </a:t>
                          </a:r>
                          <a:endParaRPr lang="uk-UA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05" marR="52405" marT="26203" marB="26203"/>
                    </a:tc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52405" marR="52405" marT="26203" marB="26203">
                        <a:blipFill>
                          <a:blip r:embed="rId2"/>
                          <a:stretch>
                            <a:fillRect l="-482838" t="-235000" r="-1320" b="-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179142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1991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317993" y="397470"/>
            <a:ext cx="3235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Висновок</a:t>
            </a:r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888763" y="1526939"/>
            <a:ext cx="10810430" cy="4341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93725" algn="l"/>
                <a:tab pos="2160905" algn="l"/>
              </a:tabLst>
            </a:pP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Збільшення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концентрації  та нагрівання води більше за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=40</a:t>
            </a:r>
            <a:r>
              <a:rPr lang="uk-UA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С не дає ефективного результату. Найоптимальніший показник коефіцієнта поверхневого натягу має розчин миючого засобу SAMA, показники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FAIRY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приблизно такі ж самі. Коефіцієнти поверхневого натягу розчинів соди та господарчого мила менші за коефіцієнти миючих засобів, але набагато більші за чисту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воду, але вони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дешевші і не завдають шкоди природі, у відмінності від більшості сучасних засобів.</a:t>
            </a:r>
          </a:p>
          <a:p>
            <a:pPr algn="just">
              <a:lnSpc>
                <a:spcPct val="150000"/>
              </a:lnSpc>
              <a:tabLst>
                <a:tab pos="593725" algn="l"/>
                <a:tab pos="2160905" algn="l"/>
              </a:tabLst>
            </a:pPr>
            <a:endParaRPr lang="uk-UA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355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66" y="207389"/>
            <a:ext cx="6038850" cy="6340793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051056" y="2206813"/>
            <a:ext cx="854112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9600" b="1" dirty="0" smtClean="0">
                <a:solidFill>
                  <a:srgbClr val="FF0000"/>
                </a:solidFill>
                <a:latin typeface="Mistral" panose="03090702030407020403" pitchFamily="66" charset="0"/>
              </a:rPr>
              <a:t>Бережіть природу </a:t>
            </a:r>
            <a:r>
              <a:rPr lang="uk-UA" sz="9600" b="1" dirty="0">
                <a:solidFill>
                  <a:srgbClr val="FF0000"/>
                </a:solidFill>
                <a:latin typeface="Mistral" panose="03090702030407020403" pitchFamily="66" charset="0"/>
              </a:rPr>
              <a:t>!</a:t>
            </a:r>
            <a:endParaRPr lang="ru-RU" sz="9600" b="1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243249" y="1327621"/>
            <a:ext cx="87238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9600" b="1" dirty="0" smtClean="0">
                <a:solidFill>
                  <a:srgbClr val="0B27B5"/>
                </a:solidFill>
                <a:latin typeface="Mistral" panose="03090702030407020403" pitchFamily="66" charset="0"/>
              </a:rPr>
              <a:t>Дякуємо  </a:t>
            </a:r>
            <a:r>
              <a:rPr lang="uk-UA" sz="9600" b="1" dirty="0">
                <a:solidFill>
                  <a:srgbClr val="0B27B5"/>
                </a:solidFill>
                <a:latin typeface="Mistral" panose="03090702030407020403" pitchFamily="66" charset="0"/>
              </a:rPr>
              <a:t>за  увагу !</a:t>
            </a:r>
            <a:endParaRPr lang="ru-RU" sz="9600" b="1" dirty="0">
              <a:solidFill>
                <a:srgbClr val="0B27B5"/>
              </a:solidFill>
              <a:latin typeface="Mistral" panose="03090702030407020403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721" y="2257474"/>
            <a:ext cx="3334801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3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3.7037E-7 L 4.583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ональд Дак">
            <a:hlinkClick r:id="" action="ppaction://media"/>
            <a:extLst>
              <a:ext uri="{FF2B5EF4-FFF2-40B4-BE49-F238E27FC236}">
                <a16:creationId xmlns:a16="http://schemas.microsoft.com/office/drawing/2014/main" id="{D8C4B414-C28D-4BAD-B256-6BF880E0B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405" y="415636"/>
            <a:ext cx="115071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4400" dirty="0" smtClean="0">
                <a:solidFill>
                  <a:srgbClr val="FF0000"/>
                </a:solidFill>
              </a:rPr>
              <a:t>Кожен день ми миємо посуд, використовуючи синтетичні миючі засоби, але, на жаль, не розуміємо, яку шкоду наносимо навколишньому середовищу.</a:t>
            </a:r>
            <a:endParaRPr lang="uk-UA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37506" y="439389"/>
            <a:ext cx="1157844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</a:tabLst>
            </a:pP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Мета:</a:t>
            </a:r>
            <a:r>
              <a:rPr lang="ru-RU" sz="40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вивчення</a:t>
            </a: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коефіцієнта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поверхневого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натягу </a:t>
            </a:r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розчинів при різних температурах та з додаванням ПАР. </a:t>
            </a:r>
          </a:p>
          <a:p>
            <a:pPr indent="450215" algn="just">
              <a:lnSpc>
                <a:spcPct val="150000"/>
              </a:lnSpc>
            </a:pPr>
            <a:r>
              <a:rPr lang="uk-UA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Об’єкт дослідження</a:t>
            </a:r>
            <a:r>
              <a:rPr lang="uk-UA" sz="4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uk-UA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розчини миючих засобів (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FAIRY</a:t>
            </a:r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SAMA</a:t>
            </a:r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сода</a:t>
            </a:r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господарче мило</a:t>
            </a:r>
            <a:r>
              <a:rPr lang="uk-UA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uk-UA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uk-UA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 дослідження: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коефіцієнт  поверхневого натягу розчинів.</a:t>
            </a:r>
            <a:endParaRPr lang="uk-UA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80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1C694-828E-42E2-981D-D9108338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73572"/>
            <a:ext cx="10364451" cy="1413483"/>
          </a:xfrm>
        </p:spPr>
        <p:txBody>
          <a:bodyPr>
            <a:normAutofit/>
          </a:bodyPr>
          <a:lstStyle/>
          <a:p>
            <a:r>
              <a:rPr lang="uk-UA" sz="4400" cap="none" dirty="0">
                <a:solidFill>
                  <a:srgbClr val="FF0000"/>
                </a:solidFill>
              </a:rPr>
              <a:t>Фізичні властивості рідин</a:t>
            </a:r>
            <a:endParaRPr lang="ru-RU" sz="4400" cap="none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E0248D-89AE-4157-92C5-DDBEDD8E22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7170" y="1858630"/>
            <a:ext cx="5106026" cy="3544643"/>
          </a:xfrm>
        </p:spPr>
        <p:txBody>
          <a:bodyPr>
            <a:normAutofit/>
          </a:bodyPr>
          <a:lstStyle/>
          <a:p>
            <a:r>
              <a:rPr lang="uk-UA" sz="2700" cap="none" dirty="0"/>
              <a:t>Зберігають об’єм і набувають форми посудини.</a:t>
            </a:r>
          </a:p>
          <a:p>
            <a:r>
              <a:rPr lang="uk-UA" sz="2700" cap="none" dirty="0"/>
              <a:t>Рідинам притаманна текучість.</a:t>
            </a:r>
          </a:p>
          <a:p>
            <a:r>
              <a:rPr lang="uk-UA" sz="2700" cap="none" dirty="0"/>
              <a:t>Густина (густота молекул) майже така сама як і в твердих тілах.</a:t>
            </a:r>
            <a:endParaRPr lang="ru-RU" sz="2700" cap="none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389CC2B-862D-4904-8292-FE1B9C14F8C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274134" y="1858630"/>
            <a:ext cx="4960696" cy="3544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783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FBA52-2667-4E0F-85EE-2DD6C899C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"/>
            <a:ext cx="10364451" cy="1579418"/>
          </a:xfrm>
        </p:spPr>
        <p:txBody>
          <a:bodyPr>
            <a:normAutofit/>
          </a:bodyPr>
          <a:lstStyle/>
          <a:p>
            <a:r>
              <a:rPr lang="uk-UA" sz="4400" cap="none" dirty="0">
                <a:solidFill>
                  <a:srgbClr val="FF0000"/>
                </a:solidFill>
              </a:rPr>
              <a:t>Фізичні властивості рідин</a:t>
            </a:r>
            <a:endParaRPr lang="ru-RU" sz="4400" cap="none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0D19E8-34EA-4502-9FA8-B5C50F8604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12422"/>
            <a:ext cx="5106026" cy="4455622"/>
          </a:xfrm>
        </p:spPr>
        <p:txBody>
          <a:bodyPr>
            <a:noAutofit/>
          </a:bodyPr>
          <a:lstStyle/>
          <a:p>
            <a:r>
              <a:rPr lang="uk-UA" sz="2600" cap="none" dirty="0"/>
              <a:t>Сили взаємодії досить великі, хоча менші, ніж в твердих тілах.</a:t>
            </a:r>
          </a:p>
          <a:p>
            <a:r>
              <a:rPr lang="uk-UA" sz="2600" cap="none" dirty="0"/>
              <a:t>Молекули здійснюють безперервні хаотичні коливання в положенні рівноваги.</a:t>
            </a:r>
          </a:p>
          <a:p>
            <a:r>
              <a:rPr lang="uk-UA" sz="2600" cap="none" dirty="0"/>
              <a:t>Ближній порядок розміщення молекул.</a:t>
            </a:r>
            <a:endParaRPr lang="ru-RU" sz="2600" cap="none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4338E43-8037-40F7-9763-FD716F1194E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476941" y="1712422"/>
            <a:ext cx="4801284" cy="4455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612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3A1C7-77D3-4D5F-807B-B7035B7E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"/>
            <a:ext cx="10364451" cy="1512916"/>
          </a:xfrm>
        </p:spPr>
        <p:txBody>
          <a:bodyPr>
            <a:normAutofit/>
          </a:bodyPr>
          <a:lstStyle/>
          <a:p>
            <a:r>
              <a:rPr lang="uk-UA" sz="4400" cap="none" dirty="0">
                <a:solidFill>
                  <a:srgbClr val="FF0000"/>
                </a:solidFill>
              </a:rPr>
              <a:t>Поверхневий натяг</a:t>
            </a:r>
            <a:endParaRPr lang="ru-RU" sz="4400" cap="none" dirty="0">
              <a:solidFill>
                <a:srgbClr val="FF000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5EEF03-716C-4DC5-985E-71F0E5E8E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328" y="1645920"/>
            <a:ext cx="4873474" cy="2177935"/>
          </a:xfrm>
        </p:spPr>
        <p:txBody>
          <a:bodyPr/>
          <a:lstStyle/>
          <a:p>
            <a:r>
              <a:rPr lang="uk-UA" cap="none" dirty="0"/>
              <a:t>Поверхневий натяг – фізичне явище, суть якого в прагненні рідини скоротити площу своєї поверхні при незміненому об’ємі.</a:t>
            </a:r>
            <a:endParaRPr lang="ru-RU" cap="none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F39CC7F-3B11-4D0F-9E5A-47BBB942070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69234" y="2077567"/>
            <a:ext cx="5308991" cy="31719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409A88-628D-4AD0-A763-0EE084B87CB0}"/>
              </a:ext>
            </a:extLst>
          </p:cNvPr>
          <p:cNvSpPr txBox="1"/>
          <p:nvPr/>
        </p:nvSpPr>
        <p:spPr>
          <a:xfrm>
            <a:off x="1146328" y="3956858"/>
            <a:ext cx="44897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dirty="0"/>
              <a:t>Поверхневий натяг пояснюється притяганням між молекулами рідини.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50786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7BB491B-9AB5-431E-8227-FBC79B344B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781396"/>
            <a:ext cx="5106026" cy="4898966"/>
          </a:xfrm>
        </p:spPr>
        <p:txBody>
          <a:bodyPr/>
          <a:lstStyle/>
          <a:p>
            <a:r>
              <a:rPr lang="uk-UA" sz="2400" cap="none" dirty="0"/>
              <a:t>Поверхневий натяг дорівнює відношенню сили поверхневого натягу </a:t>
            </a:r>
            <a:r>
              <a:rPr lang="en-US" sz="2400" b="1" i="1" cap="none" dirty="0"/>
              <a:t>F</a:t>
            </a:r>
            <a:r>
              <a:rPr lang="uk-UA" sz="2400" cap="none" dirty="0"/>
              <a:t>, яка діє на межу поверхневого шару рідини, до довжини цієї межі </a:t>
            </a:r>
            <a:r>
              <a:rPr lang="en-US" sz="2400" b="1" i="1" cap="none" dirty="0"/>
              <a:t>L</a:t>
            </a:r>
            <a:r>
              <a:rPr lang="en-US" sz="2400" cap="none" dirty="0"/>
              <a:t>:</a:t>
            </a:r>
          </a:p>
          <a:p>
            <a:pPr marL="457200" lvl="1" indent="0">
              <a:buNone/>
            </a:pPr>
            <a:endParaRPr lang="ru-RU" sz="4200" i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03E1F96-772E-4C08-A3E3-A90A4CFD095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72202" y="1123141"/>
            <a:ext cx="5132251" cy="489896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: скругленные углы 1">
                <a:extLst>
                  <a:ext uri="{FF2B5EF4-FFF2-40B4-BE49-F238E27FC236}">
                    <a16:creationId xmlns:a16="http://schemas.microsoft.com/office/drawing/2014/main" id="{85CB2292-CBE5-4DBE-B62F-6C1CF7DDCEFF}"/>
                  </a:ext>
                </a:extLst>
              </p:cNvPr>
              <p:cNvSpPr/>
              <p:nvPr/>
            </p:nvSpPr>
            <p:spPr>
              <a:xfrm>
                <a:off x="1403924" y="3151908"/>
                <a:ext cx="3482111" cy="2870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ru-RU" sz="4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4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num>
                        <m:den>
                          <m:r>
                            <a:rPr lang="en-US" sz="4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en-US" sz="4200" b="1" i="1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ru-RU" sz="4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4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ru-RU" sz="4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4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uk-UA" sz="4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Прямоугольник: скругленные углы 1">
                <a:extLst>
                  <a:ext uri="{FF2B5EF4-FFF2-40B4-BE49-F238E27FC236}">
                    <a16:creationId xmlns:a16="http://schemas.microsoft.com/office/drawing/2014/main" id="{85CB2292-CBE5-4DBE-B62F-6C1CF7DDCE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924" y="3151908"/>
                <a:ext cx="3482111" cy="28702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77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8" presetClass="entr" presetSubtype="0" accel="5000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2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906120" y="483627"/>
            <a:ext cx="5437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Практичний блок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1092" y="2298357"/>
            <a:ext cx="7970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accent6">
                    <a:lumMod val="75000"/>
                  </a:schemeClr>
                </a:solidFill>
              </a:rPr>
              <a:t>Практична робота №1</a:t>
            </a:r>
          </a:p>
          <a:p>
            <a:pPr algn="ctr"/>
            <a:r>
              <a:rPr lang="uk-UA" sz="2800" dirty="0">
                <a:solidFill>
                  <a:schemeClr val="accent6">
                    <a:lumMod val="75000"/>
                  </a:schemeClr>
                </a:solidFill>
              </a:rPr>
              <a:t>« Вимірювання поверхневого натягу  рідини методом  відривання крапель»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C5AFF-B302-4A9A-81CE-9CA0C64E6B03}"/>
              </a:ext>
            </a:extLst>
          </p:cNvPr>
          <p:cNvSpPr txBox="1"/>
          <p:nvPr/>
        </p:nvSpPr>
        <p:spPr>
          <a:xfrm>
            <a:off x="1908744" y="1700425"/>
            <a:ext cx="785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/>
              <a:t>Обладнання та матеріали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15" y="2429532"/>
            <a:ext cx="4298053" cy="3279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244" y="2327641"/>
            <a:ext cx="4298053" cy="32799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838" y="3129354"/>
            <a:ext cx="2572735" cy="3432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421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5 C 0 -0.181 0.069 -0.25 0.125 -0.25 L 0.25 -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Выноска со стрелкой вниз 26">
            <a:extLst>
              <a:ext uri="{FF2B5EF4-FFF2-40B4-BE49-F238E27FC236}">
                <a16:creationId xmlns:a16="http://schemas.microsoft.com/office/drawing/2014/main" id="{0D8D9B35-2DC0-4A3E-B643-2CDE0459CA06}"/>
              </a:ext>
            </a:extLst>
          </p:cNvPr>
          <p:cNvSpPr/>
          <p:nvPr/>
        </p:nvSpPr>
        <p:spPr>
          <a:xfrm>
            <a:off x="2881313" y="3214689"/>
            <a:ext cx="2500312" cy="1785937"/>
          </a:xfrm>
          <a:prstGeom prst="downArrowCallou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Выноска со стрелкой вниз 25">
            <a:extLst>
              <a:ext uri="{FF2B5EF4-FFF2-40B4-BE49-F238E27FC236}">
                <a16:creationId xmlns:a16="http://schemas.microsoft.com/office/drawing/2014/main" id="{03F38698-7116-49D7-8CAD-DF4FA702FD58}"/>
              </a:ext>
            </a:extLst>
          </p:cNvPr>
          <p:cNvSpPr/>
          <p:nvPr/>
        </p:nvSpPr>
        <p:spPr>
          <a:xfrm>
            <a:off x="2809875" y="1357314"/>
            <a:ext cx="2571750" cy="1857375"/>
          </a:xfrm>
          <a:prstGeom prst="downArrowCallou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4" name="Picture 4">
            <a:extLst>
              <a:ext uri="{FF2B5EF4-FFF2-40B4-BE49-F238E27FC236}">
                <a16:creationId xmlns:a16="http://schemas.microsoft.com/office/drawing/2014/main" id="{3624E685-216F-44C3-ACB7-FCE96A1C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9" y="1571625"/>
            <a:ext cx="24288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5A5811-134D-4342-9843-19BE4D167515}"/>
              </a:ext>
            </a:extLst>
          </p:cNvPr>
          <p:cNvSpPr/>
          <p:nvPr/>
        </p:nvSpPr>
        <p:spPr>
          <a:xfrm>
            <a:off x="3431745" y="500043"/>
            <a:ext cx="486081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метод відриву крапель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Стрелка вниз 5">
            <a:extLst>
              <a:ext uri="{FF2B5EF4-FFF2-40B4-BE49-F238E27FC236}">
                <a16:creationId xmlns:a16="http://schemas.microsoft.com/office/drawing/2014/main" id="{4E265CDC-1DCB-4C54-AE89-16385A06C9C2}"/>
              </a:ext>
            </a:extLst>
          </p:cNvPr>
          <p:cNvSpPr/>
          <p:nvPr/>
        </p:nvSpPr>
        <p:spPr>
          <a:xfrm>
            <a:off x="7667626" y="3429000"/>
            <a:ext cx="214313" cy="20002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Стрелка вверх 6">
            <a:extLst>
              <a:ext uri="{FF2B5EF4-FFF2-40B4-BE49-F238E27FC236}">
                <a16:creationId xmlns:a16="http://schemas.microsoft.com/office/drawing/2014/main" id="{1C65DFB3-56EA-4F10-9CD3-76185AFEB365}"/>
              </a:ext>
            </a:extLst>
          </p:cNvPr>
          <p:cNvSpPr/>
          <p:nvPr/>
        </p:nvSpPr>
        <p:spPr>
          <a:xfrm>
            <a:off x="7667626" y="1357313"/>
            <a:ext cx="214313" cy="200025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67DEE-6C1D-40F2-B3C6-4D4D9A01F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4814" y="4857751"/>
            <a:ext cx="714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800" b="1">
                <a:solidFill>
                  <a:srgbClr val="FF0000"/>
                </a:solidFill>
              </a:rPr>
              <a:t>F</a:t>
            </a:r>
            <a:r>
              <a:rPr lang="uk-UA" altLang="ru-RU" b="1">
                <a:solidFill>
                  <a:srgbClr val="FF0000"/>
                </a:solidFill>
              </a:rPr>
              <a:t>т</a:t>
            </a:r>
            <a:endParaRPr lang="ru-RU" altLang="ru-RU" b="1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4F3ED-07A7-4DF7-969A-C5E4C570E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75" y="1571626"/>
            <a:ext cx="857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800" b="1">
                <a:solidFill>
                  <a:srgbClr val="00B050"/>
                </a:solidFill>
              </a:rPr>
              <a:t>F</a:t>
            </a:r>
            <a:r>
              <a:rPr lang="uk-UA" altLang="ru-RU" b="1">
                <a:solidFill>
                  <a:srgbClr val="00B050"/>
                </a:solidFill>
              </a:rPr>
              <a:t>пн</a:t>
            </a:r>
            <a:endParaRPr lang="ru-RU" altLang="ru-RU" b="1">
              <a:solidFill>
                <a:srgbClr val="00B05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D2E3A58-BFA6-4F5F-9A2F-6366F5D34384}"/>
              </a:ext>
            </a:extLst>
          </p:cNvPr>
          <p:cNvCxnSpPr/>
          <p:nvPr/>
        </p:nvCxnSpPr>
        <p:spPr>
          <a:xfrm>
            <a:off x="8096250" y="1714500"/>
            <a:ext cx="2857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6CB7C68-166C-4687-BA2A-228D5D463ABC}"/>
              </a:ext>
            </a:extLst>
          </p:cNvPr>
          <p:cNvCxnSpPr/>
          <p:nvPr/>
        </p:nvCxnSpPr>
        <p:spPr>
          <a:xfrm>
            <a:off x="8167688" y="4929189"/>
            <a:ext cx="2857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Rectangle 7">
            <a:extLst>
              <a:ext uri="{FF2B5EF4-FFF2-40B4-BE49-F238E27FC236}">
                <a16:creationId xmlns:a16="http://schemas.microsoft.com/office/drawing/2014/main" id="{A31A2EE8-0177-48DF-B234-29013D7C3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52230" name="Object 6">
            <a:extLst>
              <a:ext uri="{FF2B5EF4-FFF2-40B4-BE49-F238E27FC236}">
                <a16:creationId xmlns:a16="http://schemas.microsoft.com/office/drawing/2014/main" id="{8B8A6018-2673-429F-8D03-625B833B47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09875" y="3643314"/>
          <a:ext cx="25971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Формула" r:id="rId4" imgW="1002865" imgH="241195" progId="Equation.3">
                  <p:embed/>
                </p:oleObj>
              </mc:Choice>
              <mc:Fallback>
                <p:oleObj name="Формула" r:id="rId4" imgW="1002865" imgH="241195" progId="Equation.3">
                  <p:embed/>
                  <p:pic>
                    <p:nvPicPr>
                      <p:cNvPr id="52230" name="Object 6">
                        <a:extLst>
                          <a:ext uri="{FF2B5EF4-FFF2-40B4-BE49-F238E27FC236}">
                            <a16:creationId xmlns:a16="http://schemas.microsoft.com/office/drawing/2014/main" id="{8B8A6018-2673-429F-8D03-625B833B47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75" y="3643314"/>
                        <a:ext cx="2597150" cy="642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5625176-C7A7-4EA5-970B-CD438EAA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1928814"/>
            <a:ext cx="2436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4000" b="1"/>
              <a:t>F</a:t>
            </a:r>
            <a:r>
              <a:rPr lang="uk-UA" altLang="ru-RU" sz="4000" b="1"/>
              <a:t>т = </a:t>
            </a:r>
            <a:r>
              <a:rPr lang="en-US" altLang="ru-RU" sz="4000" b="1"/>
              <a:t>F </a:t>
            </a:r>
            <a:r>
              <a:rPr lang="uk-UA" altLang="ru-RU" sz="4000" b="1"/>
              <a:t>пн </a:t>
            </a:r>
            <a:endParaRPr lang="ru-RU" altLang="ru-RU" sz="4000" b="1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DB15811-F3A8-4415-BA1E-52C41EDA37B1}"/>
              </a:ext>
            </a:extLst>
          </p:cNvPr>
          <p:cNvCxnSpPr/>
          <p:nvPr/>
        </p:nvCxnSpPr>
        <p:spPr>
          <a:xfrm>
            <a:off x="3095626" y="2071689"/>
            <a:ext cx="214313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FE2730D9-6E4B-4240-A6C9-E4964FEB5CD9}"/>
              </a:ext>
            </a:extLst>
          </p:cNvPr>
          <p:cNvCxnSpPr/>
          <p:nvPr/>
        </p:nvCxnSpPr>
        <p:spPr>
          <a:xfrm>
            <a:off x="4238626" y="2071689"/>
            <a:ext cx="214313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3D4E631-5842-40B2-9ED8-4A40699C929C}"/>
              </a:ext>
            </a:extLst>
          </p:cNvPr>
          <p:cNvSpPr/>
          <p:nvPr/>
        </p:nvSpPr>
        <p:spPr>
          <a:xfrm>
            <a:off x="2738438" y="5072063"/>
            <a:ext cx="2857500" cy="1143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67" name="Rectangle 9">
            <a:extLst>
              <a:ext uri="{FF2B5EF4-FFF2-40B4-BE49-F238E27FC236}">
                <a16:creationId xmlns:a16="http://schemas.microsoft.com/office/drawing/2014/main" id="{42498EEE-54C6-4CAE-A8DF-705559F50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52232" name="Object 8">
            <a:extLst>
              <a:ext uri="{FF2B5EF4-FFF2-40B4-BE49-F238E27FC236}">
                <a16:creationId xmlns:a16="http://schemas.microsoft.com/office/drawing/2014/main" id="{CF0663AE-436A-465A-9657-5C0FC94BED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09876" y="5143501"/>
          <a:ext cx="2625725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Формула" r:id="rId6" imgW="1270000" imgH="558800" progId="Equation.3">
                  <p:embed/>
                </p:oleObj>
              </mc:Choice>
              <mc:Fallback>
                <p:oleObj name="Формула" r:id="rId6" imgW="1270000" imgH="558800" progId="Equation.3">
                  <p:embed/>
                  <p:pic>
                    <p:nvPicPr>
                      <p:cNvPr id="52232" name="Object 8">
                        <a:extLst>
                          <a:ext uri="{FF2B5EF4-FFF2-40B4-BE49-F238E27FC236}">
                            <a16:creationId xmlns:a16="http://schemas.microsoft.com/office/drawing/2014/main" id="{CF0663AE-436A-465A-9657-5C0FC94BED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76" y="5143501"/>
                        <a:ext cx="2625725" cy="116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5" grpId="0"/>
      <p:bldP spid="6" grpId="0" animBg="1"/>
      <p:bldP spid="7" grpId="0" animBg="1"/>
      <p:bldP spid="8" grpId="0"/>
      <p:bldP spid="10" grpId="0"/>
      <p:bldP spid="21" grpId="0"/>
      <p:bldP spid="29" grpId="0" animBg="1"/>
    </p:bld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602</TotalTime>
  <Words>544</Words>
  <Application>Microsoft Office PowerPoint</Application>
  <PresentationFormat>Широкий екран</PresentationFormat>
  <Paragraphs>133</Paragraphs>
  <Slides>19</Slides>
  <Notes>0</Notes>
  <HiddenSlides>0</HiddenSlides>
  <MMClips>1</MMClips>
  <ScaleCrop>false</ScaleCrop>
  <HeadingPairs>
    <vt:vector size="8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 Math</vt:lpstr>
      <vt:lpstr>Courier New</vt:lpstr>
      <vt:lpstr>Mistral</vt:lpstr>
      <vt:lpstr>Times New Roman</vt:lpstr>
      <vt:lpstr>Tw Cen MT</vt:lpstr>
      <vt:lpstr>Капля</vt:lpstr>
      <vt:lpstr>Формула</vt:lpstr>
      <vt:lpstr>Презентація PowerPoint</vt:lpstr>
      <vt:lpstr>Презентація PowerPoint</vt:lpstr>
      <vt:lpstr>Презентація PowerPoint</vt:lpstr>
      <vt:lpstr>Фізичні властивості рідин</vt:lpstr>
      <vt:lpstr>Фізичні властивості рідин</vt:lpstr>
      <vt:lpstr>Поверхневий натяг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Вивчення властивостей рідин</dc:title>
  <dc:creator>Максим</dc:creator>
  <cp:lastModifiedBy>rozumniki</cp:lastModifiedBy>
  <cp:revision>60</cp:revision>
  <dcterms:created xsi:type="dcterms:W3CDTF">2019-05-05T10:10:32Z</dcterms:created>
  <dcterms:modified xsi:type="dcterms:W3CDTF">2021-04-06T08:04:43Z</dcterms:modified>
</cp:coreProperties>
</file>