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8" r:id="rId4"/>
    <p:sldId id="267" r:id="rId5"/>
    <p:sldId id="266" r:id="rId6"/>
    <p:sldId id="265" r:id="rId7"/>
    <p:sldId id="263" r:id="rId8"/>
    <p:sldId id="276" r:id="rId9"/>
    <p:sldId id="258" r:id="rId10"/>
    <p:sldId id="283" r:id="rId11"/>
    <p:sldId id="284" r:id="rId12"/>
    <p:sldId id="287" r:id="rId13"/>
    <p:sldId id="286" r:id="rId14"/>
    <p:sldId id="285" r:id="rId15"/>
    <p:sldId id="281" r:id="rId16"/>
    <p:sldId id="282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 Compag" initials="H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7D00"/>
    <a:srgbClr val="99FF99"/>
    <a:srgbClr val="99FFCC"/>
    <a:srgbClr val="66FF99"/>
    <a:srgbClr val="FF9933"/>
    <a:srgbClr val="FF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243" autoAdjust="0"/>
  </p:normalViewPr>
  <p:slideViewPr>
    <p:cSldViewPr>
      <p:cViewPr>
        <p:scale>
          <a:sx n="85" d="100"/>
          <a:sy n="85" d="100"/>
        </p:scale>
        <p:origin x="32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8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885079230555855"/>
          <c:y val="3.8750309533344615E-2"/>
          <c:w val="0.62575452716297797"/>
          <c:h val="0.84797297297297303"/>
        </c:manualLayout>
      </c:layout>
      <c:bar3DChart>
        <c:barDir val="col"/>
        <c:grouping val="clustered"/>
        <c:ser>
          <c:idx val="0"/>
          <c:order val="0"/>
          <c:tx>
            <c:strRef>
              <c:f>Лист2!$A$11</c:f>
              <c:strCache>
                <c:ptCount val="1"/>
                <c:pt idx="0">
                  <c:v>ПРАВОСЛАВНІ</c:v>
                </c:pt>
              </c:strCache>
            </c:strRef>
          </c:tx>
          <c:spPr>
            <a:solidFill>
              <a:srgbClr val="9999FF"/>
            </a:solidFill>
            <a:ln w="13732">
              <a:solidFill>
                <a:srgbClr val="000000"/>
              </a:solidFill>
              <a:prstDash val="solid"/>
            </a:ln>
          </c:spPr>
          <c:val>
            <c:numRef>
              <c:f>Лист2!$B$11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Лист2!$A$12</c:f>
              <c:strCache>
                <c:ptCount val="1"/>
                <c:pt idx="0">
                  <c:v>БАПТИСТИ</c:v>
                </c:pt>
              </c:strCache>
            </c:strRef>
          </c:tx>
          <c:spPr>
            <a:solidFill>
              <a:srgbClr val="993366"/>
            </a:solidFill>
            <a:ln w="13732">
              <a:solidFill>
                <a:srgbClr val="000000"/>
              </a:solidFill>
              <a:prstDash val="solid"/>
            </a:ln>
          </c:spPr>
          <c:val>
            <c:numRef>
              <c:f>Лист2!$B$12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Лист2!$A$13</c:f>
              <c:strCache>
                <c:ptCount val="1"/>
                <c:pt idx="0">
                  <c:v>ПЯ'ТИДЕСЯТНИКИ</c:v>
                </c:pt>
              </c:strCache>
            </c:strRef>
          </c:tx>
          <c:spPr>
            <a:solidFill>
              <a:srgbClr val="FFFFCC"/>
            </a:solidFill>
            <a:ln w="13732">
              <a:solidFill>
                <a:srgbClr val="000000"/>
              </a:solidFill>
              <a:prstDash val="solid"/>
            </a:ln>
          </c:spPr>
          <c:val>
            <c:numRef>
              <c:f>Лист2!$B$13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Лист2!$A$14</c:f>
              <c:strCache>
                <c:ptCount val="1"/>
                <c:pt idx="0">
                  <c:v>ХАРИЗМАТИ</c:v>
                </c:pt>
              </c:strCache>
            </c:strRef>
          </c:tx>
          <c:spPr>
            <a:solidFill>
              <a:srgbClr val="CCFFFF"/>
            </a:solidFill>
            <a:ln w="13732">
              <a:solidFill>
                <a:srgbClr val="000000"/>
              </a:solidFill>
              <a:prstDash val="solid"/>
            </a:ln>
          </c:spPr>
          <c:val>
            <c:numRef>
              <c:f>Лист2!$B$14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Лист2!$A$15</c:f>
              <c:strCache>
                <c:ptCount val="1"/>
                <c:pt idx="0">
                  <c:v>АДВЕНТИСТИ</c:v>
                </c:pt>
              </c:strCache>
            </c:strRef>
          </c:tx>
          <c:spPr>
            <a:solidFill>
              <a:srgbClr val="660066"/>
            </a:solidFill>
            <a:ln w="13732">
              <a:solidFill>
                <a:srgbClr val="000000"/>
              </a:solidFill>
              <a:prstDash val="solid"/>
            </a:ln>
          </c:spPr>
          <c:val>
            <c:numRef>
              <c:f>Лист2!$B$15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Лист2!$A$16</c:f>
              <c:strCache>
                <c:ptCount val="1"/>
                <c:pt idx="0">
                  <c:v>ГРЕКО-КАТОЛИКИ</c:v>
                </c:pt>
              </c:strCache>
            </c:strRef>
          </c:tx>
          <c:spPr>
            <a:solidFill>
              <a:srgbClr val="FF8080"/>
            </a:solidFill>
            <a:ln w="13732">
              <a:solidFill>
                <a:srgbClr val="000000"/>
              </a:solidFill>
              <a:prstDash val="solid"/>
            </a:ln>
          </c:spPr>
          <c:val>
            <c:numRef>
              <c:f>Лист2!$B$16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Лист2!$A$17</c:f>
              <c:strCache>
                <c:ptCount val="1"/>
                <c:pt idx="0">
                  <c:v>СВІДКИ ЯГОВИ</c:v>
                </c:pt>
              </c:strCache>
            </c:strRef>
          </c:tx>
          <c:spPr>
            <a:solidFill>
              <a:srgbClr val="0066CC"/>
            </a:solidFill>
            <a:ln w="13732">
              <a:solidFill>
                <a:srgbClr val="000000"/>
              </a:solidFill>
              <a:prstDash val="solid"/>
            </a:ln>
          </c:spPr>
          <c:val>
            <c:numRef>
              <c:f>Лист2!$B$17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Лист2!$A$18</c:f>
              <c:strCache>
                <c:ptCount val="1"/>
                <c:pt idx="0">
                  <c:v>КАТОЛИКИ</c:v>
                </c:pt>
              </c:strCache>
            </c:strRef>
          </c:tx>
          <c:spPr>
            <a:solidFill>
              <a:srgbClr val="CCCCFF"/>
            </a:solidFill>
            <a:ln w="13732">
              <a:solidFill>
                <a:srgbClr val="000000"/>
              </a:solidFill>
              <a:prstDash val="solid"/>
            </a:ln>
          </c:spPr>
          <c:val>
            <c:numRef>
              <c:f>Лист2!$B$18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Лист2!$A$19</c:f>
              <c:strCache>
                <c:ptCount val="1"/>
                <c:pt idx="0">
                  <c:v>БАПТИСТИ 2</c:v>
                </c:pt>
              </c:strCache>
            </c:strRef>
          </c:tx>
          <c:spPr>
            <a:solidFill>
              <a:srgbClr val="000080"/>
            </a:solidFill>
            <a:ln w="13732">
              <a:solidFill>
                <a:srgbClr val="000000"/>
              </a:solidFill>
              <a:prstDash val="solid"/>
            </a:ln>
          </c:spPr>
          <c:val>
            <c:numRef>
              <c:f>Лист2!$B$19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shape val="box"/>
        <c:axId val="87472768"/>
        <c:axId val="86638976"/>
        <c:axId val="0"/>
      </c:bar3DChart>
      <c:catAx>
        <c:axId val="87472768"/>
        <c:scaling>
          <c:orientation val="minMax"/>
        </c:scaling>
        <c:axPos val="b"/>
        <c:numFmt formatCode="General" sourceLinked="1"/>
        <c:tickLblPos val="low"/>
        <c:spPr>
          <a:ln w="34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6638976"/>
        <c:crosses val="autoZero"/>
        <c:auto val="1"/>
        <c:lblAlgn val="ctr"/>
        <c:lblOffset val="100"/>
      </c:catAx>
      <c:valAx>
        <c:axId val="86638976"/>
        <c:scaling>
          <c:orientation val="minMax"/>
        </c:scaling>
        <c:axPos val="l"/>
        <c:majorGridlines>
          <c:spPr>
            <a:ln w="343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4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37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7472768"/>
        <c:crosses val="autoZero"/>
        <c:crossBetween val="between"/>
      </c:valAx>
      <c:spPr>
        <a:noFill/>
        <a:ln w="27464">
          <a:noFill/>
        </a:ln>
      </c:spPr>
    </c:plotArea>
    <c:legend>
      <c:legendPos val="r"/>
      <c:layout>
        <c:manualLayout>
          <c:xMode val="edge"/>
          <c:yMode val="edge"/>
          <c:x val="0.73601574258157221"/>
          <c:y val="0.12401878150378753"/>
          <c:w val="0.2615694164989939"/>
          <c:h val="0.70433798517311008"/>
        </c:manualLayout>
      </c:layout>
      <c:spPr>
        <a:solidFill>
          <a:srgbClr val="FFFFFF"/>
        </a:solidFill>
        <a:ln w="3433">
          <a:solidFill>
            <a:srgbClr val="000000"/>
          </a:solidFill>
          <a:prstDash val="solid"/>
        </a:ln>
      </c:spPr>
      <c:txPr>
        <a:bodyPr/>
        <a:lstStyle/>
        <a:p>
          <a:pPr>
            <a:defRPr sz="1589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8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2-06T02:31:19.219" idx="1">
    <p:pos x="5514" y="981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0.03017</cdr:x>
      <cdr:y>0.09873</cdr:y>
    </cdr:from>
    <cdr:to>
      <cdr:x>0.14604</cdr:x>
      <cdr:y>0.26012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051" y="5593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0.20811</cdr:x>
      <cdr:y>0.83861</cdr:y>
    </cdr:from>
    <cdr:to>
      <cdr:x>0.32398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2269" y="4918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100" dirty="0" smtClean="0"/>
            <a:t>КІЛЬКІСНИЙ СКЛАД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0.05291</cdr:x>
      <cdr:y>0.05632</cdr:y>
    </cdr:from>
    <cdr:to>
      <cdr:x>0.16878</cdr:x>
      <cdr:y>0.21771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7513" y="3190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100" dirty="0" smtClean="0"/>
            <a:t>ЧОЛ.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A1A591-BA61-47D4-9A97-9A12A96A89A1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5C6995-3B73-401B-AC2D-424B4A988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54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C6995-3B73-401B-AC2D-424B4A988D6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00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C6995-3B73-401B-AC2D-424B4A988D6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0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C6995-3B73-401B-AC2D-424B4A988D6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13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C6995-3B73-401B-AC2D-424B4A988D6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11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C6995-3B73-401B-AC2D-424B4A988D6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116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C6995-3B73-401B-AC2D-424B4A988D6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11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Морфологічні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пружні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пагони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10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неприємний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запах – 10,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низькорослі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стійки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витоптування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21,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трихоми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23,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емер-генці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1,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зарості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затінюють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16,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глибока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коренева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система – 10.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будові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алкалоїди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15,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ефірні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9,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4,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гіркоти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6,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молочний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сік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4,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сапоніни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5. Велика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насінин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C6995-3B73-401B-AC2D-424B4A988D6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44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D481A7CF-90F7-4E20-83C8-923822AB7651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BF958D5-F6E1-4983-B1E8-7A0612FAC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04DF-6442-4319-8C78-A519006D68AD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A6808-2464-46F1-A6D2-9D2A08DCC2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79C3-E637-4925-A5B7-19D587995775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007F-5E3C-4F8E-9911-4CA954E847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94BD-5101-4629-B845-7C5682F8D153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6507-8AC1-4814-8FD9-D33A874770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D7ED-EACE-42E0-8E05-77247772E000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CC94-FFCF-4A17-AD8D-389717FEE0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9BEF-BA9F-40F5-84D8-C8092C19BA71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7D1E-8B72-4F1F-8061-0D3A7954D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3B4A-DDF1-422F-8009-EB51BF2A393F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8316-F2DB-4F46-B36A-C422FA0741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91D5-6F95-42E9-AE71-29AE50A556BD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F0A3-D579-445A-973F-88C4B83A98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3940-EDDB-4905-9EB9-71F706FAD2C7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EA51-313C-480D-BC66-E2533F5FF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A6FD-048C-442F-8A0C-A432A7BB494A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62EC-9262-47BC-A1AD-9614898C30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128E-03E6-4E2D-8551-A33F461021F5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2E86-0285-4BBA-A6CE-7ABB8F4D79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76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6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76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76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6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49DB53AD-313D-49E4-A361-F57277B9AB58}" type="datetime1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B1C5DB2E-092E-4783-8EB4-647B657EDD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3" r:id="rId8"/>
    <p:sldLayoutId id="2147483674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262437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29083" y="266699"/>
            <a:ext cx="8413750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МАН-</a:t>
            </a:r>
            <a:r>
              <a:rPr lang="ru-RU" sz="1600" b="1" dirty="0" err="1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Юніор</a:t>
            </a:r>
            <a:r>
              <a:rPr lang="ru-RU" sz="1600" b="1" dirty="0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1600" b="1" dirty="0" err="1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дослідник</a:t>
            </a:r>
            <a:r>
              <a:rPr lang="ru-RU" sz="1600" b="1" dirty="0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. </a:t>
            </a:r>
            <a:r>
              <a:rPr lang="ru-RU" sz="1600" b="1" dirty="0" err="1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Історик-Юніор</a:t>
            </a:r>
            <a:r>
              <a:rPr lang="ru-RU" sz="1600" b="1" dirty="0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. </a:t>
            </a:r>
            <a:r>
              <a:rPr lang="ru-RU" sz="1600" b="1" dirty="0" err="1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Барвінківська</a:t>
            </a:r>
            <a:r>
              <a:rPr lang="ru-RU" sz="1600" b="1" dirty="0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1600" b="1" dirty="0" err="1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філія</a:t>
            </a:r>
            <a:r>
              <a:rPr lang="ru-RU" sz="1600" b="1" dirty="0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1600" b="1" dirty="0" err="1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Харківського</a:t>
            </a:r>
            <a:r>
              <a:rPr lang="ru-RU" sz="1600" b="1" dirty="0" smtClean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Обласного</a:t>
            </a: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Комунального</a:t>
            </a: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Територіального</a:t>
            </a: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Відділення</a:t>
            </a: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МАН</a:t>
            </a:r>
            <a:b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</a:b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Короткий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екскурсійний</a:t>
            </a: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маршрут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із</a:t>
            </a: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елементами</a:t>
            </a: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власного</a:t>
            </a: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дослідження</a:t>
            </a: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на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місцевому</a:t>
            </a:r>
            <a:r>
              <a:rPr lang="ru-RU" sz="1600" b="1" dirty="0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1600" b="1" dirty="0" err="1">
                <a:solidFill>
                  <a:srgbClr val="D16349"/>
                </a:solidFill>
                <a:latin typeface="Trebuchet MS"/>
                <a:ea typeface="+mj-ea"/>
                <a:cs typeface="+mj-cs"/>
              </a:rPr>
              <a:t>матеріалі</a:t>
            </a:r>
            <a:endParaRPr lang="uk-UA" alt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4211638" y="3125788"/>
            <a:ext cx="44640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Роботу виконала:</a:t>
            </a:r>
          </a:p>
          <a:p>
            <a:pPr algn="just"/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Крупка Поліна Віталіївна,</a:t>
            </a:r>
          </a:p>
          <a:p>
            <a:pPr algn="just"/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учениця 7 класу </a:t>
            </a:r>
            <a:r>
              <a:rPr lang="uk-UA" altLang="uk-UA" dirty="0" err="1" smtClean="0">
                <a:latin typeface="Times New Roman" pitchFamily="18" charset="0"/>
                <a:cs typeface="Times New Roman" pitchFamily="18" charset="0"/>
              </a:rPr>
              <a:t>Барвінківського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ліцею №3</a:t>
            </a:r>
          </a:p>
          <a:p>
            <a:pPr algn="just"/>
            <a:r>
              <a:rPr lang="uk-UA" altLang="uk-UA" dirty="0" err="1" smtClean="0">
                <a:latin typeface="Times New Roman" pitchFamily="18" charset="0"/>
                <a:cs typeface="Times New Roman" pitchFamily="18" charset="0"/>
              </a:rPr>
              <a:t>Барвінківської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dirty="0" err="1" smtClean="0">
                <a:latin typeface="Times New Roman" pitchFamily="18" charset="0"/>
                <a:cs typeface="Times New Roman" pitchFamily="18" charset="0"/>
              </a:rPr>
              <a:t>тереторіальної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громади Ізюмського району  Харківської області  Науковий керівник:</a:t>
            </a:r>
          </a:p>
          <a:p>
            <a:pPr algn="just"/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Ткаченко Ірина Михайлівна, 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вчитель історії </a:t>
            </a:r>
            <a:r>
              <a:rPr lang="uk-UA" altLang="uk-UA" dirty="0" err="1" smtClean="0">
                <a:latin typeface="Times New Roman" pitchFamily="18" charset="0"/>
                <a:cs typeface="Times New Roman" pitchFamily="18" charset="0"/>
              </a:rPr>
              <a:t>Барвінківського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ліцею №3</a:t>
            </a:r>
          </a:p>
          <a:p>
            <a:pPr algn="just"/>
            <a:r>
              <a:rPr lang="uk-UA" altLang="uk-UA" dirty="0" err="1">
                <a:latin typeface="Times New Roman" pitchFamily="18" charset="0"/>
                <a:cs typeface="Times New Roman" pitchFamily="18" charset="0"/>
              </a:rPr>
              <a:t>Барвінківської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altLang="uk-UA" dirty="0" err="1">
                <a:latin typeface="Times New Roman" pitchFamily="18" charset="0"/>
                <a:cs typeface="Times New Roman" pitchFamily="18" charset="0"/>
              </a:rPr>
              <a:t>тереторіальної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 громади Ізюмського району  Харківської області </a:t>
            </a:r>
            <a:endParaRPr lang="uk-UA" alt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вчитель історії,  Харківської області</a:t>
            </a:r>
            <a:endParaRPr lang="uk-UA" alt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75" y="1332541"/>
            <a:ext cx="8208913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EE7D00"/>
                </a:solidFill>
                <a:latin typeface="Times New Roman" pitchFamily="18" charset="0"/>
                <a:cs typeface="Times New Roman" pitchFamily="18" charset="0"/>
              </a:rPr>
              <a:t>СТЕЖКАМИ </a:t>
            </a:r>
            <a:r>
              <a:rPr lang="uk-UA" sz="2400" b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EE7D00"/>
                </a:solidFill>
                <a:latin typeface="Times New Roman" pitchFamily="18" charset="0"/>
                <a:cs typeface="Times New Roman" pitchFamily="18" charset="0"/>
              </a:rPr>
              <a:t>ПРОТЕСТАНТІВ БАРВІНКІВЩИНИ: </a:t>
            </a:r>
            <a:r>
              <a:rPr lang="uk-UA" sz="2400" b="1" dirty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EE7D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EE7D00"/>
                </a:solidFill>
                <a:latin typeface="Times New Roman" pitchFamily="18" charset="0"/>
                <a:cs typeface="Times New Roman" pitchFamily="18" charset="0"/>
              </a:rPr>
              <a:t>ІСТОРІЯ І СУЧАСНІСТЬ</a:t>
            </a:r>
            <a:endParaRPr lang="ru-RU" sz="2400" b="1" dirty="0">
              <a:ln w="10541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EE7D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 flipV="1">
            <a:off x="4649788" y="166687"/>
            <a:ext cx="714300" cy="5715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9157" name="Picture 5" descr="C:\Users\HP Compag\Downloads\фон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971600" y="2713910"/>
            <a:ext cx="3097113" cy="3501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C:\Users\HP Compag\Downloads\Documents\фон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943" y="2713910"/>
            <a:ext cx="3072000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ндрей\Desktop\МАНЮНІОР\Ман Юніор\IMG-667b1f0707afb3ca72d562276ef6343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13" y="2163538"/>
            <a:ext cx="3658725" cy="43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EA51-313C-480D-BC66-E2533F5FF7C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20" y="548680"/>
            <a:ext cx="41984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538325" y="6106977"/>
            <a:ext cx="5850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Карта-схема </a:t>
            </a:r>
            <a:r>
              <a:rPr lang="ru-RU" dirty="0" err="1"/>
              <a:t>Барвінківського</a:t>
            </a:r>
            <a:r>
              <a:rPr lang="ru-RU" dirty="0"/>
              <a:t> </a:t>
            </a:r>
            <a:r>
              <a:rPr lang="ru-RU" dirty="0" smtClean="0"/>
              <a:t>району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323455"/>
            <a:ext cx="34729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Барвінківському</a:t>
            </a:r>
            <a:r>
              <a:rPr lang="ru-RU" dirty="0"/>
              <a:t>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10 </a:t>
            </a:r>
            <a:r>
              <a:rPr lang="ru-RU" dirty="0" err="1"/>
              <a:t>релігійних</a:t>
            </a:r>
            <a:r>
              <a:rPr lang="ru-RU" dirty="0"/>
              <a:t> громад:</a:t>
            </a:r>
          </a:p>
          <a:p>
            <a:r>
              <a:rPr lang="ru-RU" dirty="0"/>
              <a:t>м. </a:t>
            </a:r>
            <a:r>
              <a:rPr lang="ru-RU" dirty="0" err="1"/>
              <a:t>Барвінкове</a:t>
            </a:r>
            <a:r>
              <a:rPr lang="ru-RU" dirty="0"/>
              <a:t>: Свято-</a:t>
            </a:r>
            <a:r>
              <a:rPr lang="ru-RU" dirty="0" err="1"/>
              <a:t>Успенська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;</a:t>
            </a:r>
          </a:p>
          <a:p>
            <a:r>
              <a:rPr lang="ru-RU" dirty="0" err="1"/>
              <a:t>Євангельських</a:t>
            </a:r>
            <a:r>
              <a:rPr lang="ru-RU" dirty="0"/>
              <a:t> </a:t>
            </a:r>
            <a:r>
              <a:rPr lang="ru-RU" dirty="0" err="1"/>
              <a:t>християн-баптистів</a:t>
            </a:r>
            <a:r>
              <a:rPr lang="ru-RU" dirty="0"/>
              <a:t>;</a:t>
            </a:r>
          </a:p>
          <a:p>
            <a:r>
              <a:rPr lang="ru-RU" dirty="0" err="1"/>
              <a:t>Адвентистів</a:t>
            </a:r>
            <a:r>
              <a:rPr lang="ru-RU" dirty="0"/>
              <a:t> 7-го дня;</a:t>
            </a:r>
          </a:p>
          <a:p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Православна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патріархату</a:t>
            </a:r>
            <a:r>
              <a:rPr lang="ru-RU" dirty="0"/>
              <a:t>;</a:t>
            </a:r>
          </a:p>
          <a:p>
            <a:r>
              <a:rPr lang="ru-RU" dirty="0"/>
              <a:t>с. </a:t>
            </a:r>
            <a:r>
              <a:rPr lang="ru-RU" dirty="0" err="1"/>
              <a:t>Мечебилове</a:t>
            </a:r>
            <a:r>
              <a:rPr lang="ru-RU" dirty="0"/>
              <a:t>: </a:t>
            </a:r>
            <a:r>
              <a:rPr lang="ru-RU" dirty="0" err="1"/>
              <a:t>Іосифо-Обрученська</a:t>
            </a:r>
            <a:r>
              <a:rPr lang="ru-RU" dirty="0"/>
              <a:t> громада УПЦ;</a:t>
            </a:r>
          </a:p>
          <a:p>
            <a:r>
              <a:rPr lang="ru-RU" dirty="0"/>
              <a:t>с. </a:t>
            </a:r>
            <a:r>
              <a:rPr lang="ru-RU" dirty="0" err="1"/>
              <a:t>Погонівка</a:t>
            </a:r>
            <a:r>
              <a:rPr lang="ru-RU" dirty="0"/>
              <a:t>: Греко-</a:t>
            </a:r>
            <a:r>
              <a:rPr lang="ru-RU" dirty="0" err="1"/>
              <a:t>католицька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;</a:t>
            </a:r>
          </a:p>
          <a:p>
            <a:r>
              <a:rPr lang="ru-RU" dirty="0"/>
              <a:t>с. </a:t>
            </a:r>
            <a:r>
              <a:rPr lang="ru-RU" dirty="0" err="1"/>
              <a:t>Іванівка</a:t>
            </a:r>
            <a:r>
              <a:rPr lang="ru-RU" dirty="0"/>
              <a:t> Друга </a:t>
            </a:r>
            <a:r>
              <a:rPr lang="ru-RU" dirty="0" err="1"/>
              <a:t>Іоанно-Богославська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;</a:t>
            </a:r>
          </a:p>
          <a:p>
            <a:r>
              <a:rPr lang="ru-RU" dirty="0"/>
              <a:t>с. </a:t>
            </a:r>
            <a:r>
              <a:rPr lang="ru-RU" dirty="0" err="1"/>
              <a:t>Богодарове</a:t>
            </a:r>
            <a:r>
              <a:rPr lang="ru-RU" dirty="0"/>
              <a:t>: Греко-</a:t>
            </a:r>
            <a:r>
              <a:rPr lang="ru-RU" dirty="0" err="1"/>
              <a:t>католицька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;</a:t>
            </a:r>
          </a:p>
          <a:p>
            <a:r>
              <a:rPr lang="ru-RU" dirty="0"/>
              <a:t>с. </a:t>
            </a:r>
            <a:r>
              <a:rPr lang="ru-RU" dirty="0" err="1"/>
              <a:t>Малинівка</a:t>
            </a:r>
            <a:r>
              <a:rPr lang="ru-RU" dirty="0"/>
              <a:t>: Преподобного </a:t>
            </a:r>
            <a:r>
              <a:rPr lang="ru-RU" dirty="0" err="1"/>
              <a:t>Сергія</a:t>
            </a:r>
            <a:r>
              <a:rPr lang="ru-RU" dirty="0"/>
              <a:t> </a:t>
            </a:r>
            <a:r>
              <a:rPr lang="ru-RU" dirty="0" err="1"/>
              <a:t>Радонезького</a:t>
            </a:r>
            <a:r>
              <a:rPr lang="ru-RU" dirty="0"/>
              <a:t>;</a:t>
            </a:r>
          </a:p>
          <a:p>
            <a:r>
              <a:rPr lang="ru-RU" dirty="0"/>
              <a:t>с. </a:t>
            </a:r>
            <a:r>
              <a:rPr lang="ru-RU" dirty="0" err="1"/>
              <a:t>Гаврилівка</a:t>
            </a:r>
            <a:r>
              <a:rPr lang="ru-RU" dirty="0"/>
              <a:t>: </a:t>
            </a:r>
            <a:r>
              <a:rPr lang="ru-RU" dirty="0" err="1"/>
              <a:t>Арханегла</a:t>
            </a:r>
            <a:r>
              <a:rPr lang="ru-RU" dirty="0"/>
              <a:t> </a:t>
            </a:r>
            <a:r>
              <a:rPr lang="ru-RU" dirty="0" err="1"/>
              <a:t>Гавриїла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5075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EA51-313C-480D-BC66-E2533F5FF7C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3076" name="Picture 4" descr="C:\Users\Андрей\Desktop\МАНЮНІОР\Ман Юніор\IMG-e65515d0a392aa0282cae62eef01a8f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725" y="332657"/>
            <a:ext cx="4075731" cy="5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038315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Будівлі </a:t>
            </a:r>
            <a:r>
              <a:rPr lang="uk-UA" dirty="0"/>
              <a:t> </a:t>
            </a:r>
            <a:r>
              <a:rPr lang="uk-UA" dirty="0" smtClean="0"/>
              <a:t>побудовані протестантами </a:t>
            </a:r>
            <a:r>
              <a:rPr lang="uk-UA" dirty="0" err="1" smtClean="0"/>
              <a:t>-менонітами</a:t>
            </a:r>
            <a:r>
              <a:rPr lang="uk-UA" dirty="0" smtClean="0"/>
              <a:t> в </a:t>
            </a:r>
            <a:r>
              <a:rPr lang="uk-UA" dirty="0" err="1" smtClean="0"/>
              <a:t>сер.ХІХст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077" name="Picture 5" descr="C:\Users\Андрей\Desktop\МАНЮНІОР\Ман Юніор\IMG-96bab65f161215255cfdcbf0c3fb6ed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4248472" cy="54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069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EA51-313C-480D-BC66-E2533F5FF7C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9382"/>
            <a:ext cx="4987850" cy="48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5241925"/>
            <a:ext cx="3456384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Колишній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млин Г.Фреза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" name="Picture 3" descr="C:\Users\Андрей\Desktop\МАНЮНІОР\Ман Юніор\IMG-aa05116fdcb62ccc5afb9a7453b077d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113" y="227618"/>
            <a:ext cx="3777091" cy="50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780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EA51-313C-480D-BC66-E2533F5FF7C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146" name="Picture 2" descr="C:\Users\Андрей\Desktop\МАНЮНІОР\Ман Юніор\IMG-61473077020a67d6ab7c4b158231c69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5929" y="116632"/>
            <a:ext cx="4138560" cy="60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дрей\Desktop\МАНЮНІОР\Ман Юніор\IMG-03da6aa32e95d69d2db811f2fe39176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90" y="1"/>
            <a:ext cx="3900286" cy="616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7497" y="6167943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Будівлі  побудовані протестантами </a:t>
            </a:r>
            <a:r>
              <a:rPr lang="uk-UA" dirty="0" err="1" smtClean="0"/>
              <a:t>-менонітами</a:t>
            </a:r>
            <a:r>
              <a:rPr lang="uk-UA" dirty="0" smtClean="0"/>
              <a:t> </a:t>
            </a:r>
            <a:r>
              <a:rPr lang="uk-UA" dirty="0"/>
              <a:t>в </a:t>
            </a:r>
            <a:r>
              <a:rPr lang="uk-UA" dirty="0" err="1"/>
              <a:t>сер.ХІХст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0001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EA51-313C-480D-BC66-E2533F5FF7C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22548"/>
            <a:ext cx="284162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Андрей\Desktop\МАНЮНІОР\Ман Юніор\IMG-682cb624337ff517c05621719923469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90" y="822548"/>
            <a:ext cx="4719490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077173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Місця богослужінь протестантів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063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262437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D260C-BCC8-48E5-B4DF-49FC6C864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sp>
        <p:nvSpPr>
          <p:cNvPr id="31749" name="Номер слайда 13"/>
          <p:cNvSpPr txBox="1">
            <a:spLocks/>
          </p:cNvSpPr>
          <p:nvPr/>
        </p:nvSpPr>
        <p:spPr bwMode="auto">
          <a:xfrm>
            <a:off x="8688388" y="6423025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3F8ADE45-A35E-48F3-AD08-3EED63970B79}" type="slidenum">
              <a:rPr lang="ru-RU" sz="2400" b="1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2400" b="1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22275" y="65088"/>
            <a:ext cx="8229600" cy="850900"/>
          </a:xfrm>
          <a:prstGeom prst="rect">
            <a:avLst/>
          </a:prstGeom>
          <a:gradFill rotWithShape="1">
            <a:gsLst>
              <a:gs pos="0">
                <a:srgbClr val="AC6D56">
                  <a:tint val="50000"/>
                  <a:satMod val="300000"/>
                </a:srgbClr>
              </a:gs>
              <a:gs pos="35000">
                <a:srgbClr val="AC6D56">
                  <a:tint val="37000"/>
                  <a:satMod val="300000"/>
                </a:srgbClr>
              </a:gs>
              <a:gs pos="100000">
                <a:srgbClr val="AC6D5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 РЕЛІГІЙНИХ ГРОМАД</a:t>
            </a:r>
            <a:endParaRPr lang="en-US" sz="28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TextBox 2"/>
          <p:cNvSpPr txBox="1">
            <a:spLocks noChangeArrowheads="1"/>
          </p:cNvSpPr>
          <p:nvPr/>
        </p:nvSpPr>
        <p:spPr bwMode="auto">
          <a:xfrm>
            <a:off x="611188" y="1090613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Argiopa bruennichi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1757" name="TextBox 5"/>
          <p:cNvSpPr txBox="1">
            <a:spLocks noChangeArrowheads="1"/>
          </p:cNvSpPr>
          <p:nvPr/>
        </p:nvSpPr>
        <p:spPr bwMode="auto">
          <a:xfrm>
            <a:off x="2667000" y="3340100"/>
            <a:ext cx="264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Agelena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labyrinthica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1762" name="TextBox 8"/>
          <p:cNvSpPr txBox="1">
            <a:spLocks noChangeArrowheads="1"/>
          </p:cNvSpPr>
          <p:nvPr/>
        </p:nvSpPr>
        <p:spPr bwMode="auto">
          <a:xfrm>
            <a:off x="935038" y="5659438"/>
            <a:ext cx="2449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Araneus diademetus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1763" name="TextBox 9"/>
          <p:cNvSpPr txBox="1">
            <a:spLocks noChangeArrowheads="1"/>
          </p:cNvSpPr>
          <p:nvPr/>
        </p:nvSpPr>
        <p:spPr bwMode="auto">
          <a:xfrm>
            <a:off x="5049838" y="5659438"/>
            <a:ext cx="3097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Liny</a:t>
            </a:r>
            <a:r>
              <a:rPr lang="en-US" sz="2000" b="1" i="1">
                <a:solidFill>
                  <a:schemeClr val="bg1"/>
                </a:solidFill>
              </a:rPr>
              <a:t>p</a:t>
            </a:r>
            <a:r>
              <a:rPr lang="en-US" b="1" i="1">
                <a:solidFill>
                  <a:schemeClr val="bg1"/>
                </a:solidFill>
              </a:rPr>
              <a:t>hia triangularis</a:t>
            </a:r>
            <a:endParaRPr lang="ru-RU" b="1" i="1">
              <a:solidFill>
                <a:schemeClr val="bg1"/>
              </a:solidFill>
            </a:endParaRPr>
          </a:p>
        </p:txBody>
      </p:sp>
      <p:pic>
        <p:nvPicPr>
          <p:cNvPr id="22" name="Picture 9" descr="хвощ польовий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75556"/>
            <a:ext cx="3600450" cy="2434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 descr="синя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90612"/>
            <a:ext cx="3719512" cy="2249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 descr="подорожник великий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39"/>
            <a:ext cx="3600400" cy="2633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 descr="пижмо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525044"/>
            <a:ext cx="3410595" cy="289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2461" y="1090613"/>
            <a:ext cx="3597903" cy="2698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92613" y="1045533"/>
            <a:ext cx="3719512" cy="2434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0470" y="3789041"/>
            <a:ext cx="4101570" cy="2633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49838" y="3536786"/>
            <a:ext cx="3409950" cy="2897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027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262437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D260C-BCC8-48E5-B4DF-49FC6C864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  <p:sp>
        <p:nvSpPr>
          <p:cNvPr id="31749" name="Номер слайда 13"/>
          <p:cNvSpPr txBox="1">
            <a:spLocks/>
          </p:cNvSpPr>
          <p:nvPr/>
        </p:nvSpPr>
        <p:spPr bwMode="auto">
          <a:xfrm>
            <a:off x="8688388" y="6423025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3F8ADE45-A35E-48F3-AD08-3EED63970B79}" type="slidenum">
              <a:rPr lang="ru-RU" sz="2400" b="1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2400" b="1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22275" y="65088"/>
            <a:ext cx="8229600" cy="850900"/>
          </a:xfrm>
          <a:prstGeom prst="rect">
            <a:avLst/>
          </a:prstGeom>
          <a:gradFill rotWithShape="1">
            <a:gsLst>
              <a:gs pos="0">
                <a:srgbClr val="AC6D56">
                  <a:tint val="50000"/>
                  <a:satMod val="300000"/>
                </a:srgbClr>
              </a:gs>
              <a:gs pos="35000">
                <a:srgbClr val="AC6D56">
                  <a:tint val="37000"/>
                  <a:satMod val="300000"/>
                </a:srgbClr>
              </a:gs>
              <a:gs pos="100000">
                <a:srgbClr val="AC6D5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РОЗПОДІЛ </a:t>
            </a:r>
            <a:r>
              <a:rPr lang="ru-RU" sz="28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РЕЛІГІЙНИХ ГРОМАД В БАРВІНКОВОМУ ЗА КІЛЬКОСТЮ ПРИХОЖАН</a:t>
            </a:r>
            <a:endParaRPr lang="en-US" sz="28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TextBox 2"/>
          <p:cNvSpPr txBox="1">
            <a:spLocks noChangeArrowheads="1"/>
          </p:cNvSpPr>
          <p:nvPr/>
        </p:nvSpPr>
        <p:spPr bwMode="auto">
          <a:xfrm>
            <a:off x="611188" y="1090613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Argiopa bruennichi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1757" name="TextBox 5"/>
          <p:cNvSpPr txBox="1">
            <a:spLocks noChangeArrowheads="1"/>
          </p:cNvSpPr>
          <p:nvPr/>
        </p:nvSpPr>
        <p:spPr bwMode="auto">
          <a:xfrm>
            <a:off x="2667000" y="3340100"/>
            <a:ext cx="264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Agelena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labyrinthica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1762" name="TextBox 8"/>
          <p:cNvSpPr txBox="1">
            <a:spLocks noChangeArrowheads="1"/>
          </p:cNvSpPr>
          <p:nvPr/>
        </p:nvSpPr>
        <p:spPr bwMode="auto">
          <a:xfrm>
            <a:off x="935038" y="5659438"/>
            <a:ext cx="2449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Araneus diademetus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1763" name="TextBox 9"/>
          <p:cNvSpPr txBox="1">
            <a:spLocks noChangeArrowheads="1"/>
          </p:cNvSpPr>
          <p:nvPr/>
        </p:nvSpPr>
        <p:spPr bwMode="auto">
          <a:xfrm>
            <a:off x="5049838" y="5659438"/>
            <a:ext cx="3097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Liny</a:t>
            </a:r>
            <a:r>
              <a:rPr lang="en-US" sz="2000" b="1" i="1">
                <a:solidFill>
                  <a:schemeClr val="bg1"/>
                </a:solidFill>
              </a:rPr>
              <a:t>p</a:t>
            </a:r>
            <a:r>
              <a:rPr lang="en-US" b="1" i="1">
                <a:solidFill>
                  <a:schemeClr val="bg1"/>
                </a:solidFill>
              </a:rPr>
              <a:t>hia triangularis</a:t>
            </a:r>
            <a:endParaRPr lang="ru-RU" b="1" i="1">
              <a:solidFill>
                <a:schemeClr val="bg1"/>
              </a:solidFill>
            </a:endParaRPr>
          </a:p>
        </p:txBody>
      </p:sp>
      <p:graphicFrame>
        <p:nvGraphicFramePr>
          <p:cNvPr id="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4316717"/>
              </p:ext>
            </p:extLst>
          </p:nvPr>
        </p:nvGraphicFramePr>
        <p:xfrm>
          <a:off x="517525" y="1141413"/>
          <a:ext cx="7891463" cy="566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06695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262437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4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63F86-C800-4455-81DD-4EE6B81E79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  <p:sp>
        <p:nvSpPr>
          <p:cNvPr id="32773" name="Номер слайда 13"/>
          <p:cNvSpPr txBox="1">
            <a:spLocks/>
          </p:cNvSpPr>
          <p:nvPr/>
        </p:nvSpPr>
        <p:spPr bwMode="auto">
          <a:xfrm>
            <a:off x="8688388" y="6423025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31DB2FD5-88A1-4374-B2B6-188FF50D4C94}" type="slidenum">
              <a:rPr lang="ru-RU" sz="2400" b="1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2400" b="1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58788" y="65088"/>
            <a:ext cx="8229600" cy="850900"/>
          </a:xfrm>
          <a:prstGeom prst="rect">
            <a:avLst/>
          </a:prstGeom>
          <a:gradFill rotWithShape="1">
            <a:gsLst>
              <a:gs pos="0">
                <a:srgbClr val="AC6D56">
                  <a:tint val="50000"/>
                  <a:satMod val="300000"/>
                </a:srgbClr>
              </a:gs>
              <a:gs pos="35000">
                <a:srgbClr val="AC6D56">
                  <a:tint val="37000"/>
                  <a:satMod val="300000"/>
                </a:srgbClr>
              </a:gs>
              <a:gs pos="100000">
                <a:srgbClr val="AC6D5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en-US" sz="4000" b="1" kern="0" dirty="0">
              <a:solidFill>
                <a:srgbClr val="23427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Прямоугольник 10"/>
          <p:cNvSpPr>
            <a:spLocks noChangeArrowheads="1"/>
          </p:cNvSpPr>
          <p:nvPr/>
        </p:nvSpPr>
        <p:spPr bwMode="auto">
          <a:xfrm>
            <a:off x="422275" y="915988"/>
            <a:ext cx="8266113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/>
              <a:t>Аналіз</a:t>
            </a:r>
            <a:r>
              <a:rPr lang="ru-RU" sz="1400" dirty="0"/>
              <a:t> </a:t>
            </a:r>
            <a:r>
              <a:rPr lang="ru-RU" sz="1400" dirty="0" err="1"/>
              <a:t>релігійної</a:t>
            </a:r>
            <a:r>
              <a:rPr lang="ru-RU" sz="1400" dirty="0"/>
              <a:t> </a:t>
            </a:r>
            <a:r>
              <a:rPr lang="ru-RU" sz="1400" dirty="0" err="1"/>
              <a:t>ситуації</a:t>
            </a:r>
            <a:r>
              <a:rPr lang="ru-RU" sz="1400" dirty="0"/>
              <a:t> на </a:t>
            </a:r>
            <a:r>
              <a:rPr lang="uk-UA" sz="1400" dirty="0" err="1"/>
              <a:t>Барвінківщині</a:t>
            </a:r>
            <a:r>
              <a:rPr lang="uk-UA" sz="1400" dirty="0"/>
              <a:t> </a:t>
            </a:r>
            <a:r>
              <a:rPr lang="ru-RU" sz="1400" dirty="0"/>
              <a:t>в </a:t>
            </a:r>
            <a:r>
              <a:rPr lang="ru-RU" sz="1400" dirty="0" err="1"/>
              <a:t>ретроспективі</a:t>
            </a:r>
            <a:r>
              <a:rPr lang="ru-RU" sz="1400" dirty="0"/>
              <a:t> та в </a:t>
            </a:r>
            <a:r>
              <a:rPr lang="ru-RU" sz="1400" dirty="0" err="1"/>
              <a:t>умовах</a:t>
            </a:r>
            <a:r>
              <a:rPr lang="ru-RU" sz="1400" dirty="0"/>
              <a:t> </a:t>
            </a:r>
            <a:r>
              <a:rPr lang="ru-RU" sz="1400" dirty="0" err="1"/>
              <a:t>нинішніх</a:t>
            </a:r>
            <a:r>
              <a:rPr lang="ru-RU" sz="1400" dirty="0"/>
              <a:t> </a:t>
            </a:r>
            <a:r>
              <a:rPr lang="ru-RU" sz="1400" dirty="0" err="1"/>
              <a:t>реалій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зробити</a:t>
            </a:r>
            <a:r>
              <a:rPr lang="ru-RU" sz="1400" dirty="0"/>
              <a:t> </a:t>
            </a:r>
            <a:r>
              <a:rPr lang="ru-RU" sz="1400" dirty="0" err="1"/>
              <a:t>наступні</a:t>
            </a:r>
            <a:r>
              <a:rPr lang="ru-RU" sz="1400" dirty="0"/>
              <a:t> </a:t>
            </a:r>
            <a:r>
              <a:rPr lang="ru-RU" sz="1400" dirty="0" err="1"/>
              <a:t>висновки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1. </a:t>
            </a:r>
            <a:r>
              <a:rPr lang="ru-RU" sz="1400" dirty="0" err="1"/>
              <a:t>Домінуючою</a:t>
            </a:r>
            <a:r>
              <a:rPr lang="ru-RU" sz="1400" dirty="0"/>
              <a:t> </a:t>
            </a:r>
            <a:r>
              <a:rPr lang="ru-RU" sz="1400" dirty="0" err="1"/>
              <a:t>конфесією</a:t>
            </a:r>
            <a:r>
              <a:rPr lang="ru-RU" sz="1400" dirty="0"/>
              <a:t> в </a:t>
            </a:r>
            <a:r>
              <a:rPr lang="ru-RU" sz="1400" dirty="0" err="1"/>
              <a:t>регіоні</a:t>
            </a:r>
            <a:r>
              <a:rPr lang="ru-RU" sz="1400" dirty="0"/>
              <a:t> </a:t>
            </a:r>
            <a:r>
              <a:rPr lang="ru-RU" sz="1400" dirty="0" err="1"/>
              <a:t>залишається</a:t>
            </a:r>
            <a:r>
              <a:rPr lang="ru-RU" sz="1400" dirty="0"/>
              <a:t> </a:t>
            </a:r>
            <a:r>
              <a:rPr lang="ru-RU" sz="1400" dirty="0" err="1"/>
              <a:t>православ’я</a:t>
            </a:r>
            <a:r>
              <a:rPr lang="ru-RU" sz="1400" dirty="0"/>
              <a:t>, </a:t>
            </a:r>
            <a:r>
              <a:rPr lang="ru-RU" sz="1400" dirty="0" err="1"/>
              <a:t>представлене</a:t>
            </a:r>
            <a:r>
              <a:rPr lang="ru-RU" sz="1400" dirty="0"/>
              <a:t> УПЦ МП і УПЦ КП. </a:t>
            </a:r>
            <a:r>
              <a:rPr lang="ru-RU" sz="1400" dirty="0" err="1"/>
              <a:t>Українська</a:t>
            </a:r>
            <a:r>
              <a:rPr lang="ru-RU" sz="1400" dirty="0"/>
              <a:t> </a:t>
            </a:r>
            <a:r>
              <a:rPr lang="ru-RU" sz="1400" dirty="0" err="1"/>
              <a:t>автокефальна</a:t>
            </a:r>
            <a:r>
              <a:rPr lang="ru-RU" sz="1400" dirty="0"/>
              <a:t> </a:t>
            </a:r>
            <a:r>
              <a:rPr lang="ru-RU" sz="1400" dirty="0" err="1"/>
              <a:t>православна</a:t>
            </a:r>
            <a:r>
              <a:rPr lang="ru-RU" sz="1400" dirty="0"/>
              <a:t> </a:t>
            </a:r>
            <a:r>
              <a:rPr lang="ru-RU" sz="1400" dirty="0" err="1"/>
              <a:t>церква</a:t>
            </a:r>
            <a:r>
              <a:rPr lang="ru-RU" sz="1400" dirty="0"/>
              <a:t> </a:t>
            </a:r>
            <a:r>
              <a:rPr lang="ru-RU" sz="1400" dirty="0" err="1"/>
              <a:t>поки</a:t>
            </a:r>
            <a:r>
              <a:rPr lang="ru-RU" sz="1400" dirty="0"/>
              <a:t> </a:t>
            </a:r>
            <a:r>
              <a:rPr lang="ru-RU" sz="1400" dirty="0" err="1"/>
              <a:t>що</a:t>
            </a:r>
            <a:r>
              <a:rPr lang="ru-RU" sz="1400" dirty="0"/>
              <a:t> не </a:t>
            </a:r>
            <a:r>
              <a:rPr lang="ru-RU" sz="1400" dirty="0" err="1"/>
              <a:t>має</a:t>
            </a:r>
            <a:r>
              <a:rPr lang="ru-RU" sz="1400" dirty="0"/>
              <a:t> широкого </a:t>
            </a:r>
            <a:r>
              <a:rPr lang="ru-RU" sz="1400" dirty="0" err="1"/>
              <a:t>розповсюдження</a:t>
            </a:r>
            <a:r>
              <a:rPr lang="ru-RU" sz="1400" dirty="0"/>
              <a:t> і не </a:t>
            </a:r>
            <a:r>
              <a:rPr lang="ru-RU" sz="1400" dirty="0" err="1"/>
              <a:t>грає</a:t>
            </a:r>
            <a:r>
              <a:rPr lang="ru-RU" sz="1400" dirty="0"/>
              <a:t> </a:t>
            </a:r>
            <a:r>
              <a:rPr lang="ru-RU" sz="1400" dirty="0" err="1"/>
              <a:t>значної</a:t>
            </a:r>
            <a:r>
              <a:rPr lang="ru-RU" sz="1400" dirty="0"/>
              <a:t> </a:t>
            </a:r>
            <a:r>
              <a:rPr lang="ru-RU" sz="1400" dirty="0" err="1"/>
              <a:t>ролі</a:t>
            </a:r>
            <a:r>
              <a:rPr lang="ru-RU" sz="1400" dirty="0"/>
              <a:t> в </a:t>
            </a:r>
            <a:r>
              <a:rPr lang="ru-RU" sz="1400" dirty="0" err="1"/>
              <a:t>релігійних</a:t>
            </a:r>
            <a:r>
              <a:rPr lang="ru-RU" sz="1400" dirty="0"/>
              <a:t> </a:t>
            </a:r>
            <a:r>
              <a:rPr lang="ru-RU" sz="1400" dirty="0" err="1"/>
              <a:t>процесах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dirty="0" smtClean="0"/>
              <a:t>2</a:t>
            </a:r>
            <a:r>
              <a:rPr lang="ru-RU" sz="1400" dirty="0"/>
              <a:t>. </a:t>
            </a:r>
            <a:r>
              <a:rPr lang="ru-RU" sz="1400" dirty="0" err="1"/>
              <a:t>Протестантські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 є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динамічними</a:t>
            </a:r>
            <a:r>
              <a:rPr lang="ru-RU" sz="1400" dirty="0"/>
              <a:t>. За роки </a:t>
            </a:r>
            <a:r>
              <a:rPr lang="ru-RU" sz="1400" dirty="0" err="1"/>
              <a:t>незалежності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чисельність</a:t>
            </a:r>
            <a:r>
              <a:rPr lang="ru-RU" sz="1400" dirty="0"/>
              <a:t> </a:t>
            </a:r>
            <a:r>
              <a:rPr lang="ru-RU" sz="1400" dirty="0" err="1"/>
              <a:t>зросла</a:t>
            </a:r>
            <a:r>
              <a:rPr lang="ru-RU" sz="1400" dirty="0"/>
              <a:t> у </a:t>
            </a:r>
            <a:r>
              <a:rPr lang="ru-RU" sz="1400" dirty="0" err="1"/>
              <a:t>декілька</a:t>
            </a:r>
            <a:r>
              <a:rPr lang="ru-RU" sz="1400" dirty="0"/>
              <a:t> </a:t>
            </a:r>
            <a:r>
              <a:rPr lang="ru-RU" sz="1400" dirty="0" err="1"/>
              <a:t>разів</a:t>
            </a:r>
            <a:r>
              <a:rPr lang="ru-RU" sz="1400" dirty="0"/>
              <a:t>, </a:t>
            </a:r>
            <a:r>
              <a:rPr lang="ru-RU" sz="1400" dirty="0" err="1"/>
              <a:t>проте</a:t>
            </a:r>
            <a:r>
              <a:rPr lang="ru-RU" sz="1400" dirty="0"/>
              <a:t> </a:t>
            </a:r>
            <a:r>
              <a:rPr lang="ru-RU" sz="1400" dirty="0" err="1"/>
              <a:t>зростання</a:t>
            </a:r>
            <a:r>
              <a:rPr lang="ru-RU" sz="1400" dirty="0"/>
              <a:t> </a:t>
            </a:r>
            <a:r>
              <a:rPr lang="ru-RU" sz="1400" dirty="0" err="1"/>
              <a:t>останнім</a:t>
            </a:r>
            <a:r>
              <a:rPr lang="ru-RU" sz="1400" dirty="0"/>
              <a:t> часом </a:t>
            </a:r>
            <a:r>
              <a:rPr lang="ru-RU" sz="1400" dirty="0" err="1"/>
              <a:t>уповільнилося</a:t>
            </a:r>
            <a:r>
              <a:rPr lang="ru-RU" sz="1400" dirty="0"/>
              <a:t> і вони в </a:t>
            </a:r>
            <a:r>
              <a:rPr lang="ru-RU" sz="1400" dirty="0" err="1"/>
              <a:t>цілому</a:t>
            </a:r>
            <a:r>
              <a:rPr lang="ru-RU" sz="1400" dirty="0"/>
              <a:t> </a:t>
            </a:r>
            <a:r>
              <a:rPr lang="ru-RU" sz="1400" dirty="0" err="1"/>
              <a:t>залишаються</a:t>
            </a:r>
            <a:r>
              <a:rPr lang="ru-RU" sz="1400" dirty="0"/>
              <a:t> на другому </a:t>
            </a:r>
            <a:r>
              <a:rPr lang="ru-RU" sz="1400" dirty="0" err="1"/>
              <a:t>місці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православ’я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3. </a:t>
            </a:r>
            <a:r>
              <a:rPr lang="ru-RU" sz="1400" dirty="0" err="1"/>
              <a:t>Неорелігії</a:t>
            </a:r>
            <a:r>
              <a:rPr lang="ru-RU" sz="1400" dirty="0"/>
              <a:t> </a:t>
            </a:r>
            <a:r>
              <a:rPr lang="ru-RU" sz="1400" dirty="0" err="1"/>
              <a:t>поки</a:t>
            </a:r>
            <a:r>
              <a:rPr lang="ru-RU" sz="1400" dirty="0"/>
              <a:t> </a:t>
            </a:r>
            <a:r>
              <a:rPr lang="ru-RU" sz="1400" dirty="0" err="1"/>
              <a:t>що</a:t>
            </a:r>
            <a:r>
              <a:rPr lang="ru-RU" sz="1400" dirty="0"/>
              <a:t> не </a:t>
            </a:r>
            <a:r>
              <a:rPr lang="ru-RU" sz="1400" dirty="0" err="1"/>
              <a:t>грають</a:t>
            </a:r>
            <a:r>
              <a:rPr lang="ru-RU" sz="1400" dirty="0"/>
              <a:t> </a:t>
            </a:r>
            <a:r>
              <a:rPr lang="ru-RU" sz="1400" dirty="0" err="1"/>
              <a:t>помітної</a:t>
            </a:r>
            <a:r>
              <a:rPr lang="ru-RU" sz="1400" dirty="0"/>
              <a:t> </a:t>
            </a:r>
            <a:r>
              <a:rPr lang="ru-RU" sz="1400" dirty="0" err="1"/>
              <a:t>ролі</a:t>
            </a:r>
            <a:r>
              <a:rPr lang="ru-RU" sz="1400" dirty="0"/>
              <a:t> в </a:t>
            </a:r>
            <a:r>
              <a:rPr lang="ru-RU" sz="1400" dirty="0" err="1"/>
              <a:t>релігійних</a:t>
            </a:r>
            <a:r>
              <a:rPr lang="ru-RU" sz="1400" dirty="0"/>
              <a:t> </a:t>
            </a:r>
            <a:r>
              <a:rPr lang="ru-RU" sz="1400" dirty="0" err="1"/>
              <a:t>процесах</a:t>
            </a:r>
            <a:r>
              <a:rPr lang="ru-RU" sz="1400" dirty="0"/>
              <a:t> на </a:t>
            </a:r>
            <a:r>
              <a:rPr lang="uk-UA" sz="1400" dirty="0" err="1"/>
              <a:t>Барвінківщини</a:t>
            </a:r>
            <a:r>
              <a:rPr lang="ru-RU" sz="1400" dirty="0"/>
              <a:t>. </a:t>
            </a:r>
            <a:r>
              <a:rPr lang="ru-RU" sz="1400" dirty="0" err="1"/>
              <a:t>Найбільш</a:t>
            </a:r>
            <a:r>
              <a:rPr lang="ru-RU" sz="1400" dirty="0"/>
              <a:t> </a:t>
            </a:r>
            <a:r>
              <a:rPr lang="ru-RU" sz="1400" dirty="0" err="1"/>
              <a:t>помітними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них є </a:t>
            </a:r>
            <a:r>
              <a:rPr lang="ru-RU" sz="1400" dirty="0" err="1"/>
              <a:t>харизмати</a:t>
            </a:r>
            <a:r>
              <a:rPr lang="ru-RU" sz="1400" dirty="0"/>
              <a:t>, </a:t>
            </a:r>
            <a:r>
              <a:rPr lang="ru-RU" sz="1400" dirty="0" err="1"/>
              <a:t>чисельність</a:t>
            </a:r>
            <a:r>
              <a:rPr lang="ru-RU" sz="1400" dirty="0"/>
              <a:t> </a:t>
            </a:r>
            <a:r>
              <a:rPr lang="ru-RU" sz="1400" dirty="0" err="1"/>
              <a:t>прихильників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нині</a:t>
            </a:r>
            <a:r>
              <a:rPr lang="ru-RU" sz="1400" dirty="0"/>
              <a:t> </a:t>
            </a:r>
            <a:r>
              <a:rPr lang="ru-RU" sz="1400" dirty="0" err="1"/>
              <a:t>перевищує</a:t>
            </a:r>
            <a:r>
              <a:rPr lang="uk-UA" sz="1400" dirty="0"/>
              <a:t> інші громади</a:t>
            </a:r>
            <a:r>
              <a:rPr lang="ru-RU" sz="1400" dirty="0"/>
              <a:t>. </a:t>
            </a:r>
            <a:r>
              <a:rPr lang="ru-RU" sz="1400" dirty="0" err="1"/>
              <a:t>Проте</a:t>
            </a:r>
            <a:r>
              <a:rPr lang="ru-RU" sz="1400" dirty="0"/>
              <a:t> й вони не </a:t>
            </a:r>
            <a:r>
              <a:rPr lang="ru-RU" sz="1400" dirty="0" err="1"/>
              <a:t>домінують</a:t>
            </a:r>
            <a:r>
              <a:rPr lang="ru-RU" sz="1400" dirty="0"/>
              <a:t> на </a:t>
            </a:r>
            <a:r>
              <a:rPr lang="ru-RU" sz="1400" dirty="0" err="1"/>
              <a:t>теренах</a:t>
            </a:r>
            <a:r>
              <a:rPr lang="ru-RU" sz="1400" dirty="0"/>
              <a:t> </a:t>
            </a:r>
            <a:r>
              <a:rPr lang="uk-UA" sz="1400" dirty="0" err="1"/>
              <a:t>Барвінківщини</a:t>
            </a:r>
            <a:r>
              <a:rPr lang="ru-RU" sz="1400" dirty="0"/>
              <a:t>. </a:t>
            </a:r>
            <a:r>
              <a:rPr lang="ru-RU" sz="1400" dirty="0" err="1"/>
              <a:t>Діють</a:t>
            </a:r>
            <a:r>
              <a:rPr lang="ru-RU" sz="1400" dirty="0"/>
              <a:t> </a:t>
            </a:r>
            <a:r>
              <a:rPr lang="ru-RU" sz="1400" dirty="0" err="1"/>
              <a:t>неорелігії</a:t>
            </a:r>
            <a:r>
              <a:rPr lang="ru-RU" sz="1400" dirty="0"/>
              <a:t>, за невеликим </a:t>
            </a:r>
            <a:r>
              <a:rPr lang="ru-RU" sz="1400" dirty="0" err="1"/>
              <a:t>виключенням</a:t>
            </a:r>
            <a:r>
              <a:rPr lang="ru-RU" sz="1400" dirty="0"/>
              <a:t>, </a:t>
            </a:r>
            <a:r>
              <a:rPr lang="ru-RU" sz="1400" dirty="0" err="1"/>
              <a:t>лише</a:t>
            </a:r>
            <a:r>
              <a:rPr lang="ru-RU" sz="1400" dirty="0"/>
              <a:t> в </a:t>
            </a:r>
            <a:r>
              <a:rPr lang="ru-RU" sz="1400" dirty="0" err="1"/>
              <a:t>обласному</a:t>
            </a:r>
            <a:r>
              <a:rPr lang="ru-RU" sz="1400" dirty="0"/>
              <a:t> </a:t>
            </a:r>
            <a:r>
              <a:rPr lang="ru-RU" sz="1400" dirty="0" err="1"/>
              <a:t>центрі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4. </a:t>
            </a:r>
            <a:r>
              <a:rPr lang="ru-RU" sz="1400" dirty="0" err="1"/>
              <a:t>Динамічно</a:t>
            </a:r>
            <a:r>
              <a:rPr lang="ru-RU" sz="1400" dirty="0"/>
              <a:t> </a:t>
            </a:r>
            <a:r>
              <a:rPr lang="ru-RU" sz="1400" dirty="0" err="1"/>
              <a:t>розвивається</a:t>
            </a:r>
            <a:r>
              <a:rPr lang="ru-RU" sz="1400" dirty="0"/>
              <a:t> в </a:t>
            </a:r>
            <a:r>
              <a:rPr lang="ru-RU" sz="1400" dirty="0" err="1"/>
              <a:t>краї</a:t>
            </a:r>
            <a:r>
              <a:rPr lang="ru-RU" sz="1400" dirty="0"/>
              <a:t> мережа </a:t>
            </a:r>
            <a:r>
              <a:rPr lang="ru-RU" sz="1400" dirty="0" err="1"/>
              <a:t>духовних</a:t>
            </a:r>
            <a:r>
              <a:rPr lang="ru-RU" sz="1400" dirty="0"/>
              <a:t> </a:t>
            </a:r>
            <a:r>
              <a:rPr lang="ru-RU" sz="1400" dirty="0" err="1"/>
              <a:t>навчальних</a:t>
            </a:r>
            <a:r>
              <a:rPr lang="ru-RU" sz="1400" dirty="0"/>
              <a:t> </a:t>
            </a:r>
            <a:r>
              <a:rPr lang="ru-RU" sz="1400" dirty="0" err="1"/>
              <a:t>закладів</a:t>
            </a:r>
            <a:r>
              <a:rPr lang="ru-RU" sz="1400" dirty="0"/>
              <a:t> та </a:t>
            </a:r>
            <a:r>
              <a:rPr lang="ru-RU" sz="1400" dirty="0" err="1"/>
              <a:t>періодичних</a:t>
            </a:r>
            <a:r>
              <a:rPr lang="ru-RU" sz="1400" dirty="0"/>
              <a:t> </a:t>
            </a:r>
            <a:r>
              <a:rPr lang="ru-RU" sz="1400" dirty="0" err="1"/>
              <a:t>видань</a:t>
            </a:r>
            <a:r>
              <a:rPr lang="ru-RU" sz="1400" dirty="0"/>
              <a:t>. </a:t>
            </a:r>
            <a:r>
              <a:rPr lang="ru-RU" sz="1400" dirty="0" err="1"/>
              <a:t>Значно</a:t>
            </a:r>
            <a:r>
              <a:rPr lang="ru-RU" sz="1400" dirty="0"/>
              <a:t> </a:t>
            </a:r>
            <a:r>
              <a:rPr lang="ru-RU" sz="1400" dirty="0" err="1"/>
              <a:t>підвищується</a:t>
            </a:r>
            <a:r>
              <a:rPr lang="ru-RU" sz="1400" dirty="0"/>
              <a:t> </a:t>
            </a:r>
            <a:r>
              <a:rPr lang="ru-RU" sz="1400" dirty="0" err="1"/>
              <a:t>освітній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</a:t>
            </a:r>
            <a:r>
              <a:rPr lang="ru-RU" sz="1400" dirty="0" err="1"/>
              <a:t>служителів</a:t>
            </a:r>
            <a:r>
              <a:rPr lang="ru-RU" sz="1400" dirty="0"/>
              <a:t> культу. </a:t>
            </a:r>
            <a:r>
              <a:rPr lang="ru-RU" sz="1400" dirty="0" err="1"/>
              <a:t>Проблемним</a:t>
            </a:r>
            <a:r>
              <a:rPr lang="ru-RU" sz="1400" dirty="0"/>
              <a:t> </a:t>
            </a:r>
            <a:r>
              <a:rPr lang="ru-RU" sz="1400" dirty="0" err="1"/>
              <a:t>залишається</a:t>
            </a:r>
            <a:r>
              <a:rPr lang="ru-RU" sz="1400" dirty="0"/>
              <a:t> </a:t>
            </a:r>
            <a:r>
              <a:rPr lang="ru-RU" sz="1400" dirty="0" err="1"/>
              <a:t>питання</a:t>
            </a:r>
            <a:r>
              <a:rPr lang="ru-RU" sz="1400" dirty="0"/>
              <a:t> </a:t>
            </a:r>
            <a:r>
              <a:rPr lang="ru-RU" sz="1400" dirty="0" err="1"/>
              <a:t>реєстрації</a:t>
            </a:r>
            <a:r>
              <a:rPr lang="ru-RU" sz="1400" dirty="0"/>
              <a:t> </a:t>
            </a:r>
            <a:r>
              <a:rPr lang="ru-RU" sz="1400" dirty="0" err="1"/>
              <a:t>організацій</a:t>
            </a:r>
            <a:r>
              <a:rPr lang="ru-RU" sz="1400" dirty="0"/>
              <a:t> </a:t>
            </a:r>
            <a:r>
              <a:rPr lang="ru-RU" sz="1400" dirty="0" err="1"/>
              <a:t>окремих</a:t>
            </a:r>
            <a:r>
              <a:rPr lang="ru-RU" sz="1400" dirty="0"/>
              <a:t> </a:t>
            </a:r>
            <a:r>
              <a:rPr lang="ru-RU" sz="1400" dirty="0" err="1"/>
              <a:t>конфесій</a:t>
            </a:r>
            <a:r>
              <a:rPr lang="ru-RU" sz="1400" dirty="0"/>
              <a:t> (</a:t>
            </a:r>
            <a:r>
              <a:rPr lang="ru-RU" sz="1400" dirty="0" err="1"/>
              <a:t>Свідків</a:t>
            </a:r>
            <a:r>
              <a:rPr lang="ru-RU" sz="1400" dirty="0"/>
              <a:t> </a:t>
            </a:r>
            <a:r>
              <a:rPr lang="ru-RU" sz="1400" dirty="0" err="1"/>
              <a:t>Єгови</a:t>
            </a:r>
            <a:r>
              <a:rPr lang="ru-RU" sz="1400" dirty="0"/>
              <a:t>, </a:t>
            </a:r>
            <a:r>
              <a:rPr lang="ru-RU" sz="1400" dirty="0" err="1"/>
              <a:t>адвентистів-реформістів</a:t>
            </a:r>
            <a:r>
              <a:rPr lang="ru-RU" sz="1400" dirty="0"/>
              <a:t>, </a:t>
            </a:r>
            <a:r>
              <a:rPr lang="uk-UA" sz="1400" dirty="0" err="1"/>
              <a:t>пятедесятників</a:t>
            </a:r>
            <a:r>
              <a:rPr lang="ru-RU" sz="1400" dirty="0"/>
              <a:t>). </a:t>
            </a:r>
            <a:endParaRPr lang="ru-RU" sz="1400" dirty="0" smtClean="0"/>
          </a:p>
          <a:p>
            <a:r>
              <a:rPr lang="ru-RU" sz="1400" dirty="0" smtClean="0"/>
              <a:t>5</a:t>
            </a:r>
            <a:r>
              <a:rPr lang="ru-RU" sz="1400" dirty="0"/>
              <a:t>. На </a:t>
            </a:r>
            <a:r>
              <a:rPr lang="ru-RU" sz="1400" dirty="0" err="1"/>
              <a:t>релігійні</a:t>
            </a:r>
            <a:r>
              <a:rPr lang="ru-RU" sz="1400" dirty="0"/>
              <a:t> </a:t>
            </a:r>
            <a:r>
              <a:rPr lang="ru-RU" sz="1400" dirty="0" err="1"/>
              <a:t>процеси</a:t>
            </a:r>
            <a:r>
              <a:rPr lang="ru-RU" sz="1400" dirty="0"/>
              <a:t> в </a:t>
            </a:r>
            <a:r>
              <a:rPr lang="uk-UA" sz="1400" dirty="0" err="1"/>
              <a:t>Барвінківщини</a:t>
            </a:r>
            <a:r>
              <a:rPr lang="ru-RU" sz="1400" dirty="0"/>
              <a:t> </a:t>
            </a:r>
            <a:r>
              <a:rPr lang="ru-RU" sz="1400" dirty="0" err="1"/>
              <a:t>значний</a:t>
            </a:r>
            <a:r>
              <a:rPr lang="ru-RU" sz="1400" dirty="0"/>
              <a:t> </a:t>
            </a:r>
            <a:r>
              <a:rPr lang="ru-RU" sz="1400" dirty="0" err="1"/>
              <a:t>вплив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етноконфесійний</a:t>
            </a:r>
            <a:r>
              <a:rPr lang="ru-RU" sz="1400" dirty="0"/>
              <a:t> склад </a:t>
            </a:r>
            <a:r>
              <a:rPr lang="ru-RU" sz="1400" dirty="0" err="1"/>
              <a:t>населення</a:t>
            </a:r>
            <a:r>
              <a:rPr lang="ru-RU" sz="1400" dirty="0"/>
              <a:t> та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прикордонне</a:t>
            </a:r>
            <a:r>
              <a:rPr lang="ru-RU" sz="1400" dirty="0"/>
              <a:t> </a:t>
            </a:r>
            <a:r>
              <a:rPr lang="ru-RU" sz="1400" dirty="0" err="1"/>
              <a:t>розташування</a:t>
            </a:r>
            <a:r>
              <a:rPr lang="ru-RU" sz="1400" dirty="0"/>
              <a:t>. </a:t>
            </a:r>
            <a:r>
              <a:rPr lang="ru-RU" sz="1400" dirty="0" err="1"/>
              <a:t>Позитивним</a:t>
            </a:r>
            <a:r>
              <a:rPr lang="ru-RU" sz="1400" dirty="0"/>
              <a:t> у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органів</a:t>
            </a:r>
            <a:r>
              <a:rPr lang="ru-RU" sz="1400" dirty="0"/>
              <a:t> </a:t>
            </a:r>
            <a:r>
              <a:rPr lang="ru-RU" sz="1400" dirty="0" err="1"/>
              <a:t>влади</a:t>
            </a:r>
            <a:r>
              <a:rPr lang="ru-RU" sz="1400" dirty="0"/>
              <a:t> є те, </a:t>
            </a:r>
            <a:r>
              <a:rPr lang="ru-RU" sz="1400" dirty="0" err="1"/>
              <a:t>що</a:t>
            </a:r>
            <a:r>
              <a:rPr lang="ru-RU" sz="1400" dirty="0"/>
              <a:t> вони не </a:t>
            </a:r>
            <a:r>
              <a:rPr lang="ru-RU" sz="1400" dirty="0" err="1"/>
              <a:t>забороняють</a:t>
            </a:r>
            <a:r>
              <a:rPr lang="ru-RU" sz="1400" dirty="0"/>
              <a:t> </a:t>
            </a:r>
            <a:r>
              <a:rPr lang="ru-RU" sz="1400" dirty="0" err="1"/>
              <a:t>відвідувати</a:t>
            </a:r>
            <a:r>
              <a:rPr lang="ru-RU" sz="1400" dirty="0"/>
              <a:t> </a:t>
            </a:r>
            <a:r>
              <a:rPr lang="ru-RU" sz="1400" dirty="0" err="1"/>
              <a:t>закордонним</a:t>
            </a:r>
            <a:r>
              <a:rPr lang="ru-RU" sz="1400" dirty="0"/>
              <a:t> </a:t>
            </a:r>
            <a:r>
              <a:rPr lang="ru-RU" sz="1400" dirty="0" err="1"/>
              <a:t>релігійним</a:t>
            </a:r>
            <a:r>
              <a:rPr lang="ru-RU" sz="1400" dirty="0"/>
              <a:t> </a:t>
            </a:r>
            <a:r>
              <a:rPr lang="ru-RU" sz="1400" dirty="0" err="1"/>
              <a:t>діячам</a:t>
            </a:r>
            <a:r>
              <a:rPr lang="ru-RU" sz="1400" dirty="0"/>
              <a:t> ,ба</a:t>
            </a:r>
            <a:r>
              <a:rPr lang="uk-UA" sz="1400" dirty="0" err="1"/>
              <a:t>рвінківські</a:t>
            </a:r>
            <a:r>
              <a:rPr lang="uk-UA" sz="1400" dirty="0"/>
              <a:t> </a:t>
            </a:r>
            <a:r>
              <a:rPr lang="ru-RU" sz="1400" dirty="0" err="1"/>
              <a:t>громади</a:t>
            </a:r>
            <a:r>
              <a:rPr lang="ru-RU" sz="1400" dirty="0"/>
              <a:t> </a:t>
            </a:r>
            <a:r>
              <a:rPr lang="ru-RU" sz="1400" dirty="0" err="1"/>
              <a:t>віруючих</a:t>
            </a:r>
            <a:r>
              <a:rPr lang="ru-RU" sz="1400" dirty="0"/>
              <a:t> і </a:t>
            </a:r>
            <a:r>
              <a:rPr lang="ru-RU" sz="1400" dirty="0" err="1"/>
              <a:t>проводити</a:t>
            </a:r>
            <a:r>
              <a:rPr lang="ru-RU" sz="1400" dirty="0"/>
              <a:t> </a:t>
            </a:r>
            <a:r>
              <a:rPr lang="ru-RU" sz="1400" dirty="0" err="1"/>
              <a:t>священнослужіння</a:t>
            </a:r>
            <a:r>
              <a:rPr lang="ru-RU" sz="1400" dirty="0"/>
              <a:t>, </a:t>
            </a:r>
            <a:r>
              <a:rPr lang="ru-RU" sz="1400" dirty="0" err="1"/>
              <a:t>проголошувати</a:t>
            </a:r>
            <a:r>
              <a:rPr lang="ru-RU" sz="1400" dirty="0"/>
              <a:t> </a:t>
            </a:r>
            <a:r>
              <a:rPr lang="ru-RU" sz="1400" dirty="0" err="1"/>
              <a:t>проповіді</a:t>
            </a:r>
            <a:r>
              <a:rPr lang="ru-RU" sz="1400" dirty="0"/>
              <a:t>, </a:t>
            </a:r>
            <a:r>
              <a:rPr lang="ru-RU" sz="1400" dirty="0" err="1"/>
              <a:t>обмінюватися</a:t>
            </a:r>
            <a:r>
              <a:rPr lang="ru-RU" sz="1400" dirty="0"/>
              <a:t> </a:t>
            </a:r>
            <a:r>
              <a:rPr lang="ru-RU" sz="1400" dirty="0" err="1"/>
              <a:t>досвідом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. </a:t>
            </a:r>
            <a:r>
              <a:rPr lang="ru-RU" sz="1400" dirty="0" err="1"/>
              <a:t>Подібні</a:t>
            </a:r>
            <a:r>
              <a:rPr lang="ru-RU" sz="1400" dirty="0"/>
              <a:t> </a:t>
            </a:r>
            <a:r>
              <a:rPr lang="ru-RU" sz="1400" dirty="0" err="1"/>
              <a:t>візити</a:t>
            </a:r>
            <a:r>
              <a:rPr lang="ru-RU" sz="1400" dirty="0"/>
              <a:t> </a:t>
            </a:r>
            <a:r>
              <a:rPr lang="ru-RU" sz="1400" dirty="0" err="1"/>
              <a:t>сприяють</a:t>
            </a:r>
            <a:r>
              <a:rPr lang="ru-RU" sz="1400" dirty="0"/>
              <a:t> </a:t>
            </a:r>
            <a:r>
              <a:rPr lang="ru-RU" sz="1400" dirty="0" err="1"/>
              <a:t>зміцненню</a:t>
            </a:r>
            <a:r>
              <a:rPr lang="ru-RU" sz="1400" dirty="0"/>
              <a:t> </a:t>
            </a:r>
            <a:r>
              <a:rPr lang="ru-RU" sz="1400" dirty="0" err="1"/>
              <a:t>міждержавних</a:t>
            </a:r>
            <a:r>
              <a:rPr lang="ru-RU" sz="1400" dirty="0"/>
              <a:t> </a:t>
            </a:r>
            <a:r>
              <a:rPr lang="ru-RU" sz="1400" dirty="0" err="1"/>
              <a:t>стосунків</a:t>
            </a:r>
            <a:r>
              <a:rPr lang="ru-RU" sz="1400" dirty="0"/>
              <a:t> і </a:t>
            </a:r>
            <a:r>
              <a:rPr lang="ru-RU" sz="1400" dirty="0" err="1"/>
              <a:t>піднімають</a:t>
            </a:r>
            <a:r>
              <a:rPr lang="ru-RU" sz="1400" dirty="0"/>
              <a:t> авторитет </a:t>
            </a:r>
            <a:r>
              <a:rPr lang="ru-RU" sz="1400" dirty="0" err="1"/>
              <a:t>нашої</a:t>
            </a:r>
            <a:r>
              <a:rPr lang="ru-RU" sz="1400" dirty="0"/>
              <a:t> </a:t>
            </a:r>
            <a:r>
              <a:rPr lang="ru-RU" sz="1400" dirty="0" err="1"/>
              <a:t>держави</a:t>
            </a:r>
            <a:r>
              <a:rPr lang="ru-RU" sz="1400" dirty="0"/>
              <a:t> у </a:t>
            </a:r>
            <a:r>
              <a:rPr lang="ru-RU" sz="1400" dirty="0" err="1"/>
              <a:t>світі</a:t>
            </a:r>
            <a:r>
              <a:rPr lang="ru-RU" sz="1400" dirty="0"/>
              <a:t>. 6. </a:t>
            </a:r>
            <a:r>
              <a:rPr lang="ru-RU" sz="1400" dirty="0" err="1"/>
              <a:t>Важливе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 в </a:t>
            </a:r>
            <a:r>
              <a:rPr lang="ru-RU" sz="1400" dirty="0" err="1"/>
              <a:t>роботі</a:t>
            </a:r>
            <a:r>
              <a:rPr lang="ru-RU" sz="1400" dirty="0"/>
              <a:t> </a:t>
            </a:r>
            <a:r>
              <a:rPr lang="ru-RU" sz="1400" dirty="0" err="1"/>
              <a:t>релігійних</a:t>
            </a:r>
            <a:r>
              <a:rPr lang="ru-RU" sz="1400" dirty="0"/>
              <a:t> </a:t>
            </a:r>
            <a:r>
              <a:rPr lang="ru-RU" sz="1400" dirty="0" err="1"/>
              <a:t>організацій</a:t>
            </a:r>
            <a:r>
              <a:rPr lang="ru-RU" sz="1400" dirty="0"/>
              <a:t> </a:t>
            </a:r>
            <a:r>
              <a:rPr lang="ru-RU" sz="1400" dirty="0" err="1"/>
              <a:t>займає</a:t>
            </a:r>
            <a:r>
              <a:rPr lang="ru-RU" sz="1400" dirty="0"/>
              <a:t> </a:t>
            </a:r>
            <a:r>
              <a:rPr lang="ru-RU" sz="1400" dirty="0" err="1"/>
              <a:t>соціально</a:t>
            </a:r>
            <a:r>
              <a:rPr lang="ru-RU" sz="1400" dirty="0"/>
              <a:t> </a:t>
            </a:r>
            <a:r>
              <a:rPr lang="ru-RU" sz="1400" dirty="0" err="1"/>
              <a:t>значуща</a:t>
            </a:r>
            <a:r>
              <a:rPr lang="ru-RU" sz="1400" dirty="0"/>
              <a:t> </a:t>
            </a:r>
            <a:r>
              <a:rPr lang="ru-RU" sz="1400" dirty="0" err="1"/>
              <a:t>діяльність</a:t>
            </a:r>
            <a:r>
              <a:rPr lang="ru-RU" sz="1400" dirty="0"/>
              <a:t> </a:t>
            </a:r>
            <a:r>
              <a:rPr lang="ru-RU" sz="1400" dirty="0" err="1"/>
              <a:t>релігійних</a:t>
            </a:r>
            <a:r>
              <a:rPr lang="ru-RU" sz="1400" dirty="0"/>
              <a:t> </a:t>
            </a:r>
            <a:r>
              <a:rPr lang="ru-RU" sz="1400" dirty="0" err="1"/>
              <a:t>організацій</a:t>
            </a:r>
            <a:r>
              <a:rPr lang="ru-RU" sz="1400" dirty="0"/>
              <a:t>. </a:t>
            </a:r>
            <a:r>
              <a:rPr lang="ru-RU" sz="1400" dirty="0" err="1"/>
              <a:t>Майже</a:t>
            </a:r>
            <a:r>
              <a:rPr lang="ru-RU" sz="1400" dirty="0"/>
              <a:t>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конфесії</a:t>
            </a:r>
            <a:r>
              <a:rPr lang="ru-RU" sz="1400" dirty="0"/>
              <a:t> створили </a:t>
            </a:r>
            <a:r>
              <a:rPr lang="ru-RU" sz="1400" dirty="0" err="1"/>
              <a:t>відповідні</a:t>
            </a:r>
            <a:r>
              <a:rPr lang="ru-RU" sz="1400" dirty="0"/>
              <a:t> </a:t>
            </a:r>
            <a:r>
              <a:rPr lang="ru-RU" sz="1400" dirty="0" err="1"/>
              <a:t>структури</a:t>
            </a:r>
            <a:r>
              <a:rPr lang="ru-RU" sz="1400" dirty="0"/>
              <a:t> для </a:t>
            </a:r>
            <a:r>
              <a:rPr lang="ru-RU" sz="1400" dirty="0" err="1"/>
              <a:t>реалізації</a:t>
            </a:r>
            <a:r>
              <a:rPr lang="ru-RU" sz="1400" dirty="0"/>
              <a:t> </a:t>
            </a:r>
            <a:r>
              <a:rPr lang="ru-RU" sz="1400" dirty="0" err="1"/>
              <a:t>доброчинної</a:t>
            </a:r>
            <a:r>
              <a:rPr lang="ru-RU" sz="1400" dirty="0"/>
              <a:t> і </a:t>
            </a:r>
            <a:r>
              <a:rPr lang="ru-RU" sz="1400" dirty="0" err="1"/>
              <a:t>милосердницької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. </a:t>
            </a:r>
            <a:r>
              <a:rPr lang="ru-RU" sz="1400" dirty="0" err="1"/>
              <a:t>Допомога</a:t>
            </a:r>
            <a:r>
              <a:rPr lang="ru-RU" sz="1400" dirty="0"/>
              <a:t> </a:t>
            </a:r>
            <a:r>
              <a:rPr lang="ru-RU" sz="1400" dirty="0" err="1"/>
              <a:t>населенню</a:t>
            </a:r>
            <a:r>
              <a:rPr lang="ru-RU" sz="1400" dirty="0"/>
              <a:t> </a:t>
            </a:r>
            <a:r>
              <a:rPr lang="ru-RU" sz="1400" dirty="0" err="1"/>
              <a:t>надається</a:t>
            </a:r>
            <a:r>
              <a:rPr lang="ru-RU" sz="1400" dirty="0"/>
              <a:t> у </a:t>
            </a:r>
            <a:r>
              <a:rPr lang="ru-RU" sz="1400" dirty="0" err="1"/>
              <a:t>вигляді</a:t>
            </a:r>
            <a:r>
              <a:rPr lang="ru-RU" sz="1400" dirty="0"/>
              <a:t> </a:t>
            </a:r>
            <a:r>
              <a:rPr lang="ru-RU" sz="1400" dirty="0" err="1"/>
              <a:t>одягу</a:t>
            </a:r>
            <a:r>
              <a:rPr lang="ru-RU" sz="1400" dirty="0"/>
              <a:t>, </a:t>
            </a:r>
            <a:r>
              <a:rPr lang="ru-RU" sz="1400" dirty="0" err="1"/>
              <a:t>взуття</a:t>
            </a:r>
            <a:r>
              <a:rPr lang="ru-RU" sz="1400" dirty="0"/>
              <a:t>, </a:t>
            </a:r>
            <a:r>
              <a:rPr lang="ru-RU" sz="1400" dirty="0" err="1"/>
              <a:t>безкоштовних</a:t>
            </a:r>
            <a:r>
              <a:rPr lang="ru-RU" sz="1400" dirty="0"/>
              <a:t> </a:t>
            </a:r>
            <a:r>
              <a:rPr lang="ru-RU" sz="1400" dirty="0" err="1"/>
              <a:t>обідів</a:t>
            </a:r>
            <a:r>
              <a:rPr lang="ru-RU" sz="1400" dirty="0"/>
              <a:t>, </a:t>
            </a:r>
            <a:r>
              <a:rPr lang="ru-RU" sz="1400" dirty="0" err="1"/>
              <a:t>предметів</a:t>
            </a:r>
            <a:r>
              <a:rPr lang="ru-RU" sz="1400" dirty="0"/>
              <a:t> </a:t>
            </a:r>
            <a:r>
              <a:rPr lang="ru-RU" sz="1400" dirty="0" err="1"/>
              <a:t>першої</a:t>
            </a:r>
            <a:r>
              <a:rPr lang="ru-RU" sz="1400" dirty="0"/>
              <a:t> </a:t>
            </a:r>
            <a:r>
              <a:rPr lang="ru-RU" sz="1400" dirty="0" err="1"/>
              <a:t>необхідності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869474"/>
            <a:ext cx="91440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76600" y="5805488"/>
            <a:ext cx="4968875" cy="823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765751-D6A8-4D34-8C45-697E4A826586}" type="slidenum">
              <a:rPr lang="ru-RU" smtClean="0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7863" y="333375"/>
            <a:ext cx="4202112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46088" y="65088"/>
            <a:ext cx="8229600" cy="850900"/>
          </a:xfrm>
          <a:prstGeom prst="rect">
            <a:avLst/>
          </a:prstGeom>
          <a:gradFill rotWithShape="1">
            <a:gsLst>
              <a:gs pos="0">
                <a:srgbClr val="AC6D56">
                  <a:tint val="50000"/>
                  <a:satMod val="300000"/>
                </a:srgbClr>
              </a:gs>
              <a:gs pos="35000">
                <a:srgbClr val="AC6D56">
                  <a:tint val="37000"/>
                  <a:satMod val="300000"/>
                </a:srgbClr>
              </a:gs>
              <a:gs pos="100000">
                <a:srgbClr val="AC6D5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92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АКТУАЛЬНІСТЬ ДОСЛІДЖЕННЯ</a:t>
            </a:r>
            <a:endParaRPr lang="ru-RU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85775" y="966788"/>
            <a:ext cx="82026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Обрана тема є </a:t>
            </a:r>
            <a:r>
              <a:rPr lang="uk-UA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актуальною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наш час   зростає інтерес до вивчення історії протестантизму, з`являються нові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відкриваються нові факти, на українську мову </a:t>
            </a: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перекладають 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нові книги, що дозволяє  глибше дослідити, як протестантська Реформація вплинула на розвиток Європи, є можливість для більш об’єктивного історичного розслідування.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До того 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ж Україна прагне бути частиною цивілізованої Європи, а саме Реформація змінила Європу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485775" y="2492896"/>
            <a:ext cx="47151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5368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88388" y="6423025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4F475B-1B0B-45E2-A86E-24E54D6373B7}" type="slidenum">
              <a:rPr lang="ru-RU" sz="2400" b="1" smtClean="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503992" y="6400800"/>
            <a:ext cx="820261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58788" y="6308725"/>
            <a:ext cx="11112" cy="46037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688388" y="6308725"/>
            <a:ext cx="11112" cy="46037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7665" y="3351677"/>
            <a:ext cx="4417854" cy="31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760" y="3351677"/>
            <a:ext cx="2248675" cy="31865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262437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46088" y="65088"/>
            <a:ext cx="8229600" cy="850900"/>
          </a:xfrm>
          <a:prstGeom prst="rect">
            <a:avLst/>
          </a:prstGeom>
          <a:gradFill rotWithShape="1">
            <a:gsLst>
              <a:gs pos="0">
                <a:srgbClr val="AC6D56">
                  <a:tint val="50000"/>
                  <a:satMod val="300000"/>
                </a:srgbClr>
              </a:gs>
              <a:gs pos="35000">
                <a:srgbClr val="AC6D56">
                  <a:tint val="37000"/>
                  <a:satMod val="300000"/>
                </a:srgbClr>
              </a:gs>
              <a:gs pos="100000">
                <a:srgbClr val="AC6D5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kern="0" dirty="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ПРОТЕСТАНТИЗМ</a:t>
            </a:r>
          </a:p>
        </p:txBody>
      </p: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605886" y="1028774"/>
            <a:ext cx="4248472" cy="56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течия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 християнстві в 1517р. Мартен Лютер почав реформацію церкви. Сьогодні у світі 2,2 млрд. христян.50% з них є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католтики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37% відносять себе до        протестантів,12%православні,1% інші християни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православні 55,40%, протестанти -29,90%, католики 14,70%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Протестанти Харківської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області складає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близько 10%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Барвінківському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районі Харківської області 12 офіційно зареєстрованих релігійних установ і 3 незареєстрованих з них 5 протестантських,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88388" y="6423025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532660-DE85-4641-80F4-D7339F016598}" type="slidenum">
              <a:rPr lang="ru-RU" sz="2400" b="1" smtClean="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997" y="1556792"/>
            <a:ext cx="3333416" cy="483572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262437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2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D91BA-F4B1-48C6-957C-8E0E2B1543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  <p:sp>
        <p:nvSpPr>
          <p:cNvPr id="17413" name="Номер слайда 13"/>
          <p:cNvSpPr txBox="1">
            <a:spLocks/>
          </p:cNvSpPr>
          <p:nvPr/>
        </p:nvSpPr>
        <p:spPr bwMode="auto">
          <a:xfrm>
            <a:off x="8688388" y="6423025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5B499616-63F0-4E46-9D1B-C0EF4078A34F}" type="slidenum">
              <a:rPr lang="ru-RU" sz="2400" b="1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2400" b="1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86000" y="1"/>
            <a:ext cx="8086352" cy="84101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ТА ЗАВДАННЯ ДО</a:t>
            </a:r>
            <a:r>
              <a:rPr lang="uk-UA" sz="4000" b="1" kern="0" dirty="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СЛІДЖЕННЯ</a:t>
            </a:r>
            <a:endParaRPr lang="en-US" sz="4000" b="1" kern="0" dirty="0">
              <a:solidFill>
                <a:srgbClr val="23427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3568" y="811122"/>
            <a:ext cx="8137737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розкрити місце і роль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протестанських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громад в історії рідного краю. Дослідити діяльність конфесій.  Виявити нові центри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протестанському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русі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Барвінківщини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835" y="2627004"/>
            <a:ext cx="797610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err="1" smtClean="0"/>
              <a:t>Проаналізувати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етапи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/>
              <a:t>на Б</a:t>
            </a:r>
            <a:r>
              <a:rPr lang="uk-UA" sz="2400" dirty="0" err="1"/>
              <a:t>арвінківщині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uk-UA" sz="2400" dirty="0" smtClean="0"/>
              <a:t> </a:t>
            </a:r>
            <a:r>
              <a:rPr lang="uk-UA" sz="2400" dirty="0"/>
              <a:t>протестантських </a:t>
            </a:r>
            <a:r>
              <a:rPr lang="ru-RU" sz="2400" dirty="0" err="1"/>
              <a:t>релігійних</a:t>
            </a:r>
            <a:r>
              <a:rPr lang="ru-RU" sz="2400" dirty="0"/>
              <a:t> </a:t>
            </a:r>
            <a:r>
              <a:rPr lang="ru-RU" sz="2400" dirty="0" err="1"/>
              <a:t>течій</a:t>
            </a:r>
            <a:r>
              <a:rPr lang="ru-RU" sz="2400" dirty="0"/>
              <a:t>. *</a:t>
            </a:r>
            <a:r>
              <a:rPr lang="ru-RU" sz="2400" dirty="0" smtClean="0"/>
              <a:t> </a:t>
            </a:r>
            <a:r>
              <a:rPr lang="ru-RU" sz="2400" dirty="0"/>
              <a:t>Провести </a:t>
            </a:r>
            <a:r>
              <a:rPr lang="ru-RU" sz="2400" dirty="0" err="1"/>
              <a:t>порівняльний</a:t>
            </a:r>
            <a:r>
              <a:rPr lang="ru-RU" sz="2400" dirty="0"/>
              <a:t> </a:t>
            </a:r>
            <a:r>
              <a:rPr lang="ru-RU" sz="2400" dirty="0" err="1"/>
              <a:t>аналіз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відбулися</a:t>
            </a:r>
            <a:r>
              <a:rPr lang="ru-RU" sz="2400" dirty="0"/>
              <a:t> за </a:t>
            </a:r>
            <a:r>
              <a:rPr lang="ru-RU" sz="2400" dirty="0" err="1"/>
              <a:t>останні</a:t>
            </a:r>
            <a:r>
              <a:rPr lang="ru-RU" sz="2400" dirty="0"/>
              <a:t> 20 </a:t>
            </a:r>
            <a:r>
              <a:rPr lang="ru-RU" sz="2400" dirty="0" err="1"/>
              <a:t>років</a:t>
            </a:r>
            <a:r>
              <a:rPr lang="ru-RU" sz="2400" dirty="0"/>
              <a:t> в </a:t>
            </a:r>
            <a:r>
              <a:rPr lang="ru-RU" sz="2400" dirty="0" err="1"/>
              <a:t>релігійній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 і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тенденції</a:t>
            </a:r>
            <a:r>
              <a:rPr lang="ru-RU" sz="2400" dirty="0"/>
              <a:t>. *</a:t>
            </a:r>
            <a:r>
              <a:rPr lang="ru-RU" sz="2400" dirty="0" smtClean="0"/>
              <a:t> </a:t>
            </a:r>
            <a:r>
              <a:rPr lang="ru-RU" sz="2400" dirty="0" err="1"/>
              <a:t>Розкрити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на </a:t>
            </a:r>
            <a:r>
              <a:rPr lang="ru-RU" sz="2400" dirty="0" err="1"/>
              <a:t>релігійну</a:t>
            </a:r>
            <a:r>
              <a:rPr lang="ru-RU" sz="2400" dirty="0"/>
              <a:t> </a:t>
            </a:r>
            <a:r>
              <a:rPr lang="ru-RU" sz="2400" dirty="0" err="1"/>
              <a:t>ситуацію</a:t>
            </a:r>
            <a:r>
              <a:rPr lang="ru-RU" sz="2400" dirty="0"/>
              <a:t> в </a:t>
            </a:r>
            <a:r>
              <a:rPr lang="uk-UA" sz="2400" dirty="0"/>
              <a:t>районі </a:t>
            </a:r>
            <a:r>
              <a:rPr lang="ru-RU" sz="2400" dirty="0" err="1" smtClean="0"/>
              <a:t>протестантських</a:t>
            </a:r>
            <a:r>
              <a:rPr lang="ru-RU" sz="2400" dirty="0" smtClean="0"/>
              <a:t> громад. *</a:t>
            </a:r>
            <a:r>
              <a:rPr lang="ru-RU" sz="2400" dirty="0" err="1" smtClean="0"/>
              <a:t>Дослідити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перспективи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/>
              <a:t> </a:t>
            </a:r>
            <a:r>
              <a:rPr lang="ru-RU" sz="2400" dirty="0" err="1" smtClean="0"/>
              <a:t>релігійних</a:t>
            </a:r>
            <a:r>
              <a:rPr lang="ru-RU" sz="2400" dirty="0" smtClean="0"/>
              <a:t> громад </a:t>
            </a:r>
            <a:r>
              <a:rPr lang="ru-RU" sz="2400" dirty="0" err="1" smtClean="0"/>
              <a:t>Барвінківщини</a:t>
            </a:r>
            <a:r>
              <a:rPr lang="ru-RU" sz="2400" dirty="0" smtClean="0"/>
              <a:t>..</a:t>
            </a:r>
            <a:endParaRPr lang="ru-RU" sz="24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262437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B217B-8A43-4923-8A7A-245528E07C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  <p:sp>
        <p:nvSpPr>
          <p:cNvPr id="18437" name="Номер слайда 13"/>
          <p:cNvSpPr txBox="1">
            <a:spLocks/>
          </p:cNvSpPr>
          <p:nvPr/>
        </p:nvSpPr>
        <p:spPr bwMode="auto">
          <a:xfrm>
            <a:off x="8688388" y="6423025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8C01BD7-D38D-4A92-8906-49E5CC72D6B1}" type="slidenum">
              <a:rPr lang="ru-RU" sz="2400" b="1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400" b="1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22275" y="65088"/>
            <a:ext cx="8229600" cy="850900"/>
          </a:xfrm>
          <a:prstGeom prst="rect">
            <a:avLst/>
          </a:prstGeom>
          <a:gradFill rotWithShape="1">
            <a:gsLst>
              <a:gs pos="0">
                <a:srgbClr val="AC6D56">
                  <a:tint val="50000"/>
                  <a:satMod val="300000"/>
                </a:srgbClr>
              </a:gs>
              <a:gs pos="35000">
                <a:srgbClr val="AC6D56">
                  <a:tint val="37000"/>
                  <a:satMod val="300000"/>
                </a:srgbClr>
              </a:gs>
              <a:gs pos="100000">
                <a:srgbClr val="AC6D5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ОБ’ЄКТ І ПРЕДМЕТ ДОСЛІДЖЕННЯ</a:t>
            </a:r>
            <a:endParaRPr lang="en-US" sz="4000" b="1" kern="0" dirty="0">
              <a:solidFill>
                <a:srgbClr val="23427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auto">
          <a:xfrm rot="10800000">
            <a:off x="3854145" y="1484312"/>
            <a:ext cx="4797730" cy="1742266"/>
          </a:xfrm>
          <a:prstGeom prst="homePlate">
            <a:avLst>
              <a:gd name="adj" fmla="val 39140"/>
            </a:avLst>
          </a:prstGeom>
          <a:gradFill rotWithShape="1">
            <a:gsLst>
              <a:gs pos="0">
                <a:srgbClr val="B5B5B5"/>
              </a:gs>
              <a:gs pos="100000">
                <a:srgbClr val="DDDDDD">
                  <a:alpha val="85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uk-U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6017" y="1484312"/>
            <a:ext cx="471601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kern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Об’єкт дослідження</a:t>
            </a:r>
            <a:endParaRPr lang="uk-UA" sz="2400" b="1" kern="0" dirty="0">
              <a:ln w="1270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1825" y="1271786"/>
            <a:ext cx="3024188" cy="2268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05532" y="3939738"/>
            <a:ext cx="4436782" cy="1842661"/>
          </a:xfrm>
          <a:prstGeom prst="homePlate">
            <a:avLst>
              <a:gd name="adj" fmla="val 40450"/>
            </a:avLst>
          </a:prstGeom>
          <a:gradFill rotWithShape="1">
            <a:gsLst>
              <a:gs pos="0">
                <a:srgbClr val="B5B5B5"/>
              </a:gs>
              <a:gs pos="100000">
                <a:srgbClr val="DDDDDD">
                  <a:alpha val="85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880" y="4310000"/>
            <a:ext cx="42554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Діяльність протестантських релігійних громад, роль в       духовному та культурному житті </a:t>
            </a:r>
            <a:endParaRPr lang="uk-UA" sz="20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населення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548" y="3982554"/>
            <a:ext cx="41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kern="0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Предмет дослідження</a:t>
            </a:r>
          </a:p>
          <a:p>
            <a:r>
              <a:rPr lang="uk-UA" dirty="0" smtClean="0"/>
              <a:t>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220" y="3880481"/>
            <a:ext cx="3298221" cy="185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4263305" y="1945976"/>
            <a:ext cx="4275733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800" b="1" kern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Суспільне життя населення на території </a:t>
            </a:r>
            <a:r>
              <a:rPr lang="uk-UA" sz="2800" b="1" kern="0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Барвінківщини</a:t>
            </a:r>
            <a:endParaRPr lang="uk-UA" sz="2800" b="1" kern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16" y="1025715"/>
            <a:ext cx="3104597" cy="283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323" y="3330970"/>
            <a:ext cx="3671710" cy="28476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31367"/>
            <a:ext cx="854596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оаааааааапппппооооооооооооооооооооооооооооооооооооооооььььььььььььььььььььььььььььььььььььооооооооооо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262437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458" name="Текст 4"/>
          <p:cNvSpPr>
            <a:spLocks noGrp="1"/>
          </p:cNvSpPr>
          <p:nvPr>
            <p:ph type="body" idx="1"/>
          </p:nvPr>
        </p:nvSpPr>
        <p:spPr>
          <a:xfrm>
            <a:off x="251520" y="754062"/>
            <a:ext cx="5189334" cy="6203329"/>
          </a:xfrm>
        </p:spPr>
        <p:txBody>
          <a:bodyPr/>
          <a:lstStyle/>
          <a:p>
            <a:pPr marL="342900" indent="-342900" algn="just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Практичне значення: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 використання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социологічному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моніторингу. Вивчення та систематизація діяльності громад, визначення маршрутних екскурсій, складання таблиць та діаграм</a:t>
            </a:r>
            <a:endParaRPr lang="uk-U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Новизна роботи:</a:t>
            </a:r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полягає в детальному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описі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 релігійних громад в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Барвінківському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районі Харківської області.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01D36-5E29-4313-A37D-7E7F359404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sp>
        <p:nvSpPr>
          <p:cNvPr id="19462" name="Номер слайда 13"/>
          <p:cNvSpPr txBox="1">
            <a:spLocks/>
          </p:cNvSpPr>
          <p:nvPr/>
        </p:nvSpPr>
        <p:spPr bwMode="auto">
          <a:xfrm>
            <a:off x="8688388" y="6423025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2B1855E2-0501-4936-B383-1B2DE02793E3}" type="slidenum">
              <a:rPr lang="ru-RU" sz="2400" b="1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2400" b="1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79512" y="-13616"/>
            <a:ext cx="8496176" cy="644983"/>
          </a:xfrm>
          <a:prstGeom prst="rect">
            <a:avLst/>
          </a:prstGeom>
          <a:gradFill rotWithShape="1">
            <a:gsLst>
              <a:gs pos="0">
                <a:srgbClr val="AC6D56">
                  <a:tint val="50000"/>
                  <a:satMod val="300000"/>
                </a:srgbClr>
              </a:gs>
              <a:gs pos="35000">
                <a:srgbClr val="AC6D56">
                  <a:tint val="37000"/>
                  <a:satMod val="300000"/>
                </a:srgbClr>
              </a:gs>
              <a:gs pos="100000">
                <a:srgbClr val="AC6D5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92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ПРАКТИЧНЕ ЗНАЧЕННЯ ТА НОВИЗНА</a:t>
            </a:r>
            <a:endParaRPr lang="en-US" sz="3600" b="1" kern="0" dirty="0">
              <a:solidFill>
                <a:srgbClr val="23427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5679280" y="5425195"/>
            <a:ext cx="2849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600" b="1" i="1" dirty="0" smtClean="0">
                <a:latin typeface="Times New Roman"/>
                <a:ea typeface="Times New Roman"/>
              </a:rPr>
              <a:t>Палатка громади Добра звістка </a:t>
            </a:r>
            <a:r>
              <a:rPr lang="uk-UA" sz="1600" b="1" i="1" dirty="0" err="1" smtClean="0">
                <a:latin typeface="Times New Roman"/>
                <a:ea typeface="Times New Roman"/>
              </a:rPr>
              <a:t>вБарвінковому</a:t>
            </a:r>
            <a:endParaRPr lang="ru-RU" sz="1600" b="1" i="1" dirty="0">
              <a:latin typeface="Century Gothic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460308" y="5196533"/>
            <a:ext cx="12699" cy="316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7430" y="3735960"/>
            <a:ext cx="3281618" cy="1844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70" name="Прямоугольник 21"/>
          <p:cNvSpPr>
            <a:spLocks noChangeArrowheads="1"/>
          </p:cNvSpPr>
          <p:nvPr/>
        </p:nvSpPr>
        <p:spPr bwMode="auto">
          <a:xfrm>
            <a:off x="5662659" y="2852936"/>
            <a:ext cx="284629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uk-UA" sz="2000" b="1" i="1" dirty="0">
                <a:latin typeface="Times New Roman"/>
                <a:ea typeface="Times New Roman"/>
              </a:rPr>
              <a:t>Подорожник великий</a:t>
            </a:r>
            <a:endParaRPr lang="ru-RU" sz="2000" b="1" i="1" dirty="0">
              <a:latin typeface="Times New Roman"/>
              <a:ea typeface="Times New Roman"/>
            </a:endParaRPr>
          </a:p>
          <a:p>
            <a:pPr algn="ctr"/>
            <a:r>
              <a:rPr lang="uk-UA" sz="2000" b="1" i="1" dirty="0" err="1">
                <a:latin typeface="Times New Roman"/>
                <a:ea typeface="Times New Roman"/>
              </a:rPr>
              <a:t>Plantago</a:t>
            </a:r>
            <a:r>
              <a:rPr lang="uk-UA" sz="2000" b="1" i="1" dirty="0">
                <a:latin typeface="Times New Roman"/>
                <a:ea typeface="Times New Roman"/>
              </a:rPr>
              <a:t> </a:t>
            </a:r>
            <a:r>
              <a:rPr lang="uk-UA" sz="2000" b="1" i="1" dirty="0" err="1">
                <a:latin typeface="Times New Roman"/>
                <a:ea typeface="Times New Roman"/>
              </a:rPr>
              <a:t>major</a:t>
            </a:r>
            <a:r>
              <a:rPr lang="uk-UA" sz="2000" b="1" i="1" dirty="0">
                <a:latin typeface="Times New Roman"/>
                <a:ea typeface="Times New Roman"/>
              </a:rPr>
              <a:t> L.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6544888"/>
            <a:ext cx="8545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31367"/>
            <a:ext cx="0" cy="5863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13964" y="3087898"/>
            <a:ext cx="3248947" cy="2492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2437" y="912859"/>
            <a:ext cx="2592000" cy="1944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262437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82" name="Текст 4"/>
          <p:cNvSpPr>
            <a:spLocks noGrp="1"/>
          </p:cNvSpPr>
          <p:nvPr>
            <p:ph type="body" idx="1"/>
          </p:nvPr>
        </p:nvSpPr>
        <p:spPr>
          <a:xfrm>
            <a:off x="683568" y="4797152"/>
            <a:ext cx="4455171" cy="45719"/>
          </a:xfrm>
        </p:spPr>
        <p:txBody>
          <a:bodyPr/>
          <a:lstStyle/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Складання таблиць та діаграм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7A549-C9BE-40EB-9DDF-F77E247F43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sp>
        <p:nvSpPr>
          <p:cNvPr id="20486" name="Номер слайда 13"/>
          <p:cNvSpPr txBox="1">
            <a:spLocks/>
          </p:cNvSpPr>
          <p:nvPr/>
        </p:nvSpPr>
        <p:spPr bwMode="auto">
          <a:xfrm>
            <a:off x="8688388" y="6423025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326997D-1C70-4FB6-B6B2-A658125A2D15}" type="slidenum">
              <a:rPr lang="ru-RU" sz="2400" b="1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2400" b="1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22275" y="65088"/>
            <a:ext cx="8229600" cy="850900"/>
          </a:xfrm>
          <a:prstGeom prst="rect">
            <a:avLst/>
          </a:prstGeom>
          <a:gradFill rotWithShape="1">
            <a:gsLst>
              <a:gs pos="0">
                <a:srgbClr val="AC6D56">
                  <a:tint val="50000"/>
                  <a:satMod val="300000"/>
                </a:srgbClr>
              </a:gs>
              <a:gs pos="35000">
                <a:srgbClr val="AC6D56">
                  <a:tint val="37000"/>
                  <a:satMod val="300000"/>
                </a:srgbClr>
              </a:gs>
              <a:gs pos="100000">
                <a:srgbClr val="AC6D5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ru-RU" sz="4000" b="1" dirty="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 І МЕТОДИ ДОСЛІДЖЕННЯ</a:t>
            </a:r>
            <a:endParaRPr lang="en-US" sz="4000" b="1" dirty="0">
              <a:solidFill>
                <a:srgbClr val="23427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Прямоугольник 11"/>
          <p:cNvSpPr>
            <a:spLocks noChangeArrowheads="1"/>
          </p:cNvSpPr>
          <p:nvPr/>
        </p:nvSpPr>
        <p:spPr bwMode="auto">
          <a:xfrm>
            <a:off x="509588" y="981075"/>
            <a:ext cx="4365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ДОСЛІДЖЕННЯ ГРОМАД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Прямоугольник 12"/>
          <p:cNvSpPr>
            <a:spLocks noChangeArrowheads="1"/>
          </p:cNvSpPr>
          <p:nvPr/>
        </p:nvSpPr>
        <p:spPr bwMode="auto">
          <a:xfrm>
            <a:off x="509588" y="1772816"/>
            <a:ext cx="462915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2020 році було зібрано інформацію про діяльність протестантських релігійних громад</a:t>
            </a:r>
          </a:p>
          <a:p>
            <a:pPr algn="just">
              <a:spcBef>
                <a:spcPct val="5000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2021 році було відвідано релігійні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громаади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 метою вивчення їх діяльності</a:t>
            </a:r>
          </a:p>
          <a:p>
            <a:pPr algn="just">
              <a:spcBef>
                <a:spcPct val="5000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Дотримувались таких методів  :</a:t>
            </a:r>
          </a:p>
          <a:p>
            <a:pPr algn="just">
              <a:spcBef>
                <a:spcPct val="5000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*збирали інформацію спогади очевидців</a:t>
            </a:r>
          </a:p>
          <a:p>
            <a:pPr algn="just">
              <a:spcBef>
                <a:spcPct val="5000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*використовували  матеріали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музея,публікації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місцевих газет</a:t>
            </a:r>
          </a:p>
          <a:p>
            <a:pPr algn="just">
              <a:spcBef>
                <a:spcPct val="5000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*зібрані матеріали аналізували порівнювали</a:t>
            </a:r>
          </a:p>
        </p:txBody>
      </p:sp>
      <p:sp>
        <p:nvSpPr>
          <p:cNvPr id="20490" name="Прямоугольник 13"/>
          <p:cNvSpPr>
            <a:spLocks noChangeArrowheads="1"/>
          </p:cNvSpPr>
          <p:nvPr/>
        </p:nvSpPr>
        <p:spPr bwMode="auto">
          <a:xfrm>
            <a:off x="509588" y="5229200"/>
            <a:ext cx="49985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результаті проведених пошукових експедицій було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вяявлено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5 протестантських громад. Всі дані були занесені до таблиць та діаграм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ндрей\Desktop\МАНЮНІОР\Ман Юніор\IMG-667b1f0707afb3ca72d562276ef6343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11037"/>
            <a:ext cx="3096344" cy="519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Номер слайда 13"/>
          <p:cNvSpPr txBox="1">
            <a:spLocks/>
          </p:cNvSpPr>
          <p:nvPr/>
        </p:nvSpPr>
        <p:spPr bwMode="auto">
          <a:xfrm>
            <a:off x="8803293" y="6483117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749" y="895350"/>
            <a:ext cx="8263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Rectangle 4"/>
          <p:cNvSpPr>
            <a:spLocks noChangeArrowheads="1"/>
          </p:cNvSpPr>
          <p:nvPr/>
        </p:nvSpPr>
        <p:spPr bwMode="auto">
          <a:xfrm>
            <a:off x="1187624" y="33608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30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309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310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5816507"/>
            <a:ext cx="62529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107" y="73480"/>
            <a:ext cx="298909" cy="646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noProof="1" smtClean="0">
                <a:solidFill>
                  <a:schemeClr val="bg1"/>
                </a:solidFill>
              </a:rPr>
              <a:t>авааааааааааааааааааааа</a:t>
            </a:r>
            <a:endParaRPr lang="ru-RU" noProof="1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312" y="0"/>
            <a:ext cx="8484435" cy="720725"/>
          </a:xfrm>
          <a:prstGeom prst="rect">
            <a:avLst/>
          </a:prstGeom>
          <a:gradFill rotWithShape="1">
            <a:gsLst>
              <a:gs pos="0">
                <a:srgbClr val="AC6D56">
                  <a:tint val="50000"/>
                  <a:satMod val="300000"/>
                </a:srgbClr>
              </a:gs>
              <a:gs pos="35000">
                <a:srgbClr val="AC6D56">
                  <a:tint val="37000"/>
                  <a:satMod val="300000"/>
                </a:srgbClr>
              </a:gs>
              <a:gs pos="100000">
                <a:srgbClr val="AC6D5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 ОТРИМАНИХ </a:t>
            </a:r>
            <a:r>
              <a:rPr lang="ru-RU" sz="4000" b="1" dirty="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ДАНИХ</a:t>
            </a:r>
            <a:endParaRPr lang="en-US" sz="4000" b="1" dirty="0">
              <a:solidFill>
                <a:srgbClr val="23427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52747" y="720725"/>
            <a:ext cx="1" cy="579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583370" y="6526796"/>
            <a:ext cx="3693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utoShape 2" descr="C:\Users\HP Compag\Downloads\Documents\%D0%A2%D0%90%D0%91%D0%9B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C:\Users\HP Compag\Downloads\Documents\%D0%A2%D0%90%D0%91%D0%9B1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C:\Users\HP Compag\Downloads\Documents\%D0%A2%D0%90%D0%91%D0%9B1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72559"/>
            <a:ext cx="6096000" cy="304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7148" y="3618765"/>
            <a:ext cx="1885600" cy="32392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262437" cy="6477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ддддддддд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538" y="333375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1638" y="0"/>
            <a:ext cx="4248150" cy="3333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D260C-BCC8-48E5-B4DF-49FC6C864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31749" name="Номер слайда 13"/>
          <p:cNvSpPr txBox="1">
            <a:spLocks/>
          </p:cNvSpPr>
          <p:nvPr/>
        </p:nvSpPr>
        <p:spPr bwMode="auto">
          <a:xfrm>
            <a:off x="8688388" y="6423025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3F8ADE45-A35E-48F3-AD08-3EED63970B79}" type="slidenum">
              <a:rPr lang="ru-RU" sz="2400" b="1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2400" b="1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9028" y="151755"/>
            <a:ext cx="8229600" cy="850900"/>
          </a:xfrm>
          <a:prstGeom prst="rect">
            <a:avLst/>
          </a:prstGeom>
          <a:gradFill rotWithShape="1">
            <a:gsLst>
              <a:gs pos="0">
                <a:srgbClr val="AC6D56">
                  <a:tint val="50000"/>
                  <a:satMod val="300000"/>
                </a:srgbClr>
              </a:gs>
              <a:gs pos="35000">
                <a:srgbClr val="AC6D56">
                  <a:tint val="37000"/>
                  <a:satMod val="300000"/>
                </a:srgbClr>
              </a:gs>
              <a:gs pos="100000">
                <a:srgbClr val="AC6D5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C6D56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ПРОТЕСТАНТСЬКІ РЕЛІГІЙНІ ГРОМАДИ БАРВІНКІВЩИНИ</a:t>
            </a:r>
            <a:endParaRPr lang="en-US" sz="28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TextBox 2"/>
          <p:cNvSpPr txBox="1">
            <a:spLocks noChangeArrowheads="1"/>
          </p:cNvSpPr>
          <p:nvPr/>
        </p:nvSpPr>
        <p:spPr bwMode="auto">
          <a:xfrm>
            <a:off x="611188" y="1090613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Argiopa bruennichi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1757" name="TextBox 5"/>
          <p:cNvSpPr txBox="1">
            <a:spLocks noChangeArrowheads="1"/>
          </p:cNvSpPr>
          <p:nvPr/>
        </p:nvSpPr>
        <p:spPr bwMode="auto">
          <a:xfrm>
            <a:off x="2667000" y="3340100"/>
            <a:ext cx="264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Agelena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labyrinthica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1762" name="TextBox 8"/>
          <p:cNvSpPr txBox="1">
            <a:spLocks noChangeArrowheads="1"/>
          </p:cNvSpPr>
          <p:nvPr/>
        </p:nvSpPr>
        <p:spPr bwMode="auto">
          <a:xfrm>
            <a:off x="935038" y="5659438"/>
            <a:ext cx="2449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Araneus diademetus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1763" name="TextBox 9"/>
          <p:cNvSpPr txBox="1">
            <a:spLocks noChangeArrowheads="1"/>
          </p:cNvSpPr>
          <p:nvPr/>
        </p:nvSpPr>
        <p:spPr bwMode="auto">
          <a:xfrm>
            <a:off x="5049838" y="5659438"/>
            <a:ext cx="3097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Liny</a:t>
            </a:r>
            <a:r>
              <a:rPr lang="en-US" sz="2000" b="1" i="1">
                <a:solidFill>
                  <a:schemeClr val="bg1"/>
                </a:solidFill>
              </a:rPr>
              <a:t>p</a:t>
            </a:r>
            <a:r>
              <a:rPr lang="en-US" b="1" i="1">
                <a:solidFill>
                  <a:schemeClr val="bg1"/>
                </a:solidFill>
              </a:rPr>
              <a:t>hia triangularis</a:t>
            </a:r>
            <a:endParaRPr lang="ru-RU" b="1" i="1">
              <a:solidFill>
                <a:schemeClr val="bg1"/>
              </a:solidFill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460" y="1090614"/>
            <a:ext cx="3245906" cy="2434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7636" y="1090612"/>
            <a:ext cx="2999316" cy="2249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6800" y="3709988"/>
            <a:ext cx="3600400" cy="220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49838" y="3695062"/>
            <a:ext cx="3410595" cy="2557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1">
      <a:dk1>
        <a:srgbClr val="000000"/>
      </a:dk1>
      <a:lt1>
        <a:sysClr val="window" lastClr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2256</TotalTime>
  <Words>1013</Words>
  <Application>Microsoft Office PowerPoint</Application>
  <PresentationFormat>Экран (4:3)</PresentationFormat>
  <Paragraphs>143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ддддддддд</vt:lpstr>
      <vt:lpstr>ддддддддд</vt:lpstr>
      <vt:lpstr>ддддддддд</vt:lpstr>
      <vt:lpstr>ддддддддд</vt:lpstr>
      <vt:lpstr>ддддддддд</vt:lpstr>
      <vt:lpstr>ддддддддд</vt:lpstr>
      <vt:lpstr>ддддддддд</vt:lpstr>
      <vt:lpstr>Слайд 8</vt:lpstr>
      <vt:lpstr>ддддддддд</vt:lpstr>
      <vt:lpstr>Слайд 10</vt:lpstr>
      <vt:lpstr>Слайд 11</vt:lpstr>
      <vt:lpstr>Слайд 12</vt:lpstr>
      <vt:lpstr>Слайд 13</vt:lpstr>
      <vt:lpstr>Слайд 14</vt:lpstr>
      <vt:lpstr>ддддддддд</vt:lpstr>
      <vt:lpstr>ддддддддд</vt:lpstr>
      <vt:lpstr>ддддддддд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ддддддддд</dc:title>
  <dc:creator>Darina</dc:creator>
  <cp:lastModifiedBy>ИРА</cp:lastModifiedBy>
  <cp:revision>182</cp:revision>
  <dcterms:created xsi:type="dcterms:W3CDTF">2015-11-17T15:33:59Z</dcterms:created>
  <dcterms:modified xsi:type="dcterms:W3CDTF">2021-04-25T16:13:37Z</dcterms:modified>
</cp:coreProperties>
</file>