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</p:sldMasterIdLst>
  <p:notesMasterIdLst>
    <p:notesMasterId r:id="rId16"/>
  </p:notesMasterIdLst>
  <p:sldIdLst>
    <p:sldId id="256" r:id="rId2"/>
    <p:sldId id="305" r:id="rId3"/>
    <p:sldId id="311" r:id="rId4"/>
    <p:sldId id="312" r:id="rId5"/>
    <p:sldId id="314" r:id="rId6"/>
    <p:sldId id="327" r:id="rId7"/>
    <p:sldId id="315" r:id="rId8"/>
    <p:sldId id="316" r:id="rId9"/>
    <p:sldId id="319" r:id="rId10"/>
    <p:sldId id="326" r:id="rId11"/>
    <p:sldId id="321" r:id="rId12"/>
    <p:sldId id="322" r:id="rId13"/>
    <p:sldId id="323" r:id="rId14"/>
    <p:sldId id="267" r:id="rId15"/>
  </p:sldIdLst>
  <p:sldSz cx="12192000" cy="6858000"/>
  <p:notesSz cx="6858000" cy="9144000"/>
  <p:embeddedFontLst>
    <p:embeddedFont>
      <p:font typeface="Calibri Light" pitchFamily="34" charset="0"/>
      <p:regular r:id="rId17"/>
      <p:italic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85" autoAdjust="0"/>
    <p:restoredTop sz="39856" autoAdjust="0"/>
  </p:normalViewPr>
  <p:slideViewPr>
    <p:cSldViewPr snapToGrid="0">
      <p:cViewPr varScale="1">
        <p:scale>
          <a:sx n="83" d="100"/>
          <a:sy n="83" d="100"/>
        </p:scale>
        <p:origin x="-216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2418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D03949-59CC-4E68-BD13-87BA4A244E26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noProof="0" smtClean="0"/>
              <a:t>Редагувати стиль зразка тексту</a:t>
            </a:r>
          </a:p>
          <a:p>
            <a:pPr lvl="1"/>
            <a:r>
              <a:rPr lang="uk-UA" noProof="0" smtClean="0"/>
              <a:t>Другий рівень</a:t>
            </a:r>
          </a:p>
          <a:p>
            <a:pPr lvl="2"/>
            <a:r>
              <a:rPr lang="uk-UA" noProof="0" smtClean="0"/>
              <a:t>Третій рівень</a:t>
            </a:r>
          </a:p>
          <a:p>
            <a:pPr lvl="3"/>
            <a:r>
              <a:rPr lang="uk-UA" noProof="0" smtClean="0"/>
              <a:t>Четвертий рівень</a:t>
            </a:r>
          </a:p>
          <a:p>
            <a:pPr lvl="4"/>
            <a:r>
              <a:rPr lang="uk-UA" noProof="0" smtClean="0"/>
              <a:t>П’ятий рівень</a:t>
            </a:r>
            <a:endParaRPr lang="uk-UA" noProof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3ACD249-75F4-43AA-9E12-D65F579F37A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Місце для зображення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305B4-B4F7-40AB-B6D5-33CE34A0C8C3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uk-UA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Місце для зображення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5CA258-176F-4666-A61D-ADF3B84C40A0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uk-UA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BFB986C-FD9C-4C13-B22E-24D9A489AE9C}" type="slidenum">
              <a:rPr lang="uk-UA" sz="1200">
                <a:latin typeface="Calibri" pitchFamily="34" charset="0"/>
              </a:rPr>
              <a:pPr algn="r"/>
              <a:t>3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7E7AA9-0351-4242-9091-B5AF8AB266CE}" type="slidenum">
              <a:rPr lang="uk-UA" sz="1200">
                <a:latin typeface="Calibri" pitchFamily="34" charset="0"/>
              </a:rPr>
              <a:pPr algn="r"/>
              <a:t>4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C356DA-48EE-4BC9-9B5B-09F325F1B54A}" type="slidenum">
              <a:rPr lang="uk-UA" sz="1200">
                <a:latin typeface="Calibri" pitchFamily="34" charset="0"/>
              </a:rPr>
              <a:pPr algn="r"/>
              <a:t>5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903D0C0-5183-4A33-AE7A-4AC198D47FCA}" type="slidenum">
              <a:rPr lang="uk-UA" sz="1200">
                <a:latin typeface="Calibri" pitchFamily="34" charset="0"/>
              </a:rPr>
              <a:pPr algn="r"/>
              <a:t>7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5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67DC679-7698-459D-AA90-33D8F7CA6585}" type="slidenum">
              <a:rPr lang="uk-UA" sz="1200">
                <a:latin typeface="Calibri" pitchFamily="34" charset="0"/>
              </a:rPr>
              <a:pPr algn="r"/>
              <a:t>8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3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E9CBBF2-5F3E-4764-A533-5975D1EA22E5}" type="slidenum">
              <a:rPr lang="uk-UA" sz="1200">
                <a:latin typeface="Calibri" pitchFamily="34" charset="0"/>
              </a:rPr>
              <a:pPr algn="r"/>
              <a:t>9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ECBAB60-B44F-4E4A-90BD-42531024D5BB}" type="slidenum">
              <a:rPr lang="uk-UA" sz="1200">
                <a:latin typeface="Calibri" pitchFamily="34" charset="0"/>
              </a:rPr>
              <a:pPr algn="r"/>
              <a:t>10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CD484BF-2931-4F72-85C2-FE8D5B3F42C7}" type="slidenum">
              <a:rPr lang="uk-UA" sz="1200">
                <a:latin typeface="Calibri" pitchFamily="34" charset="0"/>
              </a:rPr>
              <a:pPr algn="r"/>
              <a:t>11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7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EAE5EFB-53ED-436D-9AE9-E64AA01900AF}" type="slidenum">
              <a:rPr lang="uk-UA" sz="1200">
                <a:latin typeface="Calibri" pitchFamily="34" charset="0"/>
              </a:rPr>
              <a:pPr algn="r"/>
              <a:t>12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2BE5EF4-E988-492D-A392-D112AD95E8B1}" type="slidenum">
              <a:rPr lang="uk-UA" sz="1200">
                <a:latin typeface="Calibri" pitchFamily="34" charset="0"/>
              </a:rPr>
              <a:pPr algn="r"/>
              <a:t>13</a:t>
            </a:fld>
            <a:endParaRPr 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Місце для зображення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19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04B2DF-2D3C-4E6C-ABD2-934EE8A919B7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uk-UA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FB739-800D-4FC9-9B64-EF3A8BB17FAD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97DC4-C458-458C-B9D6-14ED7655C8F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7044-1A07-4B0D-B8F9-D336997DB89A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AB811-B2F0-4905-8AEA-6BD5196BEFB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63F2F-6076-4DB0-B3E4-0802BC100691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877B9-F3CD-4831-8997-D8531EE285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E050-DC02-40AA-B66D-77295FAD9D6C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8908F-8A81-4F2F-B54B-DD59AC7F56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ED014-B013-4DD5-8582-3455C5A372D8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607FA-54D5-4BC5-9AA9-C14197180B0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27C72-B934-4615-A641-FD09CE26D7E5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B7752-63B8-4A4F-8908-41475BF0817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DBF70-0B5A-4AE3-B869-DE2630526D17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CA889-CE31-4F27-927F-9BF683B7E90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63E65563-0100-4E15-AD3C-1107795B054F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4DB8CF3-C52D-4C27-B5BD-90590300604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>
              <a:extLst>
                <a:ext uri="{28A0092B-C50C-407E-A947-70E740481C1C}"/>
              </a:extLst>
            </a:blip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uk-UA" noProof="0" smtClean="0"/>
              <a:t>Клацніть піктограму, щоб додати зображення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AF236-DCC4-40AB-8A15-8583E550391D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FBBB6-1039-4AAC-9DFA-288FA1645A2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7287-A24F-4927-80C6-0B8ABF062514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FF5C-E809-42C6-8970-B508CDB95C1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562EE-06A0-43F0-A9B6-3FE4C62BF6CB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B3A45-ED93-410D-A9C9-BDD76D45AAC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BF5D58-9B0F-49D7-BF53-4FF6B06B2DF8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F5377C-5CA3-43BE-B7C1-02841AD4740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8900" y="1839913"/>
            <a:ext cx="10058400" cy="2135187"/>
          </a:xfrm>
        </p:spPr>
        <p:txBody>
          <a:bodyPr wrap="square" numCol="1" anchor="ctr" anchorCtr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uk-UA" sz="3600" b="1" smtClean="0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ПРОГРАМА ПРОГНОЗУВАННЯ БІОЛОГІЧНОЇ АКТИВНОСТІ ПОХІДНИХ ОКСАДІАЗОЛУ ТА ТРИАЗОЛУ</a:t>
            </a:r>
          </a:p>
        </p:txBody>
      </p:sp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884238" y="527050"/>
            <a:ext cx="108045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uk-UA" sz="1600"/>
              <a:t>Закарпатське територіальне відділення МАН України</a:t>
            </a:r>
          </a:p>
          <a:p>
            <a:pPr indent="450850" algn="ctr"/>
            <a:endParaRPr lang="uk-UA" sz="1600"/>
          </a:p>
          <a:p>
            <a:pPr indent="450850" algn="ctr"/>
            <a:endParaRPr lang="uk-UA" sz="1600"/>
          </a:p>
          <a:p>
            <a:pPr indent="450850" algn="ctr"/>
            <a:endParaRPr lang="ru-RU" sz="1600"/>
          </a:p>
        </p:txBody>
      </p:sp>
      <p:sp>
        <p:nvSpPr>
          <p:cNvPr id="14339" name="Підзаголовок 2"/>
          <p:cNvSpPr>
            <a:spLocks/>
          </p:cNvSpPr>
          <p:nvPr/>
        </p:nvSpPr>
        <p:spPr bwMode="auto">
          <a:xfrm>
            <a:off x="1606550" y="3751263"/>
            <a:ext cx="10058400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1000" indent="-381000" algn="ct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>
                <a:latin typeface="Times New Roman" pitchFamily="18" charset="0"/>
              </a:rPr>
              <a:t>                                      </a:t>
            </a:r>
            <a:r>
              <a:rPr lang="uk-UA" b="1">
                <a:solidFill>
                  <a:srgbClr val="FF3300"/>
                </a:solidFill>
                <a:latin typeface="Times New Roman" pitchFamily="18" charset="0"/>
              </a:rPr>
              <a:t>Роботу виконав:</a:t>
            </a:r>
            <a:r>
              <a:rPr lang="uk-UA">
                <a:latin typeface="Times New Roman" pitchFamily="18" charset="0"/>
              </a:rPr>
              <a:t>  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b="1">
                <a:latin typeface="Times New Roman" pitchFamily="18" charset="0"/>
              </a:rPr>
              <a:t>Кривов’яз Ілля Андрійович</a:t>
            </a:r>
            <a:r>
              <a:rPr lang="uk-UA">
                <a:latin typeface="Times New Roman" pitchFamily="18" charset="0"/>
              </a:rPr>
              <a:t>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учень 10 класу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Ужгородської загальноосвітньої спеціалізованої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школи-інтернату з поглибленим вивченням окремих предметів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Закарпатської обласної ради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endParaRPr lang="uk-UA" sz="1400">
              <a:latin typeface="Times New Roman" pitchFamily="18" charset="0"/>
            </a:endParaRPr>
          </a:p>
          <a:p>
            <a:pPr marL="381000" indent="-381000" algn="ct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b="1">
                <a:solidFill>
                  <a:srgbClr val="FF3300"/>
                </a:solidFill>
                <a:latin typeface="Times New Roman" pitchFamily="18" charset="0"/>
              </a:rPr>
              <a:t>                                   Науковий керівник: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учитель інформатики Ужгородської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загальноосвітньої спеціалізованої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школи-інтернату з поглибленим вивченням 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400">
                <a:latin typeface="Times New Roman" pitchFamily="18" charset="0"/>
              </a:rPr>
              <a:t>окремих предметів Закарпатської обласної ради</a:t>
            </a:r>
          </a:p>
          <a:p>
            <a:pPr marL="381000" indent="-381000" algn="r">
              <a:lnSpc>
                <a:spcPct val="70000"/>
              </a:lnSpc>
              <a:buClr>
                <a:schemeClr val="accent1"/>
              </a:buClr>
              <a:buSzPct val="100000"/>
              <a:buFont typeface="Calibri" pitchFamily="34" charset="0"/>
              <a:buNone/>
            </a:pPr>
            <a:r>
              <a:rPr lang="uk-UA" sz="1600" b="1">
                <a:latin typeface="Times New Roman" pitchFamily="18" charset="0"/>
              </a:rPr>
              <a:t>Вапнічний Сергій Дмитрович</a:t>
            </a:r>
            <a:endParaRPr lang="uk-UA" sz="1400">
              <a:latin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4799013" y="5851525"/>
            <a:ext cx="1909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Ужгород – 2021</a:t>
            </a:r>
            <a:endParaRPr lang="ru-RU" b="1"/>
          </a:p>
        </p:txBody>
      </p:sp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1638" y="920750"/>
            <a:ext cx="104616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кутник 3"/>
          <p:cNvSpPr>
            <a:spLocks noChangeArrowheads="1"/>
          </p:cNvSpPr>
          <p:nvPr/>
        </p:nvSpPr>
        <p:spPr bwMode="auto">
          <a:xfrm>
            <a:off x="454025" y="885825"/>
            <a:ext cx="11380788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uk-UA" sz="2000" b="1"/>
              <a:t>	Актуальність дослідження.</a:t>
            </a:r>
            <a:r>
              <a:rPr lang="uk-UA" sz="2000"/>
              <a:t> </a:t>
            </a:r>
          </a:p>
          <a:p>
            <a:pPr indent="457200"/>
            <a:r>
              <a:rPr lang="uk-UA" sz="2000"/>
              <a:t>	Методи комп’ютерного прогнозування дозволяють швидко провести оцінку великої кількості структур на різні види біологічної активності. При цьому зазвичай не враховуються кількісні фактори, такі як об’єкт, доза, шлях введення, а біологічна активність розглядається як внутрішня властивість речовини. Таким чином, здійснюється лише прогнозування наявності або відсутності певного виду активності. Звичайно, всі дані, отримані в результаті комп'ютерного моделювання, носять наближений, оціночний характер. Представлене дослідження </a:t>
            </a:r>
            <a:r>
              <a:rPr lang="en-US" sz="2000"/>
              <a:t>c</a:t>
            </a:r>
            <a:r>
              <a:rPr lang="ru-RU" sz="2000"/>
              <a:t>тосується створенню </a:t>
            </a:r>
            <a:r>
              <a:rPr lang="uk-UA" sz="2000"/>
              <a:t>програмного продукту «Predict Stars» та проведенні розрахунку для синтезованих сполук. </a:t>
            </a:r>
          </a:p>
          <a:p>
            <a:pPr indent="457200"/>
            <a:endParaRPr lang="uk-UA" sz="2000" b="1"/>
          </a:p>
          <a:p>
            <a:pPr indent="457200"/>
            <a:r>
              <a:rPr lang="uk-UA" sz="2000" b="1"/>
              <a:t>	Метою дослідження</a:t>
            </a:r>
            <a:r>
              <a:rPr lang="uk-UA" sz="2000"/>
              <a:t> є створення програми з прогнозування спектру біологічної активності органічних сполук з класу похідних 1,3,4-оксадіазолу та 1,2,4-триазолу, що на сьогоднішній день є актуально і затребувано.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кутник 3"/>
          <p:cNvSpPr>
            <a:spLocks noChangeArrowheads="1"/>
          </p:cNvSpPr>
          <p:nvPr/>
        </p:nvSpPr>
        <p:spPr bwMode="auto">
          <a:xfrm>
            <a:off x="454025" y="234950"/>
            <a:ext cx="11737975" cy="58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uk-UA" b="1"/>
              <a:t>	Об’єкт досліджень</a:t>
            </a:r>
            <a:r>
              <a:rPr lang="uk-UA"/>
              <a:t> – програмування на мові С++ з метою створення програмного продукту «Predict Stars» для прогнозування спектру біологічної активності.</a:t>
            </a:r>
          </a:p>
          <a:p>
            <a:pPr indent="457200"/>
            <a:endParaRPr lang="uk-UA"/>
          </a:p>
          <a:p>
            <a:pPr indent="457200"/>
            <a:endParaRPr lang="uk-UA" b="1"/>
          </a:p>
          <a:p>
            <a:pPr indent="457200"/>
            <a:r>
              <a:rPr lang="uk-UA" b="1"/>
              <a:t>	Предмет досліджень</a:t>
            </a:r>
            <a:r>
              <a:rPr lang="uk-UA"/>
              <a:t> – біологічна активність селеновмісних та телуровмісних похідних 1,3,4-оксадіазолу та 1,2,4-триазолу.</a:t>
            </a:r>
          </a:p>
          <a:p>
            <a:pPr indent="457200"/>
            <a:endParaRPr lang="uk-UA"/>
          </a:p>
          <a:p>
            <a:pPr indent="457200"/>
            <a:endParaRPr lang="uk-UA" b="1"/>
          </a:p>
          <a:p>
            <a:pPr indent="457200"/>
            <a:r>
              <a:rPr lang="uk-UA" b="1"/>
              <a:t>	Завдання дослідження</a:t>
            </a:r>
            <a:r>
              <a:rPr lang="uk-UA"/>
              <a:t> можна сформулювати так:</a:t>
            </a:r>
          </a:p>
          <a:p>
            <a:pPr indent="457200"/>
            <a:r>
              <a:rPr lang="uk-UA"/>
              <a:t>	- провести аналіз основних програм прогнозування біологічної активності, назвати їх переваги та недоліки.</a:t>
            </a:r>
          </a:p>
          <a:p>
            <a:pPr indent="457200"/>
            <a:r>
              <a:rPr lang="uk-UA"/>
              <a:t>	- зробити опис алгоритму програми, створити програму «Predict Stars» на мові С++ та провести розрахунки з її допомогою. </a:t>
            </a:r>
          </a:p>
          <a:p>
            <a:pPr indent="457200"/>
            <a:r>
              <a:rPr lang="uk-UA"/>
              <a:t>	- експериментально перевірити правильність розрахунків та розглянути можливості впровадження досліджуваних сполук у медичну практику.</a:t>
            </a:r>
          </a:p>
          <a:p>
            <a:pPr indent="457200"/>
            <a:r>
              <a:rPr lang="uk-UA"/>
              <a:t>	- оцінити економічну ефективність від впровадження синтезованих сполук в якості дезінфікантів.</a:t>
            </a:r>
          </a:p>
          <a:p>
            <a:pPr indent="457200"/>
            <a:endParaRPr lang="uk-UA"/>
          </a:p>
          <a:p>
            <a:pPr indent="457200"/>
            <a:endParaRPr lang="uk-UA" b="1"/>
          </a:p>
          <a:p>
            <a:pPr indent="457200"/>
            <a:r>
              <a:rPr lang="uk-UA" b="1"/>
              <a:t>	Методи дослідження:</a:t>
            </a:r>
            <a:r>
              <a:rPr lang="uk-UA"/>
              <a:t> теоретичний аналіз наукової літератури; аналіз та узагальнення. Статистичні дані та порівняння. Класифікація теоретичного матеріалу та розробка рекомендацій. Програмування на мові С++.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кутник 3"/>
          <p:cNvSpPr>
            <a:spLocks noChangeArrowheads="1"/>
          </p:cNvSpPr>
          <p:nvPr/>
        </p:nvSpPr>
        <p:spPr bwMode="auto">
          <a:xfrm>
            <a:off x="407988" y="325438"/>
            <a:ext cx="5254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ctr"/>
            <a:r>
              <a:rPr lang="uk-UA"/>
              <a:t>Робоче меню та результати прогнозування програмою PASS</a:t>
            </a:r>
            <a:r>
              <a:rPr lang="ru-RU"/>
              <a:t> </a:t>
            </a:r>
            <a:endParaRPr lang="uk-UA"/>
          </a:p>
        </p:txBody>
      </p:sp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3"/>
          <a:srcRect l="21733" r="26450"/>
          <a:stretch>
            <a:fillRect/>
          </a:stretch>
        </p:blipFill>
        <p:spPr bwMode="auto">
          <a:xfrm>
            <a:off x="525463" y="1063625"/>
            <a:ext cx="24638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4"/>
          <a:srcRect l="17461" t="6128" r="25400" b="7155"/>
          <a:stretch>
            <a:fillRect/>
          </a:stretch>
        </p:blipFill>
        <p:spPr bwMode="auto">
          <a:xfrm>
            <a:off x="3165475" y="1063625"/>
            <a:ext cx="28194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5238" y="1123950"/>
            <a:ext cx="5641975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7248525" y="628650"/>
            <a:ext cx="3616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uk-UA"/>
              <a:t>Робоче меню програми GUSAR</a:t>
            </a:r>
            <a:r>
              <a:rPr lang="ru-RU"/>
              <a:t> </a:t>
            </a:r>
          </a:p>
        </p:txBody>
      </p:sp>
      <p:pic>
        <p:nvPicPr>
          <p:cNvPr id="2048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4286250"/>
            <a:ext cx="57785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7070725" y="3852863"/>
            <a:ext cx="4289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uk-UA"/>
              <a:t>Робоче меню програми Molinsperation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кутник 3"/>
          <p:cNvSpPr>
            <a:spLocks noChangeArrowheads="1"/>
          </p:cNvSpPr>
          <p:nvPr/>
        </p:nvSpPr>
        <p:spPr bwMode="auto">
          <a:xfrm>
            <a:off x="2957513" y="280988"/>
            <a:ext cx="8716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uk-UA" b="1"/>
              <a:t>Опис створеної програми «Predict Stars»</a:t>
            </a:r>
            <a:r>
              <a:rPr lang="ru-RU" b="1"/>
              <a:t> </a:t>
            </a:r>
            <a:endParaRPr lang="uk-UA" b="1"/>
          </a:p>
        </p:txBody>
      </p:sp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" y="685800"/>
            <a:ext cx="58928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4105275"/>
            <a:ext cx="6208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uk-UA" sz="1600"/>
              <a:t>Головне меню програми «Predict Stars» та призначення кнопок</a:t>
            </a:r>
            <a:r>
              <a:rPr lang="ru-RU" sz="1600"/>
              <a:t> 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9175" y="1936750"/>
            <a:ext cx="6092825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6110288" y="5167313"/>
            <a:ext cx="576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/>
              <a:t>Приклад роботи кнопки хімічних символів а) та позначення одинарного зв’язку б)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Заголовок 3"/>
          <p:cNvSpPr>
            <a:spLocks noGrp="1"/>
          </p:cNvSpPr>
          <p:nvPr>
            <p:ph type="title" idx="4294967295"/>
          </p:nvPr>
        </p:nvSpPr>
        <p:spPr bwMode="auto">
          <a:xfrm>
            <a:off x="739775" y="182563"/>
            <a:ext cx="4865688" cy="890587"/>
          </a:xfrm>
        </p:spPr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uk-UA" sz="3600" b="1" smtClean="0"/>
              <a:t>Фрагменти коду програми</a:t>
            </a:r>
          </a:p>
        </p:txBody>
      </p:sp>
      <p:sp>
        <p:nvSpPr>
          <p:cNvPr id="24578" name="Объект 2"/>
          <p:cNvSpPr>
            <a:spLocks noGrp="1"/>
          </p:cNvSpPr>
          <p:nvPr>
            <p:ph sz="half" idx="4294967295"/>
          </p:nvPr>
        </p:nvSpPr>
        <p:spPr>
          <a:xfrm>
            <a:off x="641350" y="1073150"/>
            <a:ext cx="5218113" cy="3917950"/>
          </a:xfrm>
        </p:spPr>
        <p:txBody>
          <a:bodyPr lIns="91440" rIns="91440"/>
          <a:lstStyle/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setlocale(LC_ALL, "Russian");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ContextSettings settings;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settings.antialiasingLevel = 8;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window.create(VideoMode(1000, 1000), "Predict Stars", Style::Default, settings);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DrawAll();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while (window.isOpen())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Event event;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while (window.pollEvent(event))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if (event.type == Event::Closed)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window.close();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if (event.type == Event::MouseButtonPressed &amp;&amp; event.mouseButton.button == Mouse::Left)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Vector2i MousePosition = Mouse::getPosition(window);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wait();</a:t>
            </a:r>
            <a:endParaRPr lang="uk-UA" sz="900" smtClean="0"/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uk-UA" sz="900" smtClean="0"/>
              <a:t>                </a:t>
            </a:r>
            <a:r>
              <a:rPr lang="en-US" sz="900" smtClean="0"/>
              <a:t>if (WhatToDraw == -1)continue;</a:t>
            </a:r>
            <a:endParaRPr lang="uk-UA" sz="900" smtClean="0"/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uk-UA" sz="900" smtClean="0"/>
              <a:t>               </a:t>
            </a:r>
            <a:r>
              <a:rPr lang="en-US" sz="900" smtClean="0"/>
              <a:t> if (WhatToDraw == 1)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Vector2i localPosition = MousePosition;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GraphVertex.push_back({localPosition.x - Radius, localPosition.y - Radius});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PlacedElemets[GraphVertex.size() - 1] = "C";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GoBack.push_back({1, 1, 0, 0, {}, {}, {}, 0, ""});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DrawAll();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continue;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}</a:t>
            </a:r>
          </a:p>
        </p:txBody>
      </p:sp>
      <p:sp>
        <p:nvSpPr>
          <p:cNvPr id="24579" name="Объект 4"/>
          <p:cNvSpPr>
            <a:spLocks noGrp="1"/>
          </p:cNvSpPr>
          <p:nvPr>
            <p:ph sz="half" idx="4294967295"/>
          </p:nvPr>
        </p:nvSpPr>
        <p:spPr>
          <a:xfrm>
            <a:off x="5703888" y="296863"/>
            <a:ext cx="6249987" cy="4903787"/>
          </a:xfrm>
        </p:spPr>
        <p:txBody>
          <a:bodyPr lIns="91440" rIns="91440"/>
          <a:lstStyle/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uk-UA" sz="900" smtClean="0"/>
              <a:t>                    </a:t>
            </a:r>
            <a:r>
              <a:rPr lang="en-US" sz="900" smtClean="0"/>
              <a:t>if (WhatToDraw == 2)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Vector2i MousePositionBegin = MousePosition;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Vector2i MousePositionEnd;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Event eventMouse;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bool Clicked = false;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while (!Clicked)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while (window.pollEvent(eventMouse))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if (eventMouse.type == Event::Closed)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    window.close();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    Clicked = true;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}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if (eventMouse.type == Event::MouseButtonPressed &amp;&amp; eventMouse.mouseButton.button == Mouse::Left)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    MousePositionEnd = Mouse::getPosition(window);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    Clicked = true;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    break;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    }}}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int id1 = -1, id2 = -1;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for (int i = 0; i &lt; GraphVertex.size(); i++)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if (DeletedVertex[i])continue;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double x = GraphVertex[i].first + Radius, y = GraphVertex[i].second + Radius;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if (dist(x, y, MousePositionBegin.x, MousePositionBegin.y) &lt;= Radius)id1 = i;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else if (dist(x, y, MousePositionEnd.x, MousePositionEnd.y) &lt;= Radius)id2 = i;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}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if (id1 != -1 &amp;&amp; id2 != -1) {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GraphLines.push_back({id1, id2});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    GoBack.push_back({2, 0, 1, 0, {}, {}, {}, 0, ""});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}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    DrawAll();</a:t>
            </a:r>
            <a:endParaRPr lang="uk-UA" sz="900" smtClean="0"/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uk-UA" sz="900" smtClean="0"/>
              <a:t>                    </a:t>
            </a:r>
            <a:r>
              <a:rPr lang="en-US" sz="900" smtClean="0"/>
              <a:t>continue;</a:t>
            </a:r>
          </a:p>
          <a:p>
            <a:pPr marL="0" indent="0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sz="900" smtClean="0"/>
              <a:t>                }}}}</a:t>
            </a:r>
            <a:endParaRPr lang="uk-UA" sz="900" smtClean="0"/>
          </a:p>
        </p:txBody>
      </p:sp>
      <p:sp>
        <p:nvSpPr>
          <p:cNvPr id="24580" name="Прямоугольник 5"/>
          <p:cNvSpPr>
            <a:spLocks noChangeArrowheads="1"/>
          </p:cNvSpPr>
          <p:nvPr/>
        </p:nvSpPr>
        <p:spPr bwMode="auto">
          <a:xfrm>
            <a:off x="311150" y="5768975"/>
            <a:ext cx="5548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>
                <a:latin typeface="Calibri" pitchFamily="34" charset="0"/>
              </a:rPr>
              <a:t>Фрагмент коду, який відповідає за створення відредагованого вікна та кнопки створення елементів</a:t>
            </a:r>
          </a:p>
        </p:txBody>
      </p:sp>
      <p:sp>
        <p:nvSpPr>
          <p:cNvPr id="24581" name="Прямоугольник 7"/>
          <p:cNvSpPr>
            <a:spLocks noChangeArrowheads="1"/>
          </p:cNvSpPr>
          <p:nvPr/>
        </p:nvSpPr>
        <p:spPr bwMode="auto">
          <a:xfrm>
            <a:off x="6019800" y="5768975"/>
            <a:ext cx="5618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>
                <a:latin typeface="Calibri" pitchFamily="34" charset="0"/>
              </a:rPr>
              <a:t>Фрагмент коду, який відповідає за створення одинарного зв</a:t>
            </a:r>
            <a:r>
              <a:rPr lang="en-US" sz="1600">
                <a:latin typeface="Calibri" pitchFamily="34" charset="0"/>
              </a:rPr>
              <a:t>’</a:t>
            </a:r>
            <a:r>
              <a:rPr lang="uk-UA" sz="1600">
                <a:latin typeface="Calibri" pitchFamily="34" charset="0"/>
              </a:rPr>
              <a:t>язку між елементами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кутник 3"/>
          <p:cNvSpPr>
            <a:spLocks noChangeArrowheads="1"/>
          </p:cNvSpPr>
          <p:nvPr/>
        </p:nvSpPr>
        <p:spPr bwMode="auto">
          <a:xfrm>
            <a:off x="2957513" y="280988"/>
            <a:ext cx="8716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uk-UA" b="1"/>
              <a:t>Опис створеної програми «Predict Stars»</a:t>
            </a:r>
            <a:r>
              <a:rPr lang="ru-RU" b="1"/>
              <a:t> </a:t>
            </a:r>
            <a:endParaRPr lang="uk-UA" b="1"/>
          </a:p>
        </p:txBody>
      </p:sp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700" y="906463"/>
            <a:ext cx="10004425" cy="476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1377950" y="5853113"/>
            <a:ext cx="9882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/>
              <a:t>Приклад роботи кнопки подвійного зв’язку а) та кнопки вибору хімічних елементів б)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/>
          <p:cNvSpPr>
            <a:spLocks noChangeArrowheads="1"/>
          </p:cNvSpPr>
          <p:nvPr/>
        </p:nvSpPr>
        <p:spPr bwMode="auto">
          <a:xfrm>
            <a:off x="485775" y="5383213"/>
            <a:ext cx="109124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/>
              <a:t>Приклад роботи кнопки набору цілої молекули 1,3,4-оксадіазолу, 1,2,4-триазоли або бензенового кільця а) та кнопка з сполуками-лідерами б) (наведено структуру №2 з високим показником біологічної активності до досліджуваних бактерій)</a:t>
            </a:r>
            <a:r>
              <a:rPr lang="ru-RU"/>
              <a:t> </a:t>
            </a:r>
          </a:p>
        </p:txBody>
      </p:sp>
      <p:sp>
        <p:nvSpPr>
          <p:cNvPr id="27650" name="Прямокутник 3"/>
          <p:cNvSpPr>
            <a:spLocks noChangeArrowheads="1"/>
          </p:cNvSpPr>
          <p:nvPr/>
        </p:nvSpPr>
        <p:spPr bwMode="auto">
          <a:xfrm>
            <a:off x="2957513" y="280988"/>
            <a:ext cx="8716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uk-UA" b="1"/>
              <a:t>Опис створеної програми «Predict Stars»</a:t>
            </a:r>
            <a:r>
              <a:rPr lang="ru-RU" b="1"/>
              <a:t> </a:t>
            </a:r>
            <a:endParaRPr lang="uk-UA" b="1"/>
          </a:p>
        </p:txBody>
      </p:sp>
      <p:pic>
        <p:nvPicPr>
          <p:cNvPr id="2765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9238" y="628650"/>
            <a:ext cx="942816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ChangeArrowheads="1"/>
          </p:cNvSpPr>
          <p:nvPr/>
        </p:nvSpPr>
        <p:spPr bwMode="auto">
          <a:xfrm>
            <a:off x="987425" y="273050"/>
            <a:ext cx="10658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/>
              <a:t>Приклад розрахунку біологічної активності для похідного 1,3,4-оксадіазолу (дуже низький показник дії) а) та сполука-лідер з високим значення активності до бактерій б)</a:t>
            </a:r>
            <a:r>
              <a:rPr lang="ru-RU"/>
              <a:t> </a:t>
            </a:r>
          </a:p>
        </p:txBody>
      </p:sp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088" y="836613"/>
            <a:ext cx="11001375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кутник 3"/>
          <p:cNvSpPr>
            <a:spLocks noChangeArrowheads="1"/>
          </p:cNvSpPr>
          <p:nvPr/>
        </p:nvSpPr>
        <p:spPr bwMode="auto">
          <a:xfrm>
            <a:off x="579438" y="176213"/>
            <a:ext cx="11380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uk-UA" b="1"/>
              <a:t>Експериментальна перевірка правдивості розрахунку біологічної активності </a:t>
            </a:r>
          </a:p>
        </p:txBody>
      </p:sp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2250" y="569913"/>
            <a:ext cx="411638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7763" y="517525"/>
            <a:ext cx="3405187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504825" y="1714500"/>
            <a:ext cx="5854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1200" b="1"/>
              <a:t>Результати дії робочих розчинів синтезованих сполук 1, 2 на досліджувані культури мікроорганізмів </a:t>
            </a:r>
          </a:p>
        </p:txBody>
      </p:sp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238" y="2149475"/>
            <a:ext cx="51117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6548438" y="1817688"/>
            <a:ext cx="5392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1200" b="1"/>
              <a:t>Результати дії розчинів досліджуваних речовин (3, 4) на штами мікроорганізмів</a:t>
            </a:r>
            <a:r>
              <a:rPr lang="ru-RU" sz="1200" b="1"/>
              <a:t> </a:t>
            </a:r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5970588" y="3760788"/>
            <a:ext cx="6002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1200"/>
              <a:t>а - Staphylococcus аureus ATCC 2592, б - Klebsiella oxytoca АТСС 13182, в - Candida albicans ATCC 653-885</a:t>
            </a:r>
            <a:r>
              <a:rPr lang="ru-RU" sz="1200"/>
              <a:t> </a:t>
            </a:r>
          </a:p>
        </p:txBody>
      </p:sp>
      <p:pic>
        <p:nvPicPr>
          <p:cNvPr id="31752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32563" y="2271713"/>
            <a:ext cx="5237162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62175" y="3989388"/>
            <a:ext cx="476567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7091363" y="5535613"/>
            <a:ext cx="44640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sz="1400"/>
              <a:t>Схематичне зображення рівня біологічної активності синтезованих сполук 1-4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кутник 3"/>
          <p:cNvSpPr>
            <a:spLocks noChangeArrowheads="1"/>
          </p:cNvSpPr>
          <p:nvPr/>
        </p:nvSpPr>
        <p:spPr bwMode="auto">
          <a:xfrm>
            <a:off x="476250" y="176213"/>
            <a:ext cx="11380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uk-UA" b="1"/>
              <a:t>Ефективність впровадження сполук в умовах інфекційної лікарні</a:t>
            </a:r>
          </a:p>
        </p:txBody>
      </p:sp>
      <p:graphicFrame>
        <p:nvGraphicFramePr>
          <p:cNvPr id="88158" name="Group 94"/>
          <p:cNvGraphicFramePr>
            <a:graphicFrameLocks noGrp="1"/>
          </p:cNvGraphicFramePr>
          <p:nvPr/>
        </p:nvGraphicFramePr>
        <p:xfrm>
          <a:off x="473075" y="615950"/>
          <a:ext cx="8248650" cy="2085975"/>
        </p:xfrm>
        <a:graphic>
          <a:graphicData uri="http://schemas.openxmlformats.org/drawingml/2006/table">
            <a:tbl>
              <a:tblPr/>
              <a:tblGrid>
                <a:gridCol w="3094038"/>
                <a:gridCol w="2593975"/>
                <a:gridCol w="2560637"/>
              </a:tblGrid>
              <a:tr h="4397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Показники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Клінічна ефективність в тому числі до 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SARS n-CoV19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Авторів, які пропонують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впровадження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Організації, що впровадила пропозицію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Закарпатська обласна клінічна лікарня імені Андрія Новака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91,5 %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91,7 %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Центральна міська клінічна лікарня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90,4 %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90,7 %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Обласна клінічна інфекційна лікарня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93,2 %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94,7 %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3818" name="Picture 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07488" y="0"/>
            <a:ext cx="3084512" cy="434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9" name="Picture 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02738" y="4324350"/>
            <a:ext cx="2989262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0" name="Picture 9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338" y="2786063"/>
            <a:ext cx="292417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1" name="Picture 9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19438" y="2984500"/>
            <a:ext cx="2833687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2" name="Picture 99"/>
          <p:cNvPicPr>
            <a:picLocks noChangeAspect="1" noChangeArrowheads="1"/>
          </p:cNvPicPr>
          <p:nvPr/>
        </p:nvPicPr>
        <p:blipFill>
          <a:blip r:embed="rId7"/>
          <a:srcRect l="7669"/>
          <a:stretch>
            <a:fillRect/>
          </a:stretch>
        </p:blipFill>
        <p:spPr bwMode="auto">
          <a:xfrm>
            <a:off x="6096000" y="2798763"/>
            <a:ext cx="2811463" cy="40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Прямокутник 3"/>
          <p:cNvSpPr>
            <a:spLocks noChangeArrowheads="1"/>
          </p:cNvSpPr>
          <p:nvPr/>
        </p:nvSpPr>
        <p:spPr bwMode="auto">
          <a:xfrm>
            <a:off x="385763" y="292100"/>
            <a:ext cx="11380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uk-UA" b="1"/>
              <a:t>Оцінка економічної ефективності від впровадження в медичну практику</a:t>
            </a:r>
            <a:r>
              <a:rPr lang="ru-RU" b="1"/>
              <a:t> </a:t>
            </a:r>
            <a:endParaRPr lang="uk-UA" b="1"/>
          </a:p>
        </p:txBody>
      </p:sp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650" y="1236663"/>
            <a:ext cx="56388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6800" y="838200"/>
            <a:ext cx="554355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Прямокутник 3"/>
          <p:cNvSpPr>
            <a:spLocks noChangeArrowheads="1"/>
          </p:cNvSpPr>
          <p:nvPr/>
        </p:nvSpPr>
        <p:spPr bwMode="auto">
          <a:xfrm>
            <a:off x="454025" y="885825"/>
            <a:ext cx="11380788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uk-UA" b="1"/>
              <a:t>	ВИСНОВКИ</a:t>
            </a:r>
          </a:p>
          <a:p>
            <a:pPr indent="457200"/>
            <a:endParaRPr lang="uk-UA" b="1"/>
          </a:p>
          <a:p>
            <a:pPr indent="457200"/>
            <a:r>
              <a:rPr lang="uk-UA"/>
              <a:t>	- Описано такі програми оцінки імовірності прояву біологічної активності, як PASS та Molinspiration Cheminformatics, Pharmaexpress, Gusar online. Названо їх переваги та недоліки.</a:t>
            </a:r>
          </a:p>
          <a:p>
            <a:pPr indent="457200"/>
            <a:endParaRPr lang="uk-UA"/>
          </a:p>
          <a:p>
            <a:pPr indent="457200"/>
            <a:r>
              <a:rPr lang="uk-UA"/>
              <a:t>	- Розроблено ідею та шлях реалізації при створенні програми «Predict Stars». Розроблено</a:t>
            </a:r>
            <a:r>
              <a:rPr lang="uk-UA" b="1"/>
              <a:t> </a:t>
            </a:r>
            <a:r>
              <a:rPr lang="uk-UA"/>
              <a:t>програмний код для бази вибірки 1,3,4-оксадіазолівта 1,2,4-триазолів. Перевірено працездатність програми та її експериментально перевірено її правильність розрахунків. </a:t>
            </a:r>
          </a:p>
          <a:p>
            <a:pPr indent="457200"/>
            <a:endParaRPr lang="uk-UA"/>
          </a:p>
          <a:p>
            <a:pPr indent="457200"/>
            <a:r>
              <a:rPr lang="uk-UA"/>
              <a:t>	- Наведено результати впровадження синтезованих сполук в якості дезінфікантів в обласній клінічній лікарні ім. Андрія Новака Закарпатської обласної ради, Центральній міській клінічній лікарні та Обласній клінічній інфекційній лікарні.</a:t>
            </a:r>
          </a:p>
          <a:p>
            <a:pPr indent="457200"/>
            <a:endParaRPr lang="uk-UA"/>
          </a:p>
          <a:p>
            <a:pPr indent="457200"/>
            <a:r>
              <a:rPr lang="uk-UA"/>
              <a:t>	- Зроблено розрахунок економічного ефекту від впровадження сполук.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77875" y="2624138"/>
            <a:ext cx="10783888" cy="10525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7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Дякую за </a:t>
            </a:r>
            <a:r>
              <a:rPr lang="uk-UA" sz="7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увагу</a:t>
            </a:r>
            <a:endParaRPr lang="uk-UA" sz="7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спектива">
  <a:themeElements>
    <a:clrScheme name="Зелени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спектив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83</TotalTime>
  <Words>760</Words>
  <Application>Microsoft Office PowerPoint</Application>
  <PresentationFormat>Произвольный</PresentationFormat>
  <Paragraphs>148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Calibri Light</vt:lpstr>
      <vt:lpstr>Calibri</vt:lpstr>
      <vt:lpstr>Times New Roman</vt:lpstr>
      <vt:lpstr>Ретроспектива</vt:lpstr>
      <vt:lpstr>Ретроспектива</vt:lpstr>
      <vt:lpstr>Ретроспектива</vt:lpstr>
      <vt:lpstr>Ретроспектива</vt:lpstr>
      <vt:lpstr>Ретроспектива</vt:lpstr>
      <vt:lpstr>Ретроспектива</vt:lpstr>
      <vt:lpstr>Ретроспектива</vt:lpstr>
      <vt:lpstr>ПРОГРАМА ПРОГНОЗУВАННЯ БІОЛОГІЧНОЇ АКТИВНОСТІ ПОХІДНИХ ОКСАДІАЗОЛУ ТА ТРИАЗОЛУ</vt:lpstr>
      <vt:lpstr>Слайд 2</vt:lpstr>
      <vt:lpstr>Слайд 3</vt:lpstr>
      <vt:lpstr>Слайд 4</vt:lpstr>
      <vt:lpstr>Слайд 5</vt:lpstr>
      <vt:lpstr>Фрагменти коду програми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Дякую за увагу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ПРОГНОЗУВАННЯ БІОЛОГІЧНОЇ АКТИВНОСТІ ПОХІДНИХ ОКСАДІАЗОЛУ ТА ТРИАЗОЛУ</dc:title>
  <dc:creator/>
  <cp:lastModifiedBy/>
  <cp:revision>5</cp:revision>
  <dcterms:created xsi:type="dcterms:W3CDTF">2019-11-30T15:07:03Z</dcterms:created>
  <dcterms:modified xsi:type="dcterms:W3CDTF">2021-04-06T13:22:54Z</dcterms:modified>
</cp:coreProperties>
</file>