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58" r:id="rId5"/>
    <p:sldId id="259" r:id="rId6"/>
    <p:sldId id="282" r:id="rId7"/>
    <p:sldId id="265" r:id="rId8"/>
    <p:sldId id="266" r:id="rId9"/>
    <p:sldId id="267" r:id="rId10"/>
    <p:sldId id="274" r:id="rId11"/>
    <p:sldId id="276" r:id="rId12"/>
    <p:sldId id="277" r:id="rId13"/>
    <p:sldId id="279" r:id="rId14"/>
    <p:sldId id="281" r:id="rId15"/>
    <p:sldId id="283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6B9F0-182E-480D-A003-32A211E9C0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68C25-BDE7-4B6D-B5E5-F99A634010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40065-CEC2-43CF-A523-7E9C8D5D59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8C345-E871-4B52-8D7B-48B3734B39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BACE8-BB25-44B2-8645-64CAA6DF68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341F8-A02A-486C-8377-4E1783557C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866F6-FB63-4970-8E15-2E600887D5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61419-BBD5-4B63-A1C2-A6C43C959E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5A0A6-4DB7-4C62-8252-14C6C68B0C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E3E73-50F7-4F6A-BD27-1ABA2A3642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FDE8B-0623-4414-B5FC-036E00FAE1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0CC3680-858E-42A1-A131-2C816253A9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07950" y="36513"/>
            <a:ext cx="914400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1381125" algn="l"/>
              </a:tabLst>
            </a:pPr>
            <a:endParaRPr lang="uk-UA" sz="2000" b="1">
              <a:latin typeface="Times New Roman" pitchFamily="18" charset="0"/>
            </a:endParaRPr>
          </a:p>
          <a:p>
            <a:pPr algn="ctr">
              <a:tabLst>
                <a:tab pos="1381125" algn="l"/>
              </a:tabLst>
            </a:pPr>
            <a:r>
              <a:rPr lang="uk-UA" sz="2000" b="1">
                <a:latin typeface="Times New Roman" pitchFamily="18" charset="0"/>
              </a:rPr>
              <a:t>Державний професійно – технічний навчальний заклад</a:t>
            </a:r>
          </a:p>
          <a:p>
            <a:pPr algn="ctr">
              <a:tabLst>
                <a:tab pos="1381125" algn="l"/>
              </a:tabLst>
            </a:pPr>
            <a:r>
              <a:rPr lang="uk-UA" sz="2000" b="1">
                <a:latin typeface="Times New Roman" pitchFamily="18" charset="0"/>
              </a:rPr>
              <a:t>“ ПОКРОВСЬКИЙ ЦЕНТР ПІДГОТОВКИ І ПЕРЕПІДГОТОВКИ РОБІТНИЧИХ КАДРІВ”</a:t>
            </a:r>
          </a:p>
          <a:p>
            <a:pPr algn="ctr">
              <a:tabLst>
                <a:tab pos="1381125" algn="l"/>
              </a:tabLst>
            </a:pPr>
            <a:endParaRPr lang="uk-UA" sz="2000" b="1">
              <a:latin typeface="Times New Roman" pitchFamily="18" charset="0"/>
            </a:endParaRPr>
          </a:p>
          <a:p>
            <a:pPr algn="ctr">
              <a:tabLst>
                <a:tab pos="1381125" algn="l"/>
              </a:tabLst>
            </a:pPr>
            <a:endParaRPr lang="uk-UA" sz="2000" b="1">
              <a:latin typeface="Times New Roman" pitchFamily="18" charset="0"/>
            </a:endParaRPr>
          </a:p>
          <a:p>
            <a:pPr algn="ctr">
              <a:tabLst>
                <a:tab pos="1381125" algn="l"/>
              </a:tabLst>
            </a:pPr>
            <a:endParaRPr lang="uk-UA" sz="2000" b="1">
              <a:latin typeface="Times New Roman" pitchFamily="18" charset="0"/>
            </a:endParaRPr>
          </a:p>
          <a:p>
            <a:pPr algn="ctr">
              <a:tabLst>
                <a:tab pos="1381125" algn="l"/>
              </a:tabLst>
            </a:pPr>
            <a:r>
              <a:rPr lang="uk-UA" sz="2000" b="1">
                <a:latin typeface="Times New Roman" pitchFamily="18" charset="0"/>
              </a:rPr>
              <a:t>« Екологічний проєкт»</a:t>
            </a:r>
            <a:endParaRPr lang="ru-RU" sz="2000">
              <a:latin typeface="Times New Roman" pitchFamily="18" charset="0"/>
            </a:endParaRPr>
          </a:p>
          <a:p>
            <a:pPr algn="ctr">
              <a:tabLst>
                <a:tab pos="1381125" algn="l"/>
              </a:tabLst>
            </a:pPr>
            <a:r>
              <a:rPr lang="uk-UA" sz="2000" b="1">
                <a:latin typeface="Times New Roman" pitchFamily="18" charset="0"/>
              </a:rPr>
              <a:t>Врятуємо рідне місто</a:t>
            </a:r>
          </a:p>
          <a:p>
            <a:pPr algn="ctr">
              <a:tabLst>
                <a:tab pos="1381125" algn="l"/>
              </a:tabLst>
            </a:pPr>
            <a:endParaRPr lang="ru-RU" sz="2000">
              <a:latin typeface="Times New Roman" pitchFamily="18" charset="0"/>
            </a:endParaRPr>
          </a:p>
          <a:p>
            <a:pPr algn="ctr">
              <a:tabLst>
                <a:tab pos="1381125" algn="l"/>
              </a:tabLst>
            </a:pPr>
            <a:r>
              <a:rPr lang="uk-UA" sz="2000">
                <a:latin typeface="Times New Roman" pitchFamily="18" charset="0"/>
              </a:rPr>
              <a:t>                          </a:t>
            </a:r>
            <a:r>
              <a:rPr lang="uk-UA" sz="1600">
                <a:latin typeface="Times New Roman" pitchFamily="18" charset="0"/>
              </a:rPr>
              <a:t>Автор проєкту: </a:t>
            </a:r>
            <a:endParaRPr lang="ru-RU" sz="1600">
              <a:latin typeface="Times New Roman" pitchFamily="18" charset="0"/>
            </a:endParaRPr>
          </a:p>
          <a:p>
            <a:pPr algn="ctr">
              <a:tabLst>
                <a:tab pos="1381125" algn="l"/>
              </a:tabLst>
            </a:pPr>
            <a:r>
              <a:rPr lang="uk-UA" sz="1600">
                <a:latin typeface="Times New Roman" pitchFamily="18" charset="0"/>
              </a:rPr>
              <a:t>                                                Крайня Діана Сергіївна, </a:t>
            </a:r>
            <a:endParaRPr lang="ru-RU" sz="1600">
              <a:latin typeface="Times New Roman" pitchFamily="18" charset="0"/>
            </a:endParaRPr>
          </a:p>
          <a:p>
            <a:pPr algn="ctr">
              <a:tabLst>
                <a:tab pos="1381125" algn="l"/>
              </a:tabLst>
            </a:pPr>
            <a:r>
              <a:rPr lang="uk-UA" sz="1600">
                <a:latin typeface="Times New Roman" pitchFamily="18" charset="0"/>
              </a:rPr>
              <a:t>                                                                                       здобувачка освіти 2 курсу ДПТНЗ « ПЦППРК»</a:t>
            </a:r>
            <a:endParaRPr lang="ru-RU" sz="1600">
              <a:latin typeface="Times New Roman" pitchFamily="18" charset="0"/>
            </a:endParaRPr>
          </a:p>
          <a:p>
            <a:pPr algn="ctr">
              <a:tabLst>
                <a:tab pos="1381125" algn="l"/>
              </a:tabLst>
            </a:pPr>
            <a:r>
              <a:rPr lang="uk-UA" sz="1600" b="1" i="1">
                <a:latin typeface="Times New Roman" pitchFamily="18" charset="0"/>
              </a:rPr>
              <a:t>                                                               </a:t>
            </a:r>
            <a:r>
              <a:rPr lang="uk-UA" sz="1600">
                <a:latin typeface="Times New Roman" pitchFamily="18" charset="0"/>
              </a:rPr>
              <a:t>групи № 936« Кухар. Кондитер»</a:t>
            </a:r>
            <a:endParaRPr lang="ru-RU" sz="1600">
              <a:latin typeface="Times New Roman" pitchFamily="18" charset="0"/>
            </a:endParaRPr>
          </a:p>
          <a:p>
            <a:pPr algn="ctr">
              <a:tabLst>
                <a:tab pos="1381125" algn="l"/>
              </a:tabLst>
            </a:pPr>
            <a:r>
              <a:rPr lang="uk-UA" sz="1600">
                <a:latin typeface="Times New Roman" pitchFamily="18" charset="0"/>
              </a:rPr>
              <a:t>                                       Керівник проєкту:</a:t>
            </a:r>
            <a:endParaRPr lang="ru-RU" sz="1600">
              <a:latin typeface="Times New Roman" pitchFamily="18" charset="0"/>
            </a:endParaRPr>
          </a:p>
          <a:p>
            <a:pPr algn="ctr">
              <a:tabLst>
                <a:tab pos="1381125" algn="l"/>
              </a:tabLst>
            </a:pPr>
            <a:r>
              <a:rPr lang="uk-UA" sz="1600">
                <a:latin typeface="Times New Roman" pitchFamily="18" charset="0"/>
              </a:rPr>
              <a:t>                                                                       Тарикіна Неля Михайлівна, викладач                 </a:t>
            </a:r>
            <a:endParaRPr lang="ru-RU" sz="1600">
              <a:latin typeface="Times New Roman" pitchFamily="18" charset="0"/>
            </a:endParaRPr>
          </a:p>
          <a:p>
            <a:pPr algn="ctr">
              <a:tabLst>
                <a:tab pos="1381125" algn="l"/>
              </a:tabLst>
            </a:pPr>
            <a:r>
              <a:rPr lang="uk-UA" sz="1600">
                <a:latin typeface="Times New Roman" pitchFamily="18" charset="0"/>
              </a:rPr>
              <a:t>                                                                              біології та екології  ДПТНЗ « ПЦППРК»</a:t>
            </a:r>
          </a:p>
          <a:p>
            <a:pPr algn="ctr">
              <a:tabLst>
                <a:tab pos="1381125" algn="l"/>
              </a:tabLst>
            </a:pPr>
            <a:endParaRPr lang="uk-UA" sz="1600">
              <a:latin typeface="Times New Roman" pitchFamily="18" charset="0"/>
            </a:endParaRPr>
          </a:p>
          <a:p>
            <a:pPr algn="ctr">
              <a:tabLst>
                <a:tab pos="1381125" algn="l"/>
              </a:tabLst>
            </a:pPr>
            <a:endParaRPr lang="uk-UA" sz="1600">
              <a:latin typeface="Times New Roman" pitchFamily="18" charset="0"/>
            </a:endParaRPr>
          </a:p>
          <a:p>
            <a:pPr algn="ctr">
              <a:tabLst>
                <a:tab pos="1381125" algn="l"/>
              </a:tabLst>
            </a:pPr>
            <a:r>
              <a:rPr lang="uk-UA" sz="2000" b="1">
                <a:latin typeface="Times New Roman" pitchFamily="18" charset="0"/>
              </a:rPr>
              <a:t>2021 рік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01600" y="200025"/>
            <a:ext cx="903605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457200" algn="l"/>
              </a:tabLst>
            </a:pPr>
            <a:r>
              <a:rPr lang="uk-UA" b="1" u="sng">
                <a:latin typeface="Times New Roman" pitchFamily="18" charset="0"/>
                <a:cs typeface="Times New Roman" pitchFamily="18" charset="0"/>
              </a:rPr>
              <a:t>Мета проєкту:</a:t>
            </a:r>
            <a:endParaRPr lang="en-US" b="1" u="sng"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457200" algn="l"/>
              </a:tabLst>
            </a:pPr>
            <a:r>
              <a:rPr lang="uk-UA">
                <a:latin typeface="Times New Roman" pitchFamily="18" charset="0"/>
                <a:cs typeface="Times New Roman" pitchFamily="18" charset="0"/>
              </a:rPr>
              <a:t>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457200" algn="l"/>
              </a:tabLst>
            </a:pPr>
            <a:r>
              <a:rPr lang="uk-UA">
                <a:latin typeface="Times New Roman" pitchFamily="18" charset="0"/>
                <a:cs typeface="Times New Roman" pitchFamily="18" charset="0"/>
              </a:rPr>
              <a:t>- сформувати в учнівської  молоді  екологічну свідомість та спрямувати її  на  практичну  реалізацію;    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457200" algn="l"/>
              </a:tabLst>
            </a:pPr>
            <a:r>
              <a:rPr lang="uk-UA">
                <a:latin typeface="Times New Roman" pitchFamily="18" charset="0"/>
                <a:cs typeface="Times New Roman" pitchFamily="18" charset="0"/>
              </a:rPr>
              <a:t>- донести   підростаючому   поколінню   інформації   про   екологічний   стан міста;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457200" algn="l"/>
              </a:tabLst>
            </a:pPr>
            <a:r>
              <a:rPr lang="uk-UA">
                <a:latin typeface="Times New Roman" pitchFamily="18" charset="0"/>
                <a:cs typeface="Times New Roman" pitchFamily="18" charset="0"/>
              </a:rPr>
              <a:t>- сформувати у учнівської молоді навички мобільності у вирішенні нагальних екологічних проблем;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457200" algn="l"/>
              </a:tabLst>
            </a:pPr>
            <a:r>
              <a:rPr lang="uk-UA">
                <a:latin typeface="Times New Roman" pitchFamily="18" charset="0"/>
                <a:cs typeface="Times New Roman" pitchFamily="18" charset="0"/>
              </a:rPr>
              <a:t> - виховувати   почуття   любові   до   рідного   краю,   природи, готовності до діяльності щодо її охорони.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457200" algn="l"/>
              </a:tabLst>
            </a:pP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457200" algn="l"/>
              </a:tabLst>
            </a:pPr>
            <a:r>
              <a:rPr lang="uk-UA" b="1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Завдання проєкту: </a:t>
            </a:r>
            <a:endParaRPr lang="en-US" b="1" u="sng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457200" algn="l"/>
              </a:tabLst>
            </a:pPr>
            <a:r>
              <a:rPr lang="uk-UA" b="1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u="sng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457200" algn="l"/>
              </a:tabLst>
            </a:pPr>
            <a:r>
              <a:rPr lang="uk-UA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     Виховати   екологічний   світогляд   та   екологічну   культуру молоді.  </a:t>
            </a: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457200" algn="l"/>
              </a:tabLst>
            </a:pPr>
            <a:r>
              <a:rPr lang="uk-UA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     Сприяти поширенню екологічних знань.  </a:t>
            </a: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457200" algn="l"/>
              </a:tabLst>
            </a:pPr>
            <a:r>
              <a:rPr lang="uk-UA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     Оволодіти правилами раціонального природокористування.  </a:t>
            </a: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457200" algn="l"/>
              </a:tabLst>
            </a:pPr>
            <a:r>
              <a:rPr lang="uk-UA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     Залучити   молодь   до   природоохоронної   діяльності.  </a:t>
            </a: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457200" algn="l"/>
              </a:tabLst>
            </a:pPr>
            <a:r>
              <a:rPr lang="uk-UA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      Розвивати інформаційно-технологічні компетентності у здобувачів освіти центру.  </a:t>
            </a: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457200" algn="l"/>
              </a:tabLst>
            </a:pPr>
            <a:r>
              <a:rPr lang="uk-UA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      Провести роботу по прибиранню території міста.  </a:t>
            </a: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457200" algn="l"/>
              </a:tabLst>
            </a:pPr>
            <a:r>
              <a:rPr lang="uk-UA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      Провести   пропаганду   iдеї самостійного облаштування та прибирання скверів та парків   міста.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268288" y="188913"/>
            <a:ext cx="8424862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uk-UA" sz="2000" b="1" u="sng">
                <a:latin typeface="Times New Roman" pitchFamily="18" charset="0"/>
                <a:cs typeface="Times New Roman" pitchFamily="18" charset="0"/>
              </a:rPr>
              <a:t>Очікувані результати проєкту: </a:t>
            </a:r>
            <a:endParaRPr lang="en-US" sz="2000" b="1" u="sng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2000" b="1" u="sng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>
                <a:latin typeface="Times New Roman" pitchFamily="18" charset="0"/>
                <a:cs typeface="Times New Roman" pitchFamily="18" charset="0"/>
              </a:rPr>
              <a:t>1. Залучення учнівської молоді до поліпшення екологічної ситуації в місті.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>
                <a:latin typeface="Times New Roman" pitchFamily="18" charset="0"/>
                <a:cs typeface="Times New Roman" pitchFamily="18" charset="0"/>
              </a:rPr>
              <a:t>2. Підвищення зацікавленості питаннями, пов'язаними з охороною навколишнього середовища.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>
                <a:latin typeface="Times New Roman" pitchFamily="18" charset="0"/>
                <a:cs typeface="Times New Roman" pitchFamily="18" charset="0"/>
              </a:rPr>
              <a:t>3. Підвищення рівня інформованості учасників проекту в галузі природоохоронних технологій.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>
                <a:latin typeface="Times New Roman" pitchFamily="18" charset="0"/>
                <a:cs typeface="Times New Roman" pitchFamily="18" charset="0"/>
              </a:rPr>
              <a:t>4. Отримання досвіду і умінь щодо реалізації конкретних практичних дій, спрямованих на збереження навколишнього середовища. 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b="1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Предмет та об’єкт дослідження:</a:t>
            </a:r>
            <a:endParaRPr lang="en-US" sz="2000" b="1" u="sng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2000" b="1" u="sng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Фактори, які впливають на стан атмосферного повітря м. Покров</a:t>
            </a:r>
          </a:p>
          <a:p>
            <a:pPr algn="ctr"/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3" name="Rectangle 15"/>
          <p:cNvSpPr>
            <a:spLocks noChangeArrowheads="1"/>
          </p:cNvSpPr>
          <p:nvPr/>
        </p:nvSpPr>
        <p:spPr bwMode="auto">
          <a:xfrm>
            <a:off x="4859338" y="476250"/>
            <a:ext cx="35274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>
                <a:latin typeface="Times New Roman" pitchFamily="18" charset="0"/>
                <a:cs typeface="Times New Roman" pitchFamily="18" charset="0"/>
              </a:rPr>
              <a:t>Проблема забруднення повітря дуже </a:t>
            </a:r>
          </a:p>
          <a:p>
            <a:pPr algn="ctr"/>
            <a:r>
              <a:rPr lang="uk-UA" sz="2000">
                <a:latin typeface="Times New Roman" pitchFamily="18" charset="0"/>
                <a:cs typeface="Times New Roman" pitchFamily="18" charset="0"/>
              </a:rPr>
              <a:t>гостро стоїть в місті Покров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Rectangle 16"/>
          <p:cNvSpPr>
            <a:spLocks noChangeArrowheads="1"/>
          </p:cNvSpPr>
          <p:nvPr/>
        </p:nvSpPr>
        <p:spPr bwMode="auto">
          <a:xfrm>
            <a:off x="4786313" y="2133600"/>
            <a:ext cx="36004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>
                <a:latin typeface="Times New Roman" pitchFamily="18" charset="0"/>
                <a:cs typeface="Times New Roman" pitchFamily="18" charset="0"/>
              </a:rPr>
              <a:t>І ми не можемо не звертати увагу на </a:t>
            </a:r>
          </a:p>
          <a:p>
            <a:pPr algn="ctr"/>
            <a:r>
              <a:rPr lang="uk-UA" sz="2000">
                <a:latin typeface="Times New Roman" pitchFamily="18" charset="0"/>
                <a:cs typeface="Times New Roman" pitchFamily="18" charset="0"/>
              </a:rPr>
              <a:t>цю проблему, адже, мова йде про </a:t>
            </a:r>
          </a:p>
          <a:p>
            <a:pPr algn="ctr"/>
            <a:r>
              <a:rPr lang="uk-UA" sz="2000">
                <a:latin typeface="Times New Roman" pitchFamily="18" charset="0"/>
                <a:cs typeface="Times New Roman" pitchFamily="18" charset="0"/>
              </a:rPr>
              <a:t>здоров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uk-UA" sz="2000">
                <a:latin typeface="Times New Roman" pitchFamily="18" charset="0"/>
                <a:cs typeface="Times New Roman" pitchFamily="18" charset="0"/>
              </a:rPr>
              <a:t>я людей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250825" y="233363"/>
            <a:ext cx="8569325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uk-UA"/>
              <a:t>    </a:t>
            </a:r>
            <a:r>
              <a:rPr lang="uk-UA" sz="1600">
                <a:latin typeface="Times New Roman" pitchFamily="18" charset="0"/>
                <a:cs typeface="Times New Roman" pitchFamily="18" charset="0"/>
              </a:rPr>
              <a:t>Першим винуватцем забруднення атмосферного повітря є автомобіль. </a:t>
            </a:r>
          </a:p>
          <a:p>
            <a:pPr>
              <a:tabLst>
                <a:tab pos="228600" algn="l"/>
              </a:tabLst>
            </a:pPr>
            <a:r>
              <a:rPr lang="uk-UA" sz="1600">
                <a:latin typeface="Times New Roman" pitchFamily="18" charset="0"/>
                <a:cs typeface="Times New Roman" pitchFamily="18" charset="0"/>
              </a:rPr>
              <a:t>    У місті досить розгалужена транспортна система:</a:t>
            </a:r>
          </a:p>
          <a:p>
            <a:pPr>
              <a:tabLst>
                <a:tab pos="228600" algn="l"/>
              </a:tabLst>
            </a:pPr>
            <a:r>
              <a:rPr lang="uk-UA" sz="1600">
                <a:latin typeface="Times New Roman" pitchFamily="18" charset="0"/>
                <a:cs typeface="Times New Roman" pitchFamily="18" charset="0"/>
              </a:rPr>
              <a:t> офіційно нараховується 6775 легкових автомобілів, 824 - вантажних, 190 - автобусів та 1410 мотоциклів. </a:t>
            </a:r>
          </a:p>
        </p:txBody>
      </p:sp>
      <p:pic>
        <p:nvPicPr>
          <p:cNvPr id="614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412875"/>
            <a:ext cx="3954462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412875"/>
            <a:ext cx="3889375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3716338"/>
            <a:ext cx="3887787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Рисунок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7900" y="3716338"/>
            <a:ext cx="4176713" cy="290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 descr="C:\Users\Администратор\AppData\Local\Microsoft\Windows\Temporary Internet Files\Content.Word\IMG_20171115_074621.jpg"/>
          <p:cNvPicPr>
            <a:picLocks noChangeAspect="1" noChangeArrowheads="1"/>
          </p:cNvPicPr>
          <p:nvPr/>
        </p:nvPicPr>
        <p:blipFill>
          <a:blip r:embed="rId2"/>
          <a:srcRect t="2" b="37238"/>
          <a:stretch>
            <a:fillRect/>
          </a:stretch>
        </p:blipFill>
        <p:spPr bwMode="auto">
          <a:xfrm>
            <a:off x="268288" y="188913"/>
            <a:ext cx="3582987" cy="348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Рисунок 2" descr="C:\Users\Администратор\AppData\Local\Microsoft\Windows\Temporary Internet Files\Content.Word\IMG_20171115_074716.jpg"/>
          <p:cNvPicPr>
            <a:picLocks noChangeAspect="1" noChangeArrowheads="1"/>
          </p:cNvPicPr>
          <p:nvPr/>
        </p:nvPicPr>
        <p:blipFill>
          <a:blip r:embed="rId3"/>
          <a:srcRect b="35928"/>
          <a:stretch>
            <a:fillRect/>
          </a:stretch>
        </p:blipFill>
        <p:spPr bwMode="auto">
          <a:xfrm>
            <a:off x="1187450" y="3435350"/>
            <a:ext cx="3168650" cy="322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Рисунок 1" descr="C:\Users\Администратор\AppData\Local\Microsoft\Windows\Temporary Internet Files\Content.Word\IMG_20171115_074905.jpg"/>
          <p:cNvPicPr>
            <a:picLocks noChangeAspect="1" noChangeArrowheads="1"/>
          </p:cNvPicPr>
          <p:nvPr/>
        </p:nvPicPr>
        <p:blipFill>
          <a:blip r:embed="rId4"/>
          <a:srcRect b="43729"/>
          <a:stretch>
            <a:fillRect/>
          </a:stretch>
        </p:blipFill>
        <p:spPr bwMode="auto">
          <a:xfrm>
            <a:off x="4211638" y="188913"/>
            <a:ext cx="3573462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5"/>
          <a:srcRect t="6737" b="51031"/>
          <a:stretch>
            <a:fillRect/>
          </a:stretch>
        </p:blipFill>
        <p:spPr bwMode="auto">
          <a:xfrm>
            <a:off x="4716463" y="2708275"/>
            <a:ext cx="407035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107950" y="179388"/>
            <a:ext cx="8640763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uk-UA" sz="240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2000">
                <a:latin typeface="Times New Roman" pitchFamily="18" charset="0"/>
                <a:cs typeface="Times New Roman" pitchFamily="18" charset="0"/>
              </a:rPr>
              <a:t>Проблема забруднення атмосфери міста  автотранспортом стала особливо актуальною в останній час, коли в місті відкрилася мережа АТБ та до міста почали приїздити мешканці з  ближніх сіл. </a:t>
            </a:r>
          </a:p>
        </p:txBody>
      </p:sp>
      <p:pic>
        <p:nvPicPr>
          <p:cNvPr id="8195" name="Picture 14" descr="АТБ-Маркет — Вікіпедія"/>
          <p:cNvPicPr>
            <a:picLocks noChangeAspect="1" noChangeArrowheads="1"/>
          </p:cNvPicPr>
          <p:nvPr/>
        </p:nvPicPr>
        <p:blipFill>
          <a:blip r:embed="rId2"/>
          <a:srcRect b="6650"/>
          <a:stretch>
            <a:fillRect/>
          </a:stretch>
        </p:blipFill>
        <p:spPr bwMode="auto">
          <a:xfrm>
            <a:off x="3779838" y="2714625"/>
            <a:ext cx="4968875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12" descr="Дискаунтеры нового поколения: зачем &quot;АТБ-маркет&quot; меняет магазины —  RetailersU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341438"/>
            <a:ext cx="482600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179388" y="114300"/>
            <a:ext cx="8281987" cy="393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uk-UA">
                <a:cs typeface="Times New Roman" pitchFamily="18" charset="0"/>
              </a:rPr>
              <a:t>     </a:t>
            </a:r>
            <a:r>
              <a:rPr lang="uk-UA">
                <a:latin typeface="Times New Roman" pitchFamily="18" charset="0"/>
                <a:cs typeface="Times New Roman" pitchFamily="18" charset="0"/>
              </a:rPr>
              <a:t>Так, як наш навчальний заклад знаходиться в безпосередній близькості до автодороги, то одним із пунктів нашого дослідження було визначення збитків, які завдають транспортні засоби довкіллю, тобто, визначення кількості вихлопних газів у повітря. Для цього було підраховано кількість автомобілів, які проходять за 1 годину на перехресті вулиць Л.Чайкіної та Центральна – територія, яка знаходиться біля навчального закладу ( район АТБ).  </a:t>
            </a:r>
          </a:p>
          <a:p>
            <a:pPr algn="just"/>
            <a:r>
              <a:rPr lang="uk-UA">
                <a:latin typeface="Times New Roman" pitchFamily="18" charset="0"/>
                <a:cs typeface="Times New Roman" pitchFamily="18" charset="0"/>
              </a:rPr>
              <a:t>     Кількість вихлопних газів, які потрапили в атмосферне повітря від цих транспортних засобів за добу було визначено за допомогою таблиці № 1, а також за офіційно встановленими статистичними даними -  легковий автомобіль за годину утворює до 60 м.</a:t>
            </a:r>
            <a:r>
              <a:rPr lang="uk-UA" baseline="30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>
                <a:latin typeface="Times New Roman" pitchFamily="18" charset="0"/>
                <a:cs typeface="Times New Roman" pitchFamily="18" charset="0"/>
              </a:rPr>
              <a:t> вихлопних газів, а вантажний - 120 м.</a:t>
            </a:r>
            <a:r>
              <a:rPr lang="uk-UA" baseline="30000">
                <a:latin typeface="Times New Roman" pitchFamily="18" charset="0"/>
                <a:cs typeface="Times New Roman" pitchFamily="18" charset="0"/>
              </a:rPr>
              <a:t>3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uk-UA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uk-UA">
                <a:latin typeface="Times New Roman" pitchFamily="18" charset="0"/>
                <a:cs typeface="Times New Roman" pitchFamily="18" charset="0"/>
              </a:rPr>
              <a:t>Таблиця №1.1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uk-UA">
                <a:latin typeface="Times New Roman" pitchFamily="18" charset="0"/>
                <a:cs typeface="Times New Roman" pitchFamily="18" charset="0"/>
              </a:rPr>
              <a:t>Викиди шкідливих речовин автотранспортом ( гр.)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600"/>
          </a:p>
        </p:txBody>
      </p:sp>
      <p:graphicFrame>
        <p:nvGraphicFramePr>
          <p:cNvPr id="13449" name="Group 137"/>
          <p:cNvGraphicFramePr>
            <a:graphicFrameLocks noGrp="1"/>
          </p:cNvGraphicFramePr>
          <p:nvPr/>
        </p:nvGraphicFramePr>
        <p:xfrm>
          <a:off x="395288" y="4076700"/>
          <a:ext cx="8207375" cy="1828800"/>
        </p:xfrm>
        <a:graphic>
          <a:graphicData uri="http://schemas.openxmlformats.org/drawingml/2006/table">
            <a:tbl>
              <a:tblPr/>
              <a:tblGrid>
                <a:gridCol w="1641475"/>
                <a:gridCol w="1639887"/>
                <a:gridCol w="1641475"/>
                <a:gridCol w="1824038"/>
                <a:gridCol w="14605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автомобіля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Сажа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Чадний газ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Вуглець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Оксид азоту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Легковий автомобіль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Вантажний автомобіль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Автобус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51" name="Rectangle 134"/>
          <p:cNvSpPr>
            <a:spLocks noChangeArrowheads="1"/>
          </p:cNvSpPr>
          <p:nvPr/>
        </p:nvSpPr>
        <p:spPr bwMode="auto">
          <a:xfrm>
            <a:off x="-4522788" y="4675188"/>
            <a:ext cx="2825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uk-UA" sz="1400">
                <a:cs typeface="Times New Roman" pitchFamily="18" charset="0"/>
              </a:rPr>
              <a:t>  </a:t>
            </a:r>
            <a:endParaRPr lang="ru-RU" sz="600"/>
          </a:p>
          <a:p>
            <a:pPr eaLnBrk="0" hangingPunct="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250825" y="-165100"/>
            <a:ext cx="8713788" cy="430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304704" bIns="0" anchor="ctr">
            <a:spAutoFit/>
          </a:bodyPr>
          <a:lstStyle/>
          <a:p>
            <a:pPr algn="just">
              <a:tabLst>
                <a:tab pos="114300" algn="l"/>
              </a:tabLst>
            </a:pPr>
            <a:r>
              <a:rPr lang="uk-UA"/>
              <a:t>  </a:t>
            </a:r>
            <a:r>
              <a:rPr lang="uk-UA" sz="1600">
                <a:latin typeface="Times New Roman" pitchFamily="18" charset="0"/>
                <a:cs typeface="Times New Roman" pitchFamily="18" charset="0"/>
              </a:rPr>
              <a:t>В результаті досліджень були отримані наступні дані: </a:t>
            </a:r>
          </a:p>
          <a:p>
            <a:pPr algn="just">
              <a:tabLst>
                <a:tab pos="114300" algn="l"/>
              </a:tabLst>
            </a:pPr>
            <a:r>
              <a:rPr lang="uk-UA" sz="1600">
                <a:latin typeface="Times New Roman" pitchFamily="18" charset="0"/>
                <a:cs typeface="Times New Roman" pitchFamily="18" charset="0"/>
              </a:rPr>
              <a:t>за 1 годину  по вищезазначеній території проїхали 5 автобусів, 25 легкових автомобілів та 1 вантажівка. </a:t>
            </a:r>
          </a:p>
          <a:p>
            <a:pPr algn="just">
              <a:tabLst>
                <a:tab pos="114300" algn="l"/>
              </a:tabLst>
            </a:pPr>
            <a:r>
              <a:rPr lang="uk-UA" sz="1600">
                <a:latin typeface="Times New Roman" pitchFamily="18" charset="0"/>
                <a:cs typeface="Times New Roman" pitchFamily="18" charset="0"/>
              </a:rPr>
              <a:t> Таким чином,  в атмосферу потрапило 2220 м.3  вихлопних газів,  з яких  сажі – 91, 4 гр.,  чадного газу – 160 гр.,  вуглецю – 73 гр.,   оксиду азоту – 112 гр.    </a:t>
            </a:r>
          </a:p>
          <a:p>
            <a:pPr algn="just">
              <a:tabLst>
                <a:tab pos="114300" algn="l"/>
              </a:tabLst>
            </a:pPr>
            <a:r>
              <a:rPr lang="uk-UA" sz="1600">
                <a:latin typeface="Times New Roman" pitchFamily="18" charset="0"/>
                <a:cs typeface="Times New Roman" pitchFamily="18" charset="0"/>
              </a:rPr>
              <a:t>  Крім цього дослідження було проведено  візуальну оцінку життєвого стану дерев за рівнем ушкодженням крони, поверхні листя та стовбуру на прилеглій до дороги території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(0% – здорове дерево; 30% - послаблене дерево; 60% – сильно послаблене дерево; 95% – дерево, що засихає, 100 % – сухостій). При обстежені хвойних рослин додатково враховували такі показники, як наявність некрозів хвої, скорочення терміну життя хвої та ін.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>
                <a:latin typeface="Times New Roman" pitchFamily="18" charset="0"/>
                <a:cs typeface="Times New Roman" pitchFamily="18" charset="0"/>
              </a:rPr>
              <a:t>Стан дерев у  більшості  характеризується як «ушкоджений». </a:t>
            </a:r>
          </a:p>
          <a:p>
            <a:pPr algn="just">
              <a:tabLst>
                <a:tab pos="114300" algn="l"/>
              </a:tabLst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  Шкідливі речовини негативно впливають на стан рослин, у них формуються різноманітні структурно- функціональні порушення, які можуть відображати міру забруднення повітря.</a:t>
            </a:r>
            <a:endParaRPr lang="uk-UA" sz="1600">
              <a:latin typeface="Times New Roman" pitchFamily="18" charset="0"/>
              <a:cs typeface="Times New Roman" pitchFamily="18" charset="0"/>
            </a:endParaRPr>
          </a:p>
          <a:p>
            <a:pPr algn="just">
              <a:tabLst>
                <a:tab pos="114300" algn="l"/>
              </a:tabLst>
            </a:pPr>
            <a:r>
              <a:rPr lang="uk-UA" sz="1600">
                <a:latin typeface="Times New Roman" pitchFamily="18" charset="0"/>
                <a:cs typeface="Times New Roman" pitchFamily="18" charset="0"/>
              </a:rPr>
              <a:t>Таким чином, можна зробити висновок: вміст хімічних речовин в атмосфері у порівнянні з її природним складом вище за встановлену норму.</a:t>
            </a:r>
            <a:endParaRPr lang="ru-RU" sz="1600" b="1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tabLst>
                <a:tab pos="114300" algn="l"/>
              </a:tabLst>
            </a:pPr>
            <a:r>
              <a:rPr lang="uk-UA"/>
              <a:t>    </a:t>
            </a:r>
          </a:p>
        </p:txBody>
      </p:sp>
      <p:pic>
        <p:nvPicPr>
          <p:cNvPr id="1024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4005263"/>
            <a:ext cx="3240087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3933825"/>
            <a:ext cx="4032250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250825" y="60325"/>
            <a:ext cx="8785225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uk-UA" sz="1600"/>
              <a:t>     </a:t>
            </a:r>
            <a:r>
              <a:rPr lang="uk-UA" sz="2000">
                <a:latin typeface="Times New Roman" pitchFamily="18" charset="0"/>
                <a:cs typeface="Times New Roman" pitchFamily="18" charset="0"/>
              </a:rPr>
              <a:t>Ми  розробили свій план заходів по приверненню уваги громадськості до проблеми покращення стану атмосферного повітря в місті. </a:t>
            </a: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Він включає в себе: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- випуск екологічної газети "Дерево життя"; 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- проведення екологічних тижнів, екологічних свят;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- створення в бібліотеці навчального закладу та в кабінеті біології книжкових 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  екологічних полиць; 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- підтримка  у  належному  стані  парків,  скверів, догляд за квітниками;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- випуск  інформаційних  буклетів; 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- участь здобувачів освіти та працівників центру  у різноманітних екологічних акціях: 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_ "Чисте місто"; 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_ "Чиста вулиця»; 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_ "Акція по благоустрою території, прилеглої до навчального закладу"; 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- проведення екологічних конкурсів ; 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- продовження дослідження впливу транспорту на екологію довкілля; 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- здійснення моніторингу екологічного стану міста; 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- створення екологічних проєктів;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- озеленення території ;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- пропаганда екологічного світогляду та екологічної  культури через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  сайт центру.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endParaRPr lang="ru-RU" sz="1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1495425" y="315913"/>
            <a:ext cx="6311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tabLst>
                <a:tab pos="1574800" algn="l"/>
              </a:tabLst>
            </a:pPr>
            <a:r>
              <a:rPr lang="uk-UA" sz="2000">
                <a:latin typeface="Times New Roman" pitchFamily="18" charset="0"/>
                <a:cs typeface="Times New Roman" pitchFamily="18" charset="0"/>
              </a:rPr>
              <a:t>Благоустрій прилеглої до навчального закладу території</a:t>
            </a:r>
          </a:p>
        </p:txBody>
      </p:sp>
      <p:pic>
        <p:nvPicPr>
          <p:cNvPr id="12291" name="Picture 5" descr="C:\Users\Администратор\Desktop\субботник\IMG-b74f01e4d992e652956a02acff27c8f4-V.jpg"/>
          <p:cNvPicPr>
            <a:picLocks noChangeAspect="1" noChangeArrowheads="1"/>
          </p:cNvPicPr>
          <p:nvPr/>
        </p:nvPicPr>
        <p:blipFill>
          <a:blip r:embed="rId2"/>
          <a:srcRect t="16399"/>
          <a:stretch>
            <a:fillRect/>
          </a:stretch>
        </p:blipFill>
        <p:spPr bwMode="auto">
          <a:xfrm>
            <a:off x="323850" y="981075"/>
            <a:ext cx="3617913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6" descr="C:\Users\Администратор\Desktop\субботник\IMG-ed04f3623626b7ad71a4d207b034a78d-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982663"/>
            <a:ext cx="3132137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7" descr="C:\Users\Администратор\Desktop\субботник\IMG-d252306b786b976b050474b3715e23b8-V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86138" y="2060575"/>
            <a:ext cx="3186112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3197225" y="387350"/>
            <a:ext cx="2476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tabLst>
                <a:tab pos="1574800" algn="l"/>
              </a:tabLst>
            </a:pPr>
            <a:r>
              <a:rPr lang="uk-UA" sz="2000">
                <a:latin typeface="Times New Roman" pitchFamily="18" charset="0"/>
                <a:cs typeface="Times New Roman" pitchFamily="18" charset="0"/>
              </a:rPr>
              <a:t>Акція " Чисте місто»</a:t>
            </a:r>
          </a:p>
        </p:txBody>
      </p:sp>
      <p:pic>
        <p:nvPicPr>
          <p:cNvPr id="13315" name="Рисунок 6" descr="http://pokrov-mr.gov.ua/images/pressa/verecen/WP_20161105_08_49_24_Pro.jpg"/>
          <p:cNvPicPr>
            <a:picLocks noChangeAspect="1" noChangeArrowheads="1"/>
          </p:cNvPicPr>
          <p:nvPr/>
        </p:nvPicPr>
        <p:blipFill>
          <a:blip r:embed="rId2"/>
          <a:srcRect l="19652" r="24873"/>
          <a:stretch>
            <a:fillRect/>
          </a:stretch>
        </p:blipFill>
        <p:spPr bwMode="auto">
          <a:xfrm>
            <a:off x="468313" y="1484313"/>
            <a:ext cx="4176712" cy="422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5" descr="C:\Users\Администратор\Desktop\субботник\IMG-7626c16218afd820657afdaf092682e9-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892175"/>
            <a:ext cx="3900487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ChangeArrowheads="1"/>
          </p:cNvSpPr>
          <p:nvPr/>
        </p:nvSpPr>
        <p:spPr bwMode="auto">
          <a:xfrm>
            <a:off x="323850" y="1296988"/>
            <a:ext cx="4573588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uk-UA" sz="2000">
                <a:latin typeface="Times New Roman" pitchFamily="18" charset="0"/>
                <a:cs typeface="Times New Roman" pitchFamily="18" charset="0"/>
              </a:rPr>
              <a:t>Враховуючи пилозахисні, фільтруючі, іонізуючі, поглинаючі, антимікробні та естетичні властивості рослин, збільшуємо кількість зелених насаджень при дорогах, постійно їх оновлюємо, поступово видаляючи старі й насаджуючи нові дерева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4339" name="Rectangle 8"/>
          <p:cNvSpPr>
            <a:spLocks noChangeArrowheads="1"/>
          </p:cNvSpPr>
          <p:nvPr/>
        </p:nvSpPr>
        <p:spPr bwMode="auto">
          <a:xfrm>
            <a:off x="684213" y="188913"/>
            <a:ext cx="34559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>
                <a:latin typeface="Times New Roman" pitchFamily="18" charset="0"/>
                <a:cs typeface="Times New Roman" pitchFamily="18" charset="0"/>
              </a:rPr>
              <a:t>Акція “Врятуємо рідне місто”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Рисунок 8" descr="G:\Новая папка\a7b4e0_53e043bea66f4c798896c13d85ff82ca-mv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188913"/>
            <a:ext cx="3497263" cy="5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Рисунок 9" descr="C:\Users\Windows\Desktop\Безымянный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2663" y="3559175"/>
            <a:ext cx="3914775" cy="302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107950" y="147638"/>
            <a:ext cx="8785225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uk-UA" sz="2000" b="1" u="sng">
                <a:latin typeface="Times New Roman" pitchFamily="18" charset="0"/>
                <a:cs typeface="Times New Roman" pitchFamily="18" charset="0"/>
              </a:rPr>
              <a:t>Реалізувавши цей проєкт, ми змогли: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uk-UA" sz="2000">
                <a:latin typeface="Times New Roman" pitchFamily="18" charset="0"/>
                <a:cs typeface="Times New Roman" pitchFamily="18" charset="0"/>
              </a:rPr>
              <a:t>внести посильний внесок в охорону навколишнього середовища міста; </a:t>
            </a:r>
          </a:p>
          <a:p>
            <a:pPr>
              <a:buFontTx/>
              <a:buChar char="-"/>
            </a:pPr>
            <a:r>
              <a:rPr lang="uk-UA" sz="2000">
                <a:latin typeface="Times New Roman" pitchFamily="18" charset="0"/>
                <a:cs typeface="Times New Roman" pitchFamily="18" charset="0"/>
              </a:rPr>
              <a:t>привернути увагу учнівської молоді,   батьків, мешканців міста  до сучасної  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  глобальної проблеми – забруднення атмосферного повітря.</a:t>
            </a:r>
          </a:p>
          <a:p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    Теоретична значущість нашого проєкту в тому, що в ньому висвітлена проблема забруднення атмосферного повітря та особливості його впливу на здоров’я людей.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    Практична значущість заключається в тому, що у своїх дослідженнях ми намагалися дати оцінку стану атмосфери м. Покров, виділити основні джерела забруднення атмосфери,  розробити план дій, які дозволяють покращити стан повітря у місті.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    Таким чином, цим проєктом ми намагаємося   привернути увагу громадськості міста до вирішення даної екологічної проблеми, а матеріали проєкту можуть використовуватися для інформаційно – просвітницької роботи серед населення міста.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" descr="C:\Users\Windows\Desktop\Безымянный.png"/>
          <p:cNvPicPr>
            <a:picLocks noChangeAspect="1" noChangeArrowheads="1"/>
          </p:cNvPicPr>
          <p:nvPr/>
        </p:nvPicPr>
        <p:blipFill>
          <a:blip r:embed="rId3"/>
          <a:srcRect r="25867" b="27354"/>
          <a:stretch>
            <a:fillRect/>
          </a:stretch>
        </p:blipFill>
        <p:spPr bwMode="auto">
          <a:xfrm rot="-459295">
            <a:off x="555625" y="425450"/>
            <a:ext cx="2574925" cy="365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39967">
            <a:off x="6013450" y="436563"/>
            <a:ext cx="2449513" cy="389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766763" y="5341938"/>
            <a:ext cx="7416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3200" b="1">
                <a:latin typeface="Times New Roman" pitchFamily="18" charset="0"/>
                <a:cs typeface="Times New Roman" pitchFamily="18" charset="0"/>
              </a:rPr>
              <a:t>Друзі! Давайте рятувати світ всі разом!</a:t>
            </a:r>
            <a:endParaRPr lang="ru-RU" sz="32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1054</Words>
  <Application>Microsoft Office PowerPoint</Application>
  <PresentationFormat>Экран (4:3)</PresentationFormat>
  <Paragraphs>119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*Питер-Company*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 Каленюк</dc:creator>
  <cp:lastModifiedBy>ИРА</cp:lastModifiedBy>
  <cp:revision>20</cp:revision>
  <dcterms:created xsi:type="dcterms:W3CDTF">2014-11-19T10:15:49Z</dcterms:created>
  <dcterms:modified xsi:type="dcterms:W3CDTF">2021-04-22T12:18:40Z</dcterms:modified>
</cp:coreProperties>
</file>