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71" r:id="rId3"/>
    <p:sldId id="278" r:id="rId4"/>
    <p:sldId id="272" r:id="rId5"/>
    <p:sldId id="258" r:id="rId6"/>
    <p:sldId id="273" r:id="rId7"/>
    <p:sldId id="266" r:id="rId8"/>
    <p:sldId id="274" r:id="rId9"/>
    <p:sldId id="275" r:id="rId10"/>
    <p:sldId id="276" r:id="rId11"/>
    <p:sldId id="260" r:id="rId12"/>
    <p:sldId id="279" r:id="rId13"/>
    <p:sldId id="259" r:id="rId14"/>
    <p:sldId id="277" r:id="rId15"/>
    <p:sldId id="269" r:id="rId16"/>
    <p:sldId id="270" r:id="rId1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0E6"/>
    <a:srgbClr val="DED8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7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5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CC6CDD-D8D9-47FE-A1D8-FE087FAFA9F5}" type="datetimeFigureOut">
              <a:rPr lang="uk-UA" smtClean="0"/>
              <a:t>24.04.2021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B7BA24-D8B3-4D9D-A1EB-4BC3F9E10E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17672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B7BA24-D8B3-4D9D-A1EB-4BC3F9E10E09}" type="slidenum">
              <a:rPr lang="uk-UA" smtClean="0"/>
              <a:t>13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11877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169B4-2AEC-49EB-93AB-7D5CA95B5A87}" type="datetimeFigureOut">
              <a:rPr lang="uk-UA" smtClean="0"/>
              <a:t>24.04.2021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C8CF0-A88D-4F41-A965-587EF18FAA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48161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169B4-2AEC-49EB-93AB-7D5CA95B5A87}" type="datetimeFigureOut">
              <a:rPr lang="uk-UA" smtClean="0"/>
              <a:t>24.04.2021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C8CF0-A88D-4F41-A965-587EF18FAA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8486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169B4-2AEC-49EB-93AB-7D5CA95B5A87}" type="datetimeFigureOut">
              <a:rPr lang="uk-UA" smtClean="0"/>
              <a:t>24.04.2021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C8CF0-A88D-4F41-A965-587EF18FAA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65414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169B4-2AEC-49EB-93AB-7D5CA95B5A87}" type="datetimeFigureOut">
              <a:rPr lang="uk-UA" smtClean="0"/>
              <a:t>24.04.2021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C8CF0-A88D-4F41-A965-587EF18FAA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02007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169B4-2AEC-49EB-93AB-7D5CA95B5A87}" type="datetimeFigureOut">
              <a:rPr lang="uk-UA" smtClean="0"/>
              <a:t>24.04.2021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C8CF0-A88D-4F41-A965-587EF18FAA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5973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169B4-2AEC-49EB-93AB-7D5CA95B5A87}" type="datetimeFigureOut">
              <a:rPr lang="uk-UA" smtClean="0"/>
              <a:t>24.04.2021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C8CF0-A88D-4F41-A965-587EF18FAA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27038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169B4-2AEC-49EB-93AB-7D5CA95B5A87}" type="datetimeFigureOut">
              <a:rPr lang="uk-UA" smtClean="0"/>
              <a:t>24.04.2021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C8CF0-A88D-4F41-A965-587EF18FAA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87022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169B4-2AEC-49EB-93AB-7D5CA95B5A87}" type="datetimeFigureOut">
              <a:rPr lang="uk-UA" smtClean="0"/>
              <a:t>24.04.2021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C8CF0-A88D-4F41-A965-587EF18FAA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85675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169B4-2AEC-49EB-93AB-7D5CA95B5A87}" type="datetimeFigureOut">
              <a:rPr lang="uk-UA" smtClean="0"/>
              <a:t>24.04.2021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C8CF0-A88D-4F41-A965-587EF18FAA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99787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169B4-2AEC-49EB-93AB-7D5CA95B5A87}" type="datetimeFigureOut">
              <a:rPr lang="uk-UA" smtClean="0"/>
              <a:t>24.04.2021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C8CF0-A88D-4F41-A965-587EF18FAA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28116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169B4-2AEC-49EB-93AB-7D5CA95B5A87}" type="datetimeFigureOut">
              <a:rPr lang="uk-UA" smtClean="0"/>
              <a:t>24.04.2021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C8CF0-A88D-4F41-A965-587EF18FAA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12887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8169B4-2AEC-49EB-93AB-7D5CA95B5A87}" type="datetimeFigureOut">
              <a:rPr lang="uk-UA" smtClean="0"/>
              <a:t>24.04.2021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C8CF0-A88D-4F41-A965-587EF18FAA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10772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photogoroda.com/photo-goroda-kozelec-photo-city-10618.html" TargetMode="External"/><Relationship Id="rId2" Type="http://schemas.openxmlformats.org/officeDocument/2006/relationships/hyperlink" Target="https://kozsr.gov.ua/hromada-istorychna/pamiatky-istorii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6528" y="244127"/>
            <a:ext cx="10716491" cy="2854558"/>
          </a:xfrm>
        </p:spPr>
        <p:txBody>
          <a:bodyPr>
            <a:noAutofit/>
          </a:bodyPr>
          <a:lstStyle/>
          <a:p>
            <a:r>
              <a:rPr lang="uk-UA" sz="4000" b="1" dirty="0">
                <a:latin typeface="+mn-lt"/>
              </a:rPr>
              <a:t>Козелець туристичний від радянських часів до </a:t>
            </a:r>
            <a:r>
              <a:rPr lang="uk-UA" sz="4000" b="1" dirty="0" smtClean="0">
                <a:latin typeface="+mn-lt"/>
              </a:rPr>
              <a:t>сьогодення:</a:t>
            </a:r>
            <a:r>
              <a:rPr lang="uk-UA" sz="4000" dirty="0" smtClean="0">
                <a:latin typeface="+mn-lt"/>
              </a:rPr>
              <a:t> </a:t>
            </a:r>
            <a:r>
              <a:rPr lang="uk-UA" sz="4000" b="1" dirty="0" smtClean="0">
                <a:latin typeface="+mn-lt"/>
              </a:rPr>
              <a:t>порівняльна ретроспектива</a:t>
            </a:r>
            <a:endParaRPr lang="uk-UA" sz="4000" dirty="0">
              <a:latin typeface="+mn-lt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65" t="23403" r="28360" b="24647"/>
          <a:stretch/>
        </p:blipFill>
        <p:spPr>
          <a:xfrm>
            <a:off x="1016528" y="2661181"/>
            <a:ext cx="4449090" cy="3440300"/>
          </a:xfrm>
        </p:spPr>
      </p:pic>
      <p:sp>
        <p:nvSpPr>
          <p:cNvPr id="5" name="TextBox 4"/>
          <p:cNvSpPr txBox="1"/>
          <p:nvPr/>
        </p:nvSpPr>
        <p:spPr>
          <a:xfrm>
            <a:off x="5685510" y="5218761"/>
            <a:ext cx="60475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/>
              <a:t>Автор: </a:t>
            </a:r>
            <a:r>
              <a:rPr lang="uk-UA" sz="2800" dirty="0" err="1" smtClean="0"/>
              <a:t>Коханенко</a:t>
            </a:r>
            <a:r>
              <a:rPr lang="uk-UA" sz="2800" dirty="0" smtClean="0"/>
              <a:t> Софія, учениця 7 </a:t>
            </a:r>
            <a:r>
              <a:rPr lang="uk-UA" sz="2800" dirty="0" err="1" smtClean="0"/>
              <a:t>кл</a:t>
            </a:r>
            <a:r>
              <a:rPr lang="uk-UA" sz="2800" dirty="0" smtClean="0"/>
              <a:t>.</a:t>
            </a:r>
          </a:p>
          <a:p>
            <a:r>
              <a:rPr lang="uk-UA" sz="2800" dirty="0" smtClean="0"/>
              <a:t>Козелецької гімназії №1</a:t>
            </a:r>
          </a:p>
          <a:p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593137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6042" y="1433945"/>
            <a:ext cx="10515600" cy="3728712"/>
          </a:xfrm>
        </p:spPr>
        <p:txBody>
          <a:bodyPr>
            <a:noAutofit/>
          </a:bodyPr>
          <a:lstStyle/>
          <a:p>
            <a:r>
              <a:rPr lang="uk-UA" sz="3600" dirty="0">
                <a:latin typeface="+mn-lt"/>
              </a:rPr>
              <a:t> </a:t>
            </a:r>
            <a:r>
              <a:rPr lang="uk-UA" sz="3600" b="1" dirty="0">
                <a:latin typeface="+mn-lt"/>
              </a:rPr>
              <a:t>Мета </a:t>
            </a:r>
            <a:r>
              <a:rPr lang="uk-UA" sz="3600" dirty="0">
                <a:latin typeface="+mn-lt"/>
              </a:rPr>
              <a:t>даної роботи – дослідити та порівняти як змінився Козелець </a:t>
            </a:r>
            <a:r>
              <a:rPr lang="uk-UA" sz="3600" dirty="0" smtClean="0">
                <a:latin typeface="+mn-lt"/>
              </a:rPr>
              <a:t>туристичний від </a:t>
            </a:r>
            <a:r>
              <a:rPr lang="uk-UA" sz="3600" dirty="0">
                <a:latin typeface="+mn-lt"/>
              </a:rPr>
              <a:t>радянських часів до сьогодення</a:t>
            </a:r>
            <a:r>
              <a:rPr lang="uk-UA" sz="3600" dirty="0" smtClean="0">
                <a:latin typeface="+mn-lt"/>
              </a:rPr>
              <a:t>.</a:t>
            </a:r>
            <a:br>
              <a:rPr lang="uk-UA" sz="3600" dirty="0" smtClean="0">
                <a:latin typeface="+mn-lt"/>
              </a:rPr>
            </a:br>
            <a:r>
              <a:rPr lang="uk-UA" sz="3600" dirty="0">
                <a:latin typeface="+mn-lt"/>
              </a:rPr>
              <a:t/>
            </a:r>
            <a:br>
              <a:rPr lang="uk-UA" sz="3600" dirty="0">
                <a:latin typeface="+mn-lt"/>
              </a:rPr>
            </a:br>
            <a:r>
              <a:rPr lang="uk-UA" sz="3600" b="1" dirty="0">
                <a:latin typeface="+mn-lt"/>
              </a:rPr>
              <a:t>Завдання</a:t>
            </a:r>
            <a:r>
              <a:rPr lang="uk-UA" sz="3600" b="1" dirty="0" smtClean="0">
                <a:latin typeface="+mn-lt"/>
              </a:rPr>
              <a:t>:</a:t>
            </a:r>
            <a:r>
              <a:rPr lang="uk-UA" sz="3600" dirty="0">
                <a:latin typeface="+mn-lt"/>
              </a:rPr>
              <a:t/>
            </a:r>
            <a:br>
              <a:rPr lang="uk-UA" sz="3600" dirty="0">
                <a:latin typeface="+mn-lt"/>
              </a:rPr>
            </a:br>
            <a:r>
              <a:rPr lang="uk-UA" sz="3600" dirty="0">
                <a:latin typeface="+mn-lt"/>
              </a:rPr>
              <a:t>1. Порівняти ставлення до пам’яток культури в Радянському </a:t>
            </a:r>
            <a:r>
              <a:rPr lang="uk-UA" sz="3600" dirty="0" smtClean="0">
                <a:latin typeface="+mn-lt"/>
              </a:rPr>
              <a:t>Союзі </a:t>
            </a:r>
            <a:r>
              <a:rPr lang="uk-UA" sz="3600" dirty="0">
                <a:latin typeface="+mn-lt"/>
              </a:rPr>
              <a:t>та незалежній Україні</a:t>
            </a:r>
            <a:r>
              <a:rPr lang="uk-UA" sz="3600" dirty="0" smtClean="0">
                <a:latin typeface="+mn-lt"/>
              </a:rPr>
              <a:t>.</a:t>
            </a:r>
            <a:br>
              <a:rPr lang="uk-UA" sz="3600" dirty="0" smtClean="0">
                <a:latin typeface="+mn-lt"/>
              </a:rPr>
            </a:br>
            <a:r>
              <a:rPr lang="uk-UA" sz="3600" dirty="0">
                <a:latin typeface="+mn-lt"/>
              </a:rPr>
              <a:t/>
            </a:r>
            <a:br>
              <a:rPr lang="uk-UA" sz="3600" dirty="0">
                <a:latin typeface="+mn-lt"/>
              </a:rPr>
            </a:br>
            <a:r>
              <a:rPr lang="uk-UA" sz="3600" dirty="0">
                <a:latin typeface="+mn-lt"/>
              </a:rPr>
              <a:t>2. Зробити висновки про проблеми та перспективи  розвитку туризму у місті.</a:t>
            </a:r>
          </a:p>
        </p:txBody>
      </p:sp>
    </p:spTree>
    <p:extLst>
      <p:ext uri="{BB962C8B-B14F-4D97-AF65-F5344CB8AC3E}">
        <p14:creationId xmlns:p14="http://schemas.microsoft.com/office/powerpoint/2010/main" val="99822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30616" y="988579"/>
            <a:ext cx="4227808" cy="1325563"/>
          </a:xfrm>
        </p:spPr>
        <p:txBody>
          <a:bodyPr/>
          <a:lstStyle/>
          <a:p>
            <a:r>
              <a:rPr lang="uk-UA" b="1" dirty="0"/>
              <a:t>Козелець туристичний: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30616" y="2015835"/>
            <a:ext cx="4912374" cy="410931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sz="4000" b="1" dirty="0" smtClean="0">
                <a:solidFill>
                  <a:srgbClr val="FF0000"/>
                </a:solidFill>
              </a:rPr>
              <a:t>1</a:t>
            </a:r>
            <a:r>
              <a:rPr lang="uk-UA" dirty="0" smtClean="0"/>
              <a:t> -  </a:t>
            </a:r>
            <a:r>
              <a:rPr lang="uk-UA" dirty="0"/>
              <a:t>Собор Різдва Богородиці</a:t>
            </a:r>
            <a:br>
              <a:rPr lang="uk-UA" dirty="0"/>
            </a:br>
            <a:r>
              <a:rPr lang="uk-UA" sz="4000" b="1" dirty="0" smtClean="0">
                <a:solidFill>
                  <a:srgbClr val="FF0000"/>
                </a:solidFill>
              </a:rPr>
              <a:t>2</a:t>
            </a:r>
            <a:r>
              <a:rPr lang="uk-UA" dirty="0" smtClean="0"/>
              <a:t> -  </a:t>
            </a:r>
            <a:r>
              <a:rPr lang="uk-UA" dirty="0"/>
              <a:t>Музей ткацтва</a:t>
            </a:r>
            <a:br>
              <a:rPr lang="uk-UA" dirty="0"/>
            </a:br>
            <a:r>
              <a:rPr lang="uk-UA" sz="4000" b="1" dirty="0" smtClean="0">
                <a:solidFill>
                  <a:srgbClr val="FF0000"/>
                </a:solidFill>
              </a:rPr>
              <a:t>3</a:t>
            </a:r>
            <a:r>
              <a:rPr lang="uk-UA" dirty="0" smtClean="0"/>
              <a:t> -  </a:t>
            </a:r>
            <a:r>
              <a:rPr lang="uk-UA" dirty="0"/>
              <a:t>Будинок полкової канцелярії </a:t>
            </a:r>
            <a:br>
              <a:rPr lang="uk-UA" dirty="0"/>
            </a:br>
            <a:r>
              <a:rPr lang="uk-UA" sz="4000" b="1" dirty="0" smtClean="0">
                <a:solidFill>
                  <a:srgbClr val="FF0000"/>
                </a:solidFill>
              </a:rPr>
              <a:t>4</a:t>
            </a:r>
            <a:r>
              <a:rPr lang="uk-UA" dirty="0" smtClean="0"/>
              <a:t>  - Свято-Миколаївська </a:t>
            </a:r>
            <a:r>
              <a:rPr lang="uk-UA" dirty="0"/>
              <a:t>церква</a:t>
            </a:r>
            <a:br>
              <a:rPr lang="uk-UA" dirty="0"/>
            </a:br>
            <a:r>
              <a:rPr lang="uk-UA" sz="4300" b="1" dirty="0" smtClean="0">
                <a:solidFill>
                  <a:srgbClr val="FF0000"/>
                </a:solidFill>
              </a:rPr>
              <a:t>5</a:t>
            </a:r>
            <a:r>
              <a:rPr lang="uk-UA" dirty="0" smtClean="0"/>
              <a:t>  - </a:t>
            </a:r>
            <a:r>
              <a:rPr lang="uk-UA" dirty="0" err="1" smtClean="0"/>
              <a:t>Покорщина</a:t>
            </a:r>
            <a:r>
              <a:rPr lang="uk-UA" dirty="0"/>
              <a:t/>
            </a:r>
            <a:br>
              <a:rPr lang="uk-UA" dirty="0"/>
            </a:br>
            <a:r>
              <a:rPr lang="uk-UA" sz="4300" b="1" dirty="0" smtClean="0">
                <a:solidFill>
                  <a:srgbClr val="FF0000"/>
                </a:solidFill>
              </a:rPr>
              <a:t>6</a:t>
            </a:r>
            <a:r>
              <a:rPr lang="uk-UA" dirty="0" smtClean="0"/>
              <a:t>  - Вознесенська </a:t>
            </a:r>
            <a:r>
              <a:rPr lang="uk-UA" dirty="0"/>
              <a:t>церква</a:t>
            </a:r>
            <a:br>
              <a:rPr lang="uk-UA" dirty="0"/>
            </a:br>
            <a:endParaRPr lang="uk-UA" dirty="0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26" t="23403" r="28360" b="21783"/>
          <a:stretch/>
        </p:blipFill>
        <p:spPr>
          <a:xfrm>
            <a:off x="0" y="0"/>
            <a:ext cx="7023588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64251" y="3410491"/>
            <a:ext cx="459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FF0000"/>
                </a:solidFill>
              </a:rPr>
              <a:t>1</a:t>
            </a:r>
            <a:endParaRPr lang="uk-UA" sz="40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70626" y="2972769"/>
            <a:ext cx="43836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b="1" dirty="0" smtClean="0">
                <a:solidFill>
                  <a:srgbClr val="FF0000"/>
                </a:solidFill>
              </a:rPr>
              <a:t>2</a:t>
            </a:r>
            <a:endParaRPr lang="uk-UA" sz="40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20932" y="3703916"/>
            <a:ext cx="4383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FF0000"/>
                </a:solidFill>
              </a:rPr>
              <a:t>3</a:t>
            </a:r>
            <a:endParaRPr lang="uk-UA" sz="40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25886" y="3764434"/>
            <a:ext cx="4383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FF0000"/>
                </a:solidFill>
              </a:rPr>
              <a:t>4</a:t>
            </a:r>
            <a:endParaRPr lang="uk-UA" sz="40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56275" y="5823020"/>
            <a:ext cx="4383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FF0000"/>
                </a:solidFill>
              </a:rPr>
              <a:t>5</a:t>
            </a:r>
            <a:endParaRPr lang="uk-UA" sz="40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25755" y="3038163"/>
            <a:ext cx="4383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FF0000"/>
                </a:solidFill>
              </a:rPr>
              <a:t>6</a:t>
            </a:r>
            <a:endParaRPr lang="uk-UA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708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/>
              <a:t>Собор Різдва Богородиці</a:t>
            </a:r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387" y="872836"/>
            <a:ext cx="3648244" cy="5486400"/>
          </a:xfrm>
        </p:spPr>
      </p:pic>
      <p:sp>
        <p:nvSpPr>
          <p:cNvPr id="5" name="TextBox 4"/>
          <p:cNvSpPr txBox="1"/>
          <p:nvPr/>
        </p:nvSpPr>
        <p:spPr>
          <a:xfrm>
            <a:off x="838200" y="1690688"/>
            <a:ext cx="599901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/>
              <a:t>Перлина української архітектури в стилі бароко була </a:t>
            </a:r>
            <a:r>
              <a:rPr lang="uk-UA" sz="2000" dirty="0" smtClean="0"/>
              <a:t>споруджена </a:t>
            </a:r>
            <a:r>
              <a:rPr lang="uk-UA" sz="2000" dirty="0"/>
              <a:t>на кошти родини Розумовських</a:t>
            </a:r>
            <a:r>
              <a:rPr lang="uk-UA" sz="2000" dirty="0" smtClean="0"/>
              <a:t>.</a:t>
            </a:r>
          </a:p>
          <a:p>
            <a:r>
              <a:rPr lang="uk-UA" sz="2000" dirty="0" smtClean="0"/>
              <a:t> </a:t>
            </a:r>
            <a:endParaRPr lang="uk-UA" sz="2000" dirty="0"/>
          </a:p>
          <a:p>
            <a:r>
              <a:rPr lang="uk-UA" sz="2000" dirty="0" smtClean="0"/>
              <a:t>Будівництво тривало </a:t>
            </a:r>
            <a:r>
              <a:rPr lang="uk-UA" sz="2000" dirty="0"/>
              <a:t>з 1752 по 1763 </a:t>
            </a:r>
            <a:r>
              <a:rPr lang="uk-UA" sz="2000" dirty="0" smtClean="0"/>
              <a:t>роки. </a:t>
            </a:r>
          </a:p>
          <a:p>
            <a:endParaRPr lang="uk-UA" sz="2000" dirty="0" smtClean="0"/>
          </a:p>
          <a:p>
            <a:r>
              <a:rPr lang="uk-UA" sz="2000" dirty="0"/>
              <a:t>З 1934 року в соборі заборонені </a:t>
            </a:r>
            <a:r>
              <a:rPr lang="uk-UA" sz="2000" dirty="0" smtClean="0"/>
              <a:t>богослужіння.</a:t>
            </a:r>
          </a:p>
          <a:p>
            <a:endParaRPr lang="uk-UA" sz="2000" dirty="0"/>
          </a:p>
          <a:p>
            <a:r>
              <a:rPr lang="uk-UA" sz="2000" dirty="0" smtClean="0"/>
              <a:t>В роки Другої світової війни німці</a:t>
            </a:r>
            <a:r>
              <a:rPr lang="uk-UA" sz="2000" dirty="0"/>
              <a:t>, </a:t>
            </a:r>
            <a:r>
              <a:rPr lang="uk-UA" sz="2000" dirty="0" smtClean="0"/>
              <a:t>перетворили </a:t>
            </a:r>
            <a:r>
              <a:rPr lang="uk-UA" sz="2000" dirty="0"/>
              <a:t>храм на конюшню, потім – табір для військовополонених</a:t>
            </a:r>
            <a:r>
              <a:rPr lang="uk-UA" sz="2000" dirty="0" smtClean="0"/>
              <a:t>.</a:t>
            </a:r>
          </a:p>
          <a:p>
            <a:endParaRPr lang="uk-UA" sz="2000" dirty="0"/>
          </a:p>
          <a:p>
            <a:r>
              <a:rPr lang="uk-UA" sz="2000" dirty="0" smtClean="0"/>
              <a:t> </a:t>
            </a:r>
            <a:r>
              <a:rPr lang="uk-UA" sz="2000" dirty="0"/>
              <a:t>Під час бомбардування були частково пошкоджені дзвіниця і центральний купол; на щастя, уцілів іконостас. </a:t>
            </a:r>
            <a:endParaRPr lang="uk-UA" sz="2000" dirty="0" smtClean="0"/>
          </a:p>
          <a:p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166065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1354" y="0"/>
            <a:ext cx="10515600" cy="1325563"/>
          </a:xfrm>
        </p:spPr>
        <p:txBody>
          <a:bodyPr/>
          <a:lstStyle/>
          <a:p>
            <a:r>
              <a:rPr lang="uk-UA" b="1" dirty="0" smtClean="0">
                <a:latin typeface="+mn-lt"/>
              </a:rPr>
              <a:t>Собор Різдва Богородиці</a:t>
            </a:r>
            <a:endParaRPr lang="uk-UA" b="1" dirty="0">
              <a:latin typeface="+mn-lt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54" y="2553650"/>
            <a:ext cx="5064369" cy="3873305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7" r="19814"/>
          <a:stretch/>
        </p:blipFill>
        <p:spPr>
          <a:xfrm>
            <a:off x="5767754" y="2553651"/>
            <a:ext cx="5944469" cy="38733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1354" y="951631"/>
            <a:ext cx="114308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По завершенню війни радянська влада </a:t>
            </a:r>
            <a:r>
              <a:rPr lang="uk-UA" dirty="0"/>
              <a:t>використовувала його під заготівельну </a:t>
            </a:r>
            <a:r>
              <a:rPr lang="uk-UA" dirty="0" smtClean="0"/>
              <a:t>контору</a:t>
            </a:r>
          </a:p>
          <a:p>
            <a:r>
              <a:rPr lang="uk-UA" dirty="0" smtClean="0"/>
              <a:t>І </a:t>
            </a:r>
            <a:r>
              <a:rPr lang="uk-UA" dirty="0"/>
              <a:t>хоч у 1946 року у храмі розпочали реставраційні роботи, проте робилося усе дуже повільно</a:t>
            </a:r>
            <a:r>
              <a:rPr lang="uk-UA" dirty="0" smtClean="0"/>
              <a:t>.</a:t>
            </a:r>
          </a:p>
          <a:p>
            <a:r>
              <a:rPr lang="uk-UA" dirty="0" smtClean="0"/>
              <a:t> </a:t>
            </a:r>
            <a:r>
              <a:rPr lang="uk-UA" dirty="0"/>
              <a:t>У 70-х роках ХХ ст., Реставраційні роботи  відновились і завершилися на початку 90-х років ХХ ст. </a:t>
            </a:r>
          </a:p>
          <a:p>
            <a:r>
              <a:rPr lang="uk-UA" dirty="0" smtClean="0"/>
              <a:t>Богослужіння відновили у 1993 році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06703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4909" y="353827"/>
            <a:ext cx="10515600" cy="1325563"/>
          </a:xfrm>
        </p:spPr>
        <p:txBody>
          <a:bodyPr/>
          <a:lstStyle/>
          <a:p>
            <a:r>
              <a:rPr lang="uk-UA" b="1" dirty="0"/>
              <a:t>Собор Різдва Богородиці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4909" y="1590439"/>
            <a:ext cx="6206836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uk-UA" dirty="0" smtClean="0"/>
              <a:t>Щодо окраси Собору – іконостасу,  були поновлені </a:t>
            </a:r>
            <a:r>
              <a:rPr lang="uk-UA" dirty="0"/>
              <a:t>всі рублені елементи, але золочення їх ще не виконане. </a:t>
            </a:r>
            <a:endParaRPr lang="uk-UA" dirty="0" smtClean="0"/>
          </a:p>
          <a:p>
            <a:pPr marL="0" indent="0">
              <a:buNone/>
            </a:pPr>
            <a:r>
              <a:rPr lang="uk-UA" dirty="0" smtClean="0"/>
              <a:t>Крім </a:t>
            </a:r>
            <a:r>
              <a:rPr lang="uk-UA" dirty="0"/>
              <a:t>того, Іконостас стоїть без багатьох своїх головних елементів - Ікон (більша частина їх у Чернігові, а деякі загинули в часи лихоліть), нема і срібних царських </a:t>
            </a:r>
            <a:r>
              <a:rPr lang="uk-UA" dirty="0" err="1"/>
              <a:t>врат</a:t>
            </a:r>
            <a:r>
              <a:rPr lang="uk-UA" dirty="0"/>
              <a:t>. </a:t>
            </a:r>
            <a:endParaRPr lang="uk-UA" dirty="0" smtClean="0"/>
          </a:p>
          <a:p>
            <a:pPr marL="0" indent="0">
              <a:buNone/>
            </a:pPr>
            <a:r>
              <a:rPr lang="uk-UA" dirty="0" smtClean="0"/>
              <a:t>На </a:t>
            </a:r>
            <a:r>
              <a:rPr lang="uk-UA" dirty="0"/>
              <a:t>жаль, майже із вісімдесяти ікон до нашого часу </a:t>
            </a:r>
            <a:r>
              <a:rPr lang="uk-UA" dirty="0" err="1"/>
              <a:t>збереглося</a:t>
            </a:r>
            <a:r>
              <a:rPr lang="uk-UA" dirty="0"/>
              <a:t> близько </a:t>
            </a:r>
            <a:r>
              <a:rPr lang="uk-UA" dirty="0" err="1"/>
              <a:t>п’ятидесяти</a:t>
            </a:r>
            <a:r>
              <a:rPr lang="uk-UA" dirty="0"/>
              <a:t>. </a:t>
            </a:r>
            <a:r>
              <a:rPr lang="uk-UA" dirty="0" smtClean="0"/>
              <a:t>Сорок </a:t>
            </a:r>
            <a:r>
              <a:rPr lang="uk-UA" dirty="0"/>
              <a:t>дві Ікони після реставрації в НДІ «</a:t>
            </a:r>
            <a:r>
              <a:rPr lang="uk-UA" dirty="0" err="1"/>
              <a:t>Укрпроектреставрація</a:t>
            </a:r>
            <a:r>
              <a:rPr lang="uk-UA" dirty="0"/>
              <a:t>» зберігаються й частково експонуються в Чернігівському архітектурному історичному заповіднику «Старий Чернігів»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745" y="852933"/>
            <a:ext cx="5140246" cy="508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90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628" y="-191242"/>
            <a:ext cx="10515600" cy="1325563"/>
          </a:xfrm>
        </p:spPr>
        <p:txBody>
          <a:bodyPr/>
          <a:lstStyle/>
          <a:p>
            <a:r>
              <a:rPr lang="uk-UA" b="1" dirty="0" smtClean="0">
                <a:latin typeface="+mn-lt"/>
              </a:rPr>
              <a:t>Вознесенська церква</a:t>
            </a:r>
            <a:endParaRPr lang="uk-UA" b="1" dirty="0"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640" y="2089866"/>
            <a:ext cx="3209892" cy="42798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86163" y="6368502"/>
            <a:ext cx="987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1980 рік</a:t>
            </a:r>
            <a:endParaRPr lang="uk-UA" dirty="0"/>
          </a:p>
        </p:txBody>
      </p:sp>
      <p:sp>
        <p:nvSpPr>
          <p:cNvPr id="9" name="TextBox 8"/>
          <p:cNvSpPr txBox="1"/>
          <p:nvPr/>
        </p:nvSpPr>
        <p:spPr>
          <a:xfrm>
            <a:off x="812628" y="872210"/>
            <a:ext cx="95367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Одна </a:t>
            </a:r>
            <a:r>
              <a:rPr lang="ru-RU" dirty="0"/>
              <a:t>з </a:t>
            </a:r>
            <a:r>
              <a:rPr lang="ru-RU" dirty="0" err="1"/>
              <a:t>небагатьох</a:t>
            </a:r>
            <a:r>
              <a:rPr lang="ru-RU" dirty="0"/>
              <a:t>, в </a:t>
            </a:r>
            <a:r>
              <a:rPr lang="ru-RU" dirty="0" err="1"/>
              <a:t>якій</a:t>
            </a:r>
            <a:r>
              <a:rPr lang="ru-RU" dirty="0"/>
              <a:t> </a:t>
            </a:r>
            <a:r>
              <a:rPr lang="ru-RU" dirty="0" err="1"/>
              <a:t>використано</a:t>
            </a:r>
            <a:r>
              <a:rPr lang="ru-RU" dirty="0"/>
              <a:t> </a:t>
            </a:r>
            <a:r>
              <a:rPr lang="ru-RU" dirty="0" err="1"/>
              <a:t>мотиви</a:t>
            </a:r>
            <a:r>
              <a:rPr lang="ru-RU" dirty="0"/>
              <a:t> </a:t>
            </a:r>
            <a:r>
              <a:rPr lang="ru-RU" dirty="0" err="1" smtClean="0"/>
              <a:t>укр</a:t>
            </a:r>
            <a:r>
              <a:rPr lang="ru-RU" dirty="0" smtClean="0"/>
              <a:t>. </a:t>
            </a:r>
            <a:r>
              <a:rPr lang="ru-RU" dirty="0" err="1" smtClean="0"/>
              <a:t>архітектури</a:t>
            </a:r>
            <a:r>
              <a:rPr lang="ru-RU" dirty="0" smtClean="0"/>
              <a:t>, </a:t>
            </a:r>
            <a:r>
              <a:rPr lang="ru-RU" dirty="0" err="1" smtClean="0"/>
              <a:t>споруджена</a:t>
            </a:r>
            <a:r>
              <a:rPr lang="ru-RU" dirty="0" smtClean="0"/>
              <a:t> </a:t>
            </a:r>
            <a:r>
              <a:rPr lang="ru-RU" dirty="0"/>
              <a:t>в 1866 - 1874 </a:t>
            </a:r>
            <a:r>
              <a:rPr lang="ru-RU" dirty="0" err="1"/>
              <a:t>рр</a:t>
            </a:r>
            <a:r>
              <a:rPr lang="ru-RU" dirty="0" smtClean="0"/>
              <a:t>.</a:t>
            </a:r>
          </a:p>
          <a:p>
            <a:r>
              <a:rPr lang="uk-UA" dirty="0" smtClean="0"/>
              <a:t>Вознесенську </a:t>
            </a:r>
            <a:r>
              <a:rPr lang="uk-UA" dirty="0"/>
              <a:t>церкву, яка як і інші </a:t>
            </a:r>
            <a:r>
              <a:rPr lang="uk-UA" dirty="0" err="1"/>
              <a:t>Козелецькі</a:t>
            </a:r>
            <a:r>
              <a:rPr lang="uk-UA" dirty="0"/>
              <a:t> храми постраждала під час другої світової війни, було </a:t>
            </a:r>
            <a:r>
              <a:rPr lang="uk-UA" dirty="0" err="1" smtClean="0"/>
              <a:t>відреставровано</a:t>
            </a:r>
            <a:r>
              <a:rPr lang="uk-UA" dirty="0" smtClean="0"/>
              <a:t> у </a:t>
            </a:r>
            <a:r>
              <a:rPr lang="uk-UA" dirty="0"/>
              <a:t>1975 -1988 рр.</a:t>
            </a:r>
            <a:r>
              <a:rPr lang="uk-UA" dirty="0" smtClean="0"/>
              <a:t> З </a:t>
            </a:r>
            <a:r>
              <a:rPr lang="uk-UA" dirty="0"/>
              <a:t>1988 року приміщенні Вознесенської церкви було  віддано під розташування Музею </a:t>
            </a:r>
            <a:r>
              <a:rPr lang="uk-UA" dirty="0" smtClean="0"/>
              <a:t>ткацтва.</a:t>
            </a:r>
          </a:p>
          <a:p>
            <a:r>
              <a:rPr lang="uk-UA" dirty="0" smtClean="0"/>
              <a:t>.</a:t>
            </a:r>
            <a:endParaRPr lang="uk-UA" dirty="0"/>
          </a:p>
        </p:txBody>
      </p:sp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" t="42989" r="-307" b="20169"/>
          <a:stretch/>
        </p:blipFill>
        <p:spPr>
          <a:xfrm>
            <a:off x="942964" y="2089866"/>
            <a:ext cx="5712863" cy="4278636"/>
          </a:xfrm>
        </p:spPr>
      </p:pic>
      <p:sp>
        <p:nvSpPr>
          <p:cNvPr id="12" name="TextBox 11"/>
          <p:cNvSpPr txBox="1"/>
          <p:nvPr/>
        </p:nvSpPr>
        <p:spPr>
          <a:xfrm>
            <a:off x="812628" y="6368502"/>
            <a:ext cx="1098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1942 рік.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645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55219"/>
            <a:ext cx="10515600" cy="1325563"/>
          </a:xfrm>
        </p:spPr>
        <p:txBody>
          <a:bodyPr/>
          <a:lstStyle/>
          <a:p>
            <a:r>
              <a:rPr lang="uk-UA" b="1" dirty="0">
                <a:latin typeface="+mn-lt"/>
              </a:rPr>
              <a:t>Вознесенська церква</a:t>
            </a:r>
            <a:endParaRPr lang="uk-UA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94869"/>
            <a:ext cx="404612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/>
              <a:t>Навіть після здобуття незалежності тут діяв музей аж до подій революції гідності</a:t>
            </a:r>
            <a:r>
              <a:rPr lang="uk-UA" dirty="0" smtClean="0"/>
              <a:t>.</a:t>
            </a:r>
            <a:endParaRPr lang="uk-UA" dirty="0"/>
          </a:p>
          <a:p>
            <a:pPr marL="0" indent="0">
              <a:buNone/>
            </a:pPr>
            <a:r>
              <a:rPr lang="uk-UA" dirty="0" smtClean="0"/>
              <a:t>З </a:t>
            </a:r>
            <a:r>
              <a:rPr lang="uk-UA" dirty="0"/>
              <a:t>2017 музей перенесено, а церкву передано громаді Української Православної Церкви Київського Патріархату</a:t>
            </a:r>
            <a:r>
              <a:rPr lang="uk-UA" dirty="0" smtClean="0"/>
              <a:t>.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uk-UA" dirty="0"/>
          </a:p>
          <a:p>
            <a:endParaRPr lang="uk-UA" dirty="0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418" y="1825624"/>
            <a:ext cx="3095759" cy="464363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4"/>
          <a:stretch/>
        </p:blipFill>
        <p:spPr>
          <a:xfrm>
            <a:off x="8497530" y="1825625"/>
            <a:ext cx="2856270" cy="46410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85039" y="6466646"/>
            <a:ext cx="987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2017 рік</a:t>
            </a:r>
            <a:endParaRPr lang="uk-UA" dirty="0"/>
          </a:p>
        </p:txBody>
      </p:sp>
      <p:sp>
        <p:nvSpPr>
          <p:cNvPr id="7" name="TextBox 6"/>
          <p:cNvSpPr txBox="1"/>
          <p:nvPr/>
        </p:nvSpPr>
        <p:spPr>
          <a:xfrm>
            <a:off x="8497530" y="6466646"/>
            <a:ext cx="1494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Сучасне фото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5268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66254"/>
            <a:ext cx="10515600" cy="1325563"/>
          </a:xfrm>
        </p:spPr>
        <p:txBody>
          <a:bodyPr>
            <a:normAutofit/>
          </a:bodyPr>
          <a:lstStyle/>
          <a:p>
            <a:r>
              <a:rPr lang="uk-UA" b="1" dirty="0">
                <a:latin typeface="+mn-lt"/>
              </a:rPr>
              <a:t>М</a:t>
            </a:r>
            <a:r>
              <a:rPr lang="uk-UA" b="1" dirty="0" smtClean="0">
                <a:latin typeface="+mn-lt"/>
              </a:rPr>
              <a:t>узей </a:t>
            </a:r>
            <a:r>
              <a:rPr lang="uk-UA" b="1" dirty="0">
                <a:latin typeface="+mn-lt"/>
              </a:rPr>
              <a:t>історії ткацтва Чернігівщини</a:t>
            </a:r>
            <a:endParaRPr lang="uk-UA" sz="4000" b="1" dirty="0">
              <a:latin typeface="+mn-lt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710" y="3096492"/>
            <a:ext cx="4036811" cy="302582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07" t="52889" r="71694" b="37556"/>
          <a:stretch/>
        </p:blipFill>
        <p:spPr>
          <a:xfrm>
            <a:off x="838200" y="3096492"/>
            <a:ext cx="3491345" cy="302582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8200" y="6122321"/>
            <a:ext cx="26386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Нове приміщення музею</a:t>
            </a:r>
            <a:endParaRPr lang="uk-UA" dirty="0"/>
          </a:p>
        </p:txBody>
      </p:sp>
      <p:sp>
        <p:nvSpPr>
          <p:cNvPr id="8" name="TextBox 7"/>
          <p:cNvSpPr txBox="1"/>
          <p:nvPr/>
        </p:nvSpPr>
        <p:spPr>
          <a:xfrm>
            <a:off x="838200" y="1416992"/>
            <a:ext cx="102177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Музейний</a:t>
            </a:r>
            <a:r>
              <a:rPr lang="ru-RU" dirty="0"/>
              <a:t> заклад </a:t>
            </a:r>
            <a:r>
              <a:rPr lang="ru-RU" dirty="0" err="1"/>
              <a:t>виник</a:t>
            </a:r>
            <a:r>
              <a:rPr lang="ru-RU" dirty="0"/>
              <a:t> як </a:t>
            </a:r>
            <a:r>
              <a:rPr lang="ru-RU" dirty="0" err="1"/>
              <a:t>філія</a:t>
            </a:r>
            <a:r>
              <a:rPr lang="ru-RU" dirty="0"/>
              <a:t> </a:t>
            </a:r>
            <a:r>
              <a:rPr lang="ru-RU" dirty="0" err="1"/>
              <a:t>обласного</a:t>
            </a:r>
            <a:r>
              <a:rPr lang="ru-RU" dirty="0"/>
              <a:t> </a:t>
            </a:r>
            <a:r>
              <a:rPr lang="ru-RU" dirty="0" err="1"/>
              <a:t>історичного</a:t>
            </a:r>
            <a:r>
              <a:rPr lang="ru-RU" dirty="0"/>
              <a:t> музею </a:t>
            </a:r>
            <a:r>
              <a:rPr lang="ru-RU" dirty="0" err="1"/>
              <a:t>ім</a:t>
            </a:r>
            <a:r>
              <a:rPr lang="ru-RU" dirty="0"/>
              <a:t>. В. В. </a:t>
            </a:r>
            <a:r>
              <a:rPr lang="ru-RU" dirty="0" err="1"/>
              <a:t>Тарновського</a:t>
            </a:r>
            <a:r>
              <a:rPr lang="ru-RU" dirty="0"/>
              <a:t> 1988 </a:t>
            </a:r>
            <a:r>
              <a:rPr lang="ru-RU" dirty="0" smtClean="0"/>
              <a:t>року.</a:t>
            </a:r>
            <a:endParaRPr lang="en-US" dirty="0" smtClean="0"/>
          </a:p>
          <a:p>
            <a:r>
              <a:rPr lang="ru-RU" dirty="0" smtClean="0"/>
              <a:t> </a:t>
            </a:r>
            <a:r>
              <a:rPr lang="ru-RU" dirty="0" err="1"/>
              <a:t>Вперше</a:t>
            </a:r>
            <a:r>
              <a:rPr lang="ru-RU" dirty="0"/>
              <a:t> для </a:t>
            </a:r>
            <a:r>
              <a:rPr lang="ru-RU" dirty="0" err="1"/>
              <a:t>відвідин</a:t>
            </a:r>
            <a:r>
              <a:rPr lang="ru-RU" dirty="0"/>
              <a:t> </a:t>
            </a:r>
            <a:r>
              <a:rPr lang="ru-RU" dirty="0" err="1"/>
              <a:t>відкритий</a:t>
            </a:r>
            <a:r>
              <a:rPr lang="ru-RU" dirty="0"/>
              <a:t> 1992 р. З 1995 року </a:t>
            </a:r>
            <a:r>
              <a:rPr lang="ru-RU" dirty="0" err="1"/>
              <a:t>функціонує</a:t>
            </a:r>
            <a:r>
              <a:rPr lang="ru-RU" dirty="0"/>
              <a:t> як </a:t>
            </a:r>
            <a:r>
              <a:rPr lang="ru-RU" dirty="0" err="1"/>
              <a:t>самостійний</a:t>
            </a:r>
            <a:r>
              <a:rPr lang="ru-RU" dirty="0"/>
              <a:t>. </a:t>
            </a:r>
            <a:r>
              <a:rPr lang="uk-UA" dirty="0" smtClean="0"/>
              <a:t>Зібрання музею</a:t>
            </a:r>
            <a:r>
              <a:rPr lang="en-US" dirty="0" smtClean="0"/>
              <a:t> </a:t>
            </a:r>
            <a:r>
              <a:rPr lang="uk-UA" dirty="0" smtClean="0"/>
              <a:t>нараховує </a:t>
            </a:r>
            <a:r>
              <a:rPr lang="uk-UA" dirty="0"/>
              <a:t>близько 2 тисяч музейних предметів.</a:t>
            </a:r>
          </a:p>
          <a:p>
            <a:r>
              <a:rPr lang="uk-UA" dirty="0"/>
              <a:t>У музеї представлені експонати, які презентують історію ткацтва майже всіх районів Чернігівської області.</a:t>
            </a:r>
          </a:p>
          <a:p>
            <a:endParaRPr lang="uk-UA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686" y="3096492"/>
            <a:ext cx="2294714" cy="305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62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98871"/>
            <a:ext cx="10515600" cy="1325563"/>
          </a:xfrm>
        </p:spPr>
        <p:txBody>
          <a:bodyPr>
            <a:normAutofit/>
          </a:bodyPr>
          <a:lstStyle/>
          <a:p>
            <a:r>
              <a:rPr lang="uk-UA" sz="4000" b="1" dirty="0" smtClean="0">
                <a:latin typeface="+mn-lt"/>
              </a:rPr>
              <a:t>Свято-Миколаївська церква</a:t>
            </a:r>
            <a:endParaRPr lang="uk-UA" sz="4000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24434"/>
            <a:ext cx="5271655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 err="1"/>
              <a:t>Споруджена</a:t>
            </a:r>
            <a:r>
              <a:rPr lang="ru-RU" dirty="0"/>
              <a:t> 1781—1784 в </a:t>
            </a:r>
            <a:r>
              <a:rPr lang="ru-RU" dirty="0" err="1"/>
              <a:t>стилі</a:t>
            </a:r>
            <a:r>
              <a:rPr lang="ru-RU" dirty="0"/>
              <a:t> </a:t>
            </a:r>
            <a:r>
              <a:rPr lang="ru-RU" dirty="0" err="1"/>
              <a:t>пізнього</a:t>
            </a:r>
            <a:r>
              <a:rPr lang="ru-RU" dirty="0"/>
              <a:t> </a:t>
            </a:r>
            <a:r>
              <a:rPr lang="ru-RU" dirty="0" err="1"/>
              <a:t>бароко</a:t>
            </a:r>
            <a:r>
              <a:rPr lang="ru-RU" dirty="0"/>
              <a:t> на </a:t>
            </a:r>
            <a:r>
              <a:rPr lang="ru-RU" dirty="0" err="1"/>
              <a:t>кошти</a:t>
            </a:r>
            <a:r>
              <a:rPr lang="ru-RU" dirty="0"/>
              <a:t> </a:t>
            </a:r>
            <a:r>
              <a:rPr lang="ru-RU" dirty="0" err="1"/>
              <a:t>священика</a:t>
            </a:r>
            <a:r>
              <a:rPr lang="ru-RU" dirty="0"/>
              <a:t> К. </a:t>
            </a:r>
            <a:r>
              <a:rPr lang="ru-RU" dirty="0" err="1"/>
              <a:t>Тарловського</a:t>
            </a:r>
            <a:r>
              <a:rPr lang="ru-RU" dirty="0"/>
              <a:t> та </a:t>
            </a:r>
            <a:r>
              <a:rPr lang="ru-RU" dirty="0" err="1"/>
              <a:t>парафіян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У роки </a:t>
            </a:r>
            <a:r>
              <a:rPr lang="ru-RU" dirty="0" err="1" smtClean="0"/>
              <a:t>війни</a:t>
            </a:r>
            <a:r>
              <a:rPr lang="ru-RU" dirty="0" smtClean="0"/>
              <a:t> </a:t>
            </a:r>
            <a:r>
              <a:rPr lang="ru-RU" dirty="0" err="1"/>
              <a:t>була</a:t>
            </a:r>
            <a:r>
              <a:rPr lang="ru-RU" dirty="0"/>
              <a:t> сильно </a:t>
            </a:r>
            <a:r>
              <a:rPr lang="ru-RU" dirty="0" err="1"/>
              <a:t>пошкоджена</a:t>
            </a:r>
            <a:r>
              <a:rPr lang="ru-RU" dirty="0"/>
              <a:t> та у 80-х </a:t>
            </a:r>
            <a:r>
              <a:rPr lang="ru-RU" dirty="0" err="1"/>
              <a:t>рр</a:t>
            </a:r>
            <a:r>
              <a:rPr lang="ru-RU" dirty="0"/>
              <a:t>. </a:t>
            </a:r>
            <a:r>
              <a:rPr lang="ru-RU" dirty="0" err="1"/>
              <a:t>минулого</a:t>
            </a:r>
            <a:r>
              <a:rPr lang="ru-RU" dirty="0"/>
              <a:t> </a:t>
            </a:r>
            <a:r>
              <a:rPr lang="ru-RU" dirty="0" err="1"/>
              <a:t>століття</a:t>
            </a:r>
            <a:r>
              <a:rPr lang="ru-RU" dirty="0"/>
              <a:t> </a:t>
            </a:r>
            <a:r>
              <a:rPr lang="ru-RU" dirty="0" err="1"/>
              <a:t>відновлена</a:t>
            </a:r>
            <a:r>
              <a:rPr lang="ru-RU" dirty="0"/>
              <a:t> </a:t>
            </a:r>
            <a:r>
              <a:rPr lang="ru-RU" dirty="0" err="1"/>
              <a:t>майже</a:t>
            </a:r>
            <a:r>
              <a:rPr lang="ru-RU" dirty="0"/>
              <a:t> у </a:t>
            </a:r>
            <a:r>
              <a:rPr lang="ru-RU" dirty="0" err="1"/>
              <a:t>первісних</a:t>
            </a:r>
            <a:r>
              <a:rPr lang="ru-RU" dirty="0"/>
              <a:t> формах. Зараз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діючий</a:t>
            </a:r>
            <a:r>
              <a:rPr lang="ru-RU" dirty="0"/>
              <a:t> </a:t>
            </a:r>
            <a:r>
              <a:rPr lang="ru-RU" dirty="0" err="1"/>
              <a:t>православний</a:t>
            </a:r>
            <a:r>
              <a:rPr lang="ru-RU" dirty="0"/>
              <a:t> храм.</a:t>
            </a:r>
            <a:endParaRPr lang="uk-UA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909" y="1340212"/>
            <a:ext cx="3717348" cy="495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17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196" y="-175203"/>
            <a:ext cx="10515600" cy="1325563"/>
          </a:xfrm>
        </p:spPr>
        <p:txBody>
          <a:bodyPr/>
          <a:lstStyle/>
          <a:p>
            <a:r>
              <a:rPr lang="uk-UA" b="1" dirty="0" smtClean="0">
                <a:latin typeface="+mn-lt"/>
              </a:rPr>
              <a:t>Будинок полкової канцелярі</a:t>
            </a:r>
            <a:r>
              <a:rPr lang="uk-UA" b="1" dirty="0">
                <a:latin typeface="+mn-lt"/>
              </a:rPr>
              <a:t>ї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27" t="9049" r="33973" b="7972"/>
          <a:stretch/>
        </p:blipFill>
        <p:spPr>
          <a:xfrm rot="16200000">
            <a:off x="1276851" y="1207959"/>
            <a:ext cx="3868618" cy="614192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426" y="2344613"/>
            <a:ext cx="5595110" cy="386861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0196" y="6213232"/>
            <a:ext cx="5386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Єдине фото 19 ст. на якому видно старовинні церкви</a:t>
            </a:r>
            <a:endParaRPr lang="uk-UA" dirty="0"/>
          </a:p>
        </p:txBody>
      </p:sp>
      <p:sp>
        <p:nvSpPr>
          <p:cNvPr id="7" name="TextBox 6"/>
          <p:cNvSpPr txBox="1"/>
          <p:nvPr/>
        </p:nvSpPr>
        <p:spPr>
          <a:xfrm>
            <a:off x="140196" y="824156"/>
            <a:ext cx="120518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В будинку </a:t>
            </a:r>
            <a:r>
              <a:rPr lang="uk-UA" dirty="0"/>
              <a:t>розташувалися органи НКВС </a:t>
            </a:r>
            <a:r>
              <a:rPr lang="uk-UA" dirty="0" smtClean="0"/>
              <a:t>УРСР, а у 1958 році тут почала діяти районна центральна бібліотека.</a:t>
            </a:r>
          </a:p>
          <a:p>
            <a:r>
              <a:rPr lang="uk-UA" dirty="0" smtClean="0"/>
              <a:t>Ліворуч від бібліотеки - </a:t>
            </a:r>
            <a:r>
              <a:rPr lang="uk-UA" dirty="0"/>
              <a:t>церква Преображення </a:t>
            </a:r>
            <a:r>
              <a:rPr lang="uk-UA" dirty="0" smtClean="0"/>
              <a:t>Господнього. За </a:t>
            </a:r>
            <a:r>
              <a:rPr lang="uk-UA" dirty="0"/>
              <a:t>радянських часів церкву було зруйновано, і на </a:t>
            </a:r>
            <a:r>
              <a:rPr lang="uk-UA" dirty="0" smtClean="0"/>
              <a:t>її</a:t>
            </a:r>
          </a:p>
          <a:p>
            <a:r>
              <a:rPr lang="uk-UA" dirty="0" smtClean="0"/>
              <a:t> </a:t>
            </a:r>
            <a:r>
              <a:rPr lang="uk-UA" dirty="0"/>
              <a:t>місці побудовано приміщення </a:t>
            </a:r>
            <a:r>
              <a:rPr lang="uk-UA" dirty="0" smtClean="0"/>
              <a:t>райвиконкому, зараз на </a:t>
            </a:r>
            <a:r>
              <a:rPr lang="uk-UA" dirty="0"/>
              <a:t>місці храму розташовуються районний суд, НАСК «Оранта»(</a:t>
            </a:r>
            <a:r>
              <a:rPr lang="uk-UA" dirty="0" err="1"/>
              <a:t>Козелецьке</a:t>
            </a:r>
            <a:r>
              <a:rPr lang="uk-UA" dirty="0"/>
              <a:t> відділення) та районна служба зайнятості населення</a:t>
            </a:r>
            <a:r>
              <a:rPr lang="uk-UA" dirty="0" smtClean="0"/>
              <a:t> .</a:t>
            </a:r>
          </a:p>
          <a:p>
            <a:r>
              <a:rPr lang="uk-UA" dirty="0" smtClean="0"/>
              <a:t>Праворуч – церква </a:t>
            </a:r>
            <a:r>
              <a:rPr lang="uk-UA" dirty="0"/>
              <a:t>храм покрови Богородиці перебудований у  приміщення </a:t>
            </a:r>
            <a:r>
              <a:rPr lang="uk-UA" dirty="0" smtClean="0"/>
              <a:t>ДЮСШ- діє і зараз</a:t>
            </a:r>
            <a:endParaRPr lang="uk-UA" dirty="0"/>
          </a:p>
        </p:txBody>
      </p:sp>
      <p:sp>
        <p:nvSpPr>
          <p:cNvPr id="8" name="TextBox 7"/>
          <p:cNvSpPr txBox="1"/>
          <p:nvPr/>
        </p:nvSpPr>
        <p:spPr>
          <a:xfrm>
            <a:off x="6482426" y="6213232"/>
            <a:ext cx="5397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Сучасне фото, справа за будинком видніється ДЮСШ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77273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3954" y="514735"/>
            <a:ext cx="8315747" cy="1325563"/>
          </a:xfrm>
        </p:spPr>
        <p:txBody>
          <a:bodyPr>
            <a:normAutofit/>
          </a:bodyPr>
          <a:lstStyle/>
          <a:p>
            <a:r>
              <a:rPr lang="uk-UA" b="1" dirty="0"/>
              <a:t>Садибний комплекс «</a:t>
            </a:r>
            <a:r>
              <a:rPr lang="uk-UA" b="1" dirty="0" err="1"/>
              <a:t>Покорщина</a:t>
            </a:r>
            <a:r>
              <a:rPr lang="uk-UA" b="1" dirty="0"/>
              <a:t>»</a:t>
            </a:r>
            <a:br>
              <a:rPr lang="uk-UA" b="1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3954" y="1363101"/>
            <a:ext cx="484001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Н</a:t>
            </a:r>
            <a:r>
              <a:rPr lang="uk-UA" sz="1800" dirty="0" smtClean="0"/>
              <a:t>айдавніший </a:t>
            </a:r>
            <a:r>
              <a:rPr lang="uk-UA" sz="1800" dirty="0"/>
              <a:t>із збережених донині садибних комплексів Лівобережної України. </a:t>
            </a:r>
            <a:endParaRPr lang="uk-UA" sz="1800" dirty="0" smtClean="0"/>
          </a:p>
          <a:p>
            <a:pPr marL="0" indent="0">
              <a:buNone/>
            </a:pPr>
            <a:r>
              <a:rPr lang="ru-RU" sz="1800" dirty="0" err="1" smtClean="0"/>
              <a:t>Садиба</a:t>
            </a:r>
            <a:r>
              <a:rPr lang="ru-RU" sz="1800" dirty="0" smtClean="0"/>
              <a:t>  </a:t>
            </a:r>
            <a:r>
              <a:rPr lang="ru-RU" sz="1800" dirty="0" smtClean="0"/>
              <a:t>включала</a:t>
            </a:r>
            <a:r>
              <a:rPr lang="ru-RU" sz="1800" dirty="0"/>
              <a:t> </a:t>
            </a:r>
            <a:r>
              <a:rPr lang="ru-RU" sz="1800" b="1" dirty="0" err="1"/>
              <a:t>житловий</a:t>
            </a:r>
            <a:r>
              <a:rPr lang="ru-RU" sz="1800" b="1" dirty="0"/>
              <a:t> </a:t>
            </a:r>
            <a:r>
              <a:rPr lang="ru-RU" sz="1800" b="1" dirty="0" err="1" smtClean="0"/>
              <a:t>будинок</a:t>
            </a:r>
            <a:r>
              <a:rPr lang="ru-RU" sz="1800" b="1" dirty="0" smtClean="0"/>
              <a:t>,</a:t>
            </a:r>
            <a:r>
              <a:rPr lang="ru-RU" sz="1800" dirty="0"/>
              <a:t> </a:t>
            </a:r>
            <a:r>
              <a:rPr lang="ru-RU" sz="1800" b="1" dirty="0" err="1" smtClean="0"/>
              <a:t>флігелі</a:t>
            </a:r>
            <a:r>
              <a:rPr lang="ru-RU" sz="1800" b="1" dirty="0" smtClean="0"/>
              <a:t>, </a:t>
            </a:r>
            <a:r>
              <a:rPr lang="ru-RU" sz="1800" b="1" dirty="0" err="1" smtClean="0"/>
              <a:t>комору</a:t>
            </a:r>
            <a:r>
              <a:rPr lang="ru-RU" sz="1800" b="1" dirty="0" smtClean="0"/>
              <a:t>, </a:t>
            </a:r>
            <a:r>
              <a:rPr lang="ru-RU" sz="1800" b="1" dirty="0" err="1" smtClean="0"/>
              <a:t>каретний</a:t>
            </a:r>
            <a:r>
              <a:rPr lang="ru-RU" sz="1800" b="1" dirty="0" smtClean="0"/>
              <a:t> сарай</a:t>
            </a:r>
            <a:r>
              <a:rPr lang="ru-RU" sz="1800" dirty="0"/>
              <a:t> та </a:t>
            </a:r>
            <a:r>
              <a:rPr lang="ru-RU" sz="1800" b="1" dirty="0" err="1"/>
              <a:t>кам’яницю</a:t>
            </a:r>
            <a:r>
              <a:rPr lang="ru-RU" sz="1800" dirty="0"/>
              <a:t>. </a:t>
            </a:r>
            <a:endParaRPr lang="uk-UA" sz="1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57" r="15750"/>
          <a:stretch/>
        </p:blipFill>
        <p:spPr>
          <a:xfrm>
            <a:off x="611985" y="2688664"/>
            <a:ext cx="4683663" cy="3812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66395" y="4407348"/>
            <a:ext cx="36484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/>
          </a:p>
          <a:p>
            <a:r>
              <a:rPr lang="uk-UA" dirty="0" smtClean="0"/>
              <a:t>На сьогоднішній день збереглись тільки </a:t>
            </a:r>
            <a:r>
              <a:rPr lang="uk-UA" b="1" dirty="0" smtClean="0"/>
              <a:t>панський будинок, </a:t>
            </a:r>
            <a:r>
              <a:rPr lang="uk-UA" b="1" dirty="0" err="1" smtClean="0"/>
              <a:t>камяниця</a:t>
            </a:r>
            <a:r>
              <a:rPr lang="uk-UA" b="1" dirty="0" smtClean="0"/>
              <a:t>, залишки каретного сараю. </a:t>
            </a:r>
          </a:p>
          <a:p>
            <a:endParaRPr lang="uk-UA" b="1" dirty="0" smtClean="0"/>
          </a:p>
          <a:p>
            <a:r>
              <a:rPr lang="uk-UA" b="1" dirty="0" smtClean="0"/>
              <a:t>Садиба продовжує руйнуватись.</a:t>
            </a:r>
            <a:endParaRPr lang="uk-UA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448" y="1351466"/>
            <a:ext cx="2630948" cy="190743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448" y="4745883"/>
            <a:ext cx="2630948" cy="175482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004" y="1381585"/>
            <a:ext cx="3546407" cy="189580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51998" y="3354104"/>
            <a:ext cx="34777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У 1980-і рр. втрачено один із флігелів, на території парку збудовано гаражі та господарські будівлі. </a:t>
            </a:r>
          </a:p>
          <a:p>
            <a:endParaRPr lang="uk-UA" dirty="0"/>
          </a:p>
        </p:txBody>
      </p:sp>
      <p:sp>
        <p:nvSpPr>
          <p:cNvPr id="10" name="TextBox 9"/>
          <p:cNvSpPr txBox="1"/>
          <p:nvPr/>
        </p:nvSpPr>
        <p:spPr>
          <a:xfrm>
            <a:off x="9056447" y="3354104"/>
            <a:ext cx="2718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Комора втрачена (1920 р)</a:t>
            </a:r>
            <a:endParaRPr lang="uk-UA" dirty="0"/>
          </a:p>
        </p:txBody>
      </p:sp>
      <p:sp>
        <p:nvSpPr>
          <p:cNvPr id="11" name="TextBox 10"/>
          <p:cNvSpPr txBox="1"/>
          <p:nvPr/>
        </p:nvSpPr>
        <p:spPr>
          <a:xfrm>
            <a:off x="9029580" y="4330632"/>
            <a:ext cx="2745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Залишки </a:t>
            </a:r>
            <a:r>
              <a:rPr lang="uk-UA" dirty="0"/>
              <a:t>каретного сараю</a:t>
            </a:r>
          </a:p>
        </p:txBody>
      </p:sp>
    </p:spTree>
    <p:extLst>
      <p:ext uri="{BB962C8B-B14F-4D97-AF65-F5344CB8AC3E}">
        <p14:creationId xmlns:p14="http://schemas.microsoft.com/office/powerpoint/2010/main" val="2435421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240" y="228657"/>
            <a:ext cx="5403368" cy="1325563"/>
          </a:xfrm>
        </p:spPr>
        <p:txBody>
          <a:bodyPr/>
          <a:lstStyle/>
          <a:p>
            <a:r>
              <a:rPr lang="uk-UA" b="1" dirty="0" smtClean="0"/>
              <a:t>Панський будинок </a:t>
            </a:r>
            <a:r>
              <a:rPr lang="uk-UA" b="1" dirty="0"/>
              <a:t>садиби «</a:t>
            </a:r>
            <a:r>
              <a:rPr lang="uk-UA" b="1" dirty="0" err="1"/>
              <a:t>Покорщина</a:t>
            </a:r>
            <a:r>
              <a:rPr lang="uk-UA" b="1" dirty="0"/>
              <a:t>»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2" t="13445" r="3368" b="3453"/>
          <a:stretch/>
        </p:blipFill>
        <p:spPr>
          <a:xfrm>
            <a:off x="6241568" y="3614016"/>
            <a:ext cx="5112232" cy="254150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568" y="128612"/>
            <a:ext cx="5071304" cy="28512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41568" y="3057211"/>
            <a:ext cx="2799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Уривок з фільму </a:t>
            </a:r>
            <a:r>
              <a:rPr lang="uk-UA" dirty="0" smtClean="0"/>
              <a:t>1975 року</a:t>
            </a:r>
            <a:endParaRPr lang="uk-UA" dirty="0"/>
          </a:p>
        </p:txBody>
      </p:sp>
      <p:sp>
        <p:nvSpPr>
          <p:cNvPr id="7" name="TextBox 6"/>
          <p:cNvSpPr txBox="1"/>
          <p:nvPr/>
        </p:nvSpPr>
        <p:spPr>
          <a:xfrm>
            <a:off x="6136927" y="6155525"/>
            <a:ext cx="1817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Сучасний вигляд</a:t>
            </a:r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" t="11736" r="5464" b="10073"/>
          <a:stretch/>
        </p:blipFill>
        <p:spPr>
          <a:xfrm>
            <a:off x="1122319" y="3614016"/>
            <a:ext cx="4426527" cy="254022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22319" y="6154240"/>
            <a:ext cx="2246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Станом на 1920 роки</a:t>
            </a:r>
            <a:endParaRPr lang="uk-UA" dirty="0"/>
          </a:p>
        </p:txBody>
      </p:sp>
      <p:sp>
        <p:nvSpPr>
          <p:cNvPr id="10" name="TextBox 9"/>
          <p:cNvSpPr txBox="1"/>
          <p:nvPr/>
        </p:nvSpPr>
        <p:spPr>
          <a:xfrm>
            <a:off x="838200" y="1676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uk-UA" dirty="0"/>
          </a:p>
        </p:txBody>
      </p:sp>
      <p:sp>
        <p:nvSpPr>
          <p:cNvPr id="11" name="TextBox 10"/>
          <p:cNvSpPr txBox="1"/>
          <p:nvPr/>
        </p:nvSpPr>
        <p:spPr>
          <a:xfrm>
            <a:off x="534240" y="1542876"/>
            <a:ext cx="560268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У 1975 р. </a:t>
            </a:r>
            <a:r>
              <a:rPr lang="uk-UA" dirty="0"/>
              <a:t>тут знімали радянський фільм «Зірка привабливого щастя» (про декабристів</a:t>
            </a:r>
            <a:r>
              <a:rPr lang="uk-UA" dirty="0" smtClean="0"/>
              <a:t>). </a:t>
            </a:r>
          </a:p>
          <a:p>
            <a:endParaRPr lang="uk-UA" dirty="0"/>
          </a:p>
          <a:p>
            <a:r>
              <a:rPr lang="uk-UA" dirty="0" smtClean="0"/>
              <a:t>На  </a:t>
            </a:r>
            <a:r>
              <a:rPr lang="uk-UA" dirty="0"/>
              <a:t>2017 </a:t>
            </a:r>
            <a:r>
              <a:rPr lang="uk-UA" dirty="0" smtClean="0"/>
              <a:t>р. вартість </a:t>
            </a:r>
            <a:r>
              <a:rPr lang="uk-UA" dirty="0"/>
              <a:t>реставрації становить 16 </a:t>
            </a:r>
            <a:r>
              <a:rPr lang="uk-UA" dirty="0" smtClean="0"/>
              <a:t>млн. грн.</a:t>
            </a:r>
          </a:p>
          <a:p>
            <a:endParaRPr lang="uk-UA" dirty="0"/>
          </a:p>
          <a:p>
            <a:r>
              <a:rPr lang="uk-UA" dirty="0" smtClean="0"/>
              <a:t> </a:t>
            </a:r>
            <a:r>
              <a:rPr lang="uk-UA" dirty="0"/>
              <a:t>Й</a:t>
            </a:r>
            <a:r>
              <a:rPr lang="uk-UA" dirty="0" smtClean="0"/>
              <a:t>мовірний </a:t>
            </a:r>
            <a:r>
              <a:rPr lang="uk-UA" dirty="0"/>
              <a:t>термін існування центральної будівлі садиби без реставрації - не більше 5 років.</a:t>
            </a:r>
            <a:endParaRPr lang="uk-UA" dirty="0"/>
          </a:p>
          <a:p>
            <a:endParaRPr lang="uk-UA" dirty="0" smtClean="0"/>
          </a:p>
        </p:txBody>
      </p:sp>
    </p:spTree>
    <p:extLst>
      <p:ext uri="{BB962C8B-B14F-4D97-AF65-F5344CB8AC3E}">
        <p14:creationId xmlns:p14="http://schemas.microsoft.com/office/powerpoint/2010/main" val="407616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397" y="403360"/>
            <a:ext cx="10515600" cy="1325563"/>
          </a:xfrm>
        </p:spPr>
        <p:txBody>
          <a:bodyPr/>
          <a:lstStyle/>
          <a:p>
            <a:r>
              <a:rPr lang="uk-UA" b="1" dirty="0" err="1" smtClean="0"/>
              <a:t>Камяниця</a:t>
            </a:r>
            <a:r>
              <a:rPr lang="uk-UA" b="1" dirty="0" smtClean="0"/>
              <a:t> садиби </a:t>
            </a:r>
            <a:r>
              <a:rPr lang="uk-UA" b="1" dirty="0"/>
              <a:t>«</a:t>
            </a:r>
            <a:r>
              <a:rPr lang="uk-UA" b="1" dirty="0" err="1"/>
              <a:t>Покорщина</a:t>
            </a:r>
            <a:r>
              <a:rPr lang="uk-UA" b="1" dirty="0"/>
              <a:t>»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1397" y="1590378"/>
            <a:ext cx="1098714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 smtClean="0"/>
              <a:t>Побудована </a:t>
            </a:r>
            <a:r>
              <a:rPr lang="uk-UA" sz="1800" dirty="0"/>
              <a:t>в середині XVIII століття, ця споруда виконувала одночасно і господарські та фортифікаційні функції. </a:t>
            </a:r>
            <a:endParaRPr lang="uk-UA" sz="1800" dirty="0" smtClean="0"/>
          </a:p>
          <a:p>
            <a:pPr marL="0" indent="0">
              <a:buNone/>
            </a:pPr>
            <a:r>
              <a:rPr lang="uk-UA" sz="1800" dirty="0" smtClean="0"/>
              <a:t>У </a:t>
            </a:r>
            <a:r>
              <a:rPr lang="uk-UA" sz="1800" dirty="0"/>
              <a:t>радянські часи кам'яницю перетворили на типову колгоспну </a:t>
            </a:r>
            <a:r>
              <a:rPr lang="uk-UA" sz="1800" dirty="0" smtClean="0"/>
              <a:t>комору.</a:t>
            </a:r>
          </a:p>
          <a:p>
            <a:pPr marL="0" indent="0">
              <a:buNone/>
            </a:pPr>
            <a:r>
              <a:rPr lang="uk-UA" sz="1800" dirty="0"/>
              <a:t>З</a:t>
            </a:r>
            <a:r>
              <a:rPr lang="uk-UA" sz="1800" dirty="0" smtClean="0"/>
              <a:t>араз </a:t>
            </a:r>
            <a:r>
              <a:rPr lang="uk-UA" sz="1800" dirty="0"/>
              <a:t>вона пустує і потихеньку руйнується</a:t>
            </a:r>
            <a:r>
              <a:rPr lang="uk-UA" sz="1800" dirty="0" smtClean="0"/>
              <a:t>.</a:t>
            </a:r>
            <a:endParaRPr lang="uk-UA" sz="1800" dirty="0"/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0" t="15242" r="18873" b="15463"/>
          <a:stretch/>
        </p:blipFill>
        <p:spPr>
          <a:xfrm>
            <a:off x="8363464" y="3279203"/>
            <a:ext cx="3205082" cy="29477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397" y="3279203"/>
            <a:ext cx="3434619" cy="29414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101" y="3279203"/>
            <a:ext cx="3921983" cy="29414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363464" y="6342978"/>
            <a:ext cx="1817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Сучасний вигляд</a:t>
            </a:r>
            <a:endParaRPr lang="uk-UA" dirty="0"/>
          </a:p>
        </p:txBody>
      </p:sp>
      <p:sp>
        <p:nvSpPr>
          <p:cNvPr id="8" name="TextBox 7"/>
          <p:cNvSpPr txBox="1"/>
          <p:nvPr/>
        </p:nvSpPr>
        <p:spPr>
          <a:xfrm>
            <a:off x="581397" y="6342978"/>
            <a:ext cx="1949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Станом на 1920 р.</a:t>
            </a:r>
            <a:endParaRPr lang="uk-UA" dirty="0"/>
          </a:p>
        </p:txBody>
      </p:sp>
      <p:sp>
        <p:nvSpPr>
          <p:cNvPr id="9" name="TextBox 8"/>
          <p:cNvSpPr txBox="1"/>
          <p:nvPr/>
        </p:nvSpPr>
        <p:spPr>
          <a:xfrm>
            <a:off x="4224101" y="6342978"/>
            <a:ext cx="2122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За радянських часів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6777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3782" y="703039"/>
            <a:ext cx="10515600" cy="1325563"/>
          </a:xfrm>
        </p:spPr>
        <p:txBody>
          <a:bodyPr>
            <a:normAutofit/>
          </a:bodyPr>
          <a:lstStyle/>
          <a:p>
            <a:r>
              <a:rPr lang="uk-UA" b="1" dirty="0" smtClean="0">
                <a:latin typeface="+mn-lt"/>
              </a:rPr>
              <a:t>Висновки:</a:t>
            </a:r>
            <a:endParaRPr lang="uk-UA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dirty="0" smtClean="0"/>
              <a:t> </a:t>
            </a:r>
            <a:endParaRPr lang="uk-UA" dirty="0"/>
          </a:p>
        </p:txBody>
      </p:sp>
      <p:sp>
        <p:nvSpPr>
          <p:cNvPr id="5" name="TextBox 4"/>
          <p:cNvSpPr txBox="1"/>
          <p:nvPr/>
        </p:nvSpPr>
        <p:spPr>
          <a:xfrm>
            <a:off x="1163782" y="2028602"/>
            <a:ext cx="1078576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uk-UA" sz="2800" dirty="0" smtClean="0"/>
              <a:t>Частина </a:t>
            </a:r>
            <a:r>
              <a:rPr lang="uk-UA" sz="2800" dirty="0"/>
              <a:t>церков в 20 ст. зазнали руйнувань під час Другої світової війни, тому у 1970-1990 були проведені реставраційні </a:t>
            </a:r>
            <a:r>
              <a:rPr lang="uk-UA" sz="2800" dirty="0" smtClean="0"/>
              <a:t>роботи</a:t>
            </a:r>
          </a:p>
          <a:p>
            <a:pPr marL="342900" indent="-342900">
              <a:buAutoNum type="arabicPeriod"/>
            </a:pPr>
            <a:r>
              <a:rPr lang="uk-UA" sz="2800" dirty="0"/>
              <a:t>З</a:t>
            </a:r>
            <a:r>
              <a:rPr lang="uk-UA" sz="2800" dirty="0" smtClean="0"/>
              <a:t>а </a:t>
            </a:r>
            <a:r>
              <a:rPr lang="uk-UA" sz="2800" dirty="0"/>
              <a:t>призначенням церкви не використовувались, а деякі взагалі були повністю знищені - церква Преображення Господнього та храм покрови Богородиці. </a:t>
            </a:r>
            <a:endParaRPr lang="uk-UA" sz="2800" dirty="0" smtClean="0"/>
          </a:p>
          <a:p>
            <a:pPr marL="342900" indent="-342900">
              <a:buAutoNum type="arabicPeriod"/>
            </a:pPr>
            <a:r>
              <a:rPr lang="uk-UA" sz="2800" dirty="0" smtClean="0"/>
              <a:t>Решта </a:t>
            </a:r>
            <a:r>
              <a:rPr lang="uk-UA" sz="2800" dirty="0"/>
              <a:t>пам’яток на сьогоднішній день й надалі залишаються головною окрасою містечка, за ними  доглядають і час від часу проводяться ремонтні роботи, окрім садиби </a:t>
            </a:r>
            <a:r>
              <a:rPr lang="uk-UA" sz="2800" dirty="0" err="1"/>
              <a:t>Дараганів</a:t>
            </a:r>
            <a:r>
              <a:rPr lang="uk-UA" sz="2800" dirty="0"/>
              <a:t>, яка потребує капітальної реставрації. </a:t>
            </a:r>
          </a:p>
        </p:txBody>
      </p:sp>
    </p:spTree>
    <p:extLst>
      <p:ext uri="{BB962C8B-B14F-4D97-AF65-F5344CB8AC3E}">
        <p14:creationId xmlns:p14="http://schemas.microsoft.com/office/powerpoint/2010/main" val="342875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+mn-lt"/>
              </a:rPr>
              <a:t>Список використаних джерел:</a:t>
            </a:r>
            <a:endParaRPr lang="uk-UA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90688"/>
            <a:ext cx="10737273" cy="4351338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uk-UA" dirty="0" smtClean="0"/>
              <a:t>Архітектурна </a:t>
            </a:r>
            <a:r>
              <a:rPr lang="uk-UA" dirty="0"/>
              <a:t>велич Козельця. Козелецька центральна бібліотека. </a:t>
            </a:r>
            <a:r>
              <a:rPr lang="uk-UA" dirty="0" err="1"/>
              <a:t>Козелецький</a:t>
            </a:r>
            <a:r>
              <a:rPr lang="uk-UA" dirty="0"/>
              <a:t> район. </a:t>
            </a:r>
            <a:r>
              <a:rPr lang="uk-UA" dirty="0" err="1"/>
              <a:t>Орг</a:t>
            </a:r>
            <a:r>
              <a:rPr lang="uk-UA" dirty="0"/>
              <a:t>. Українське товариство охорони пам’яток історії та культури [Текст] / </a:t>
            </a:r>
            <a:r>
              <a:rPr lang="uk-UA" dirty="0" err="1"/>
              <a:t>Упоряд</a:t>
            </a:r>
            <a:r>
              <a:rPr lang="uk-UA" dirty="0"/>
              <a:t>. А. Г. </a:t>
            </a:r>
            <a:r>
              <a:rPr lang="uk-UA" dirty="0" err="1"/>
              <a:t>Пенський</a:t>
            </a:r>
            <a:r>
              <a:rPr lang="uk-UA" dirty="0"/>
              <a:t>, В. М </a:t>
            </a:r>
            <a:r>
              <a:rPr lang="uk-UA" dirty="0" err="1"/>
              <a:t>Дещенко</a:t>
            </a:r>
            <a:r>
              <a:rPr lang="uk-UA" dirty="0"/>
              <a:t>. – Чернігів, 2002. – 44 с., </a:t>
            </a:r>
            <a:r>
              <a:rPr lang="uk-UA" dirty="0" err="1"/>
              <a:t>іл</a:t>
            </a:r>
            <a:r>
              <a:rPr lang="uk-UA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uk-UA" dirty="0" smtClean="0"/>
              <a:t>Чумак </a:t>
            </a:r>
            <a:r>
              <a:rPr lang="uk-UA" dirty="0"/>
              <a:t>Т. В., Шара Л. М. Козелець </a:t>
            </a:r>
            <a:r>
              <a:rPr lang="uk-UA"/>
              <a:t>– </a:t>
            </a:r>
            <a:r>
              <a:rPr lang="uk-UA" smtClean="0"/>
              <a:t>Європейське </a:t>
            </a:r>
            <a:r>
              <a:rPr lang="uk-UA" dirty="0"/>
              <a:t>місто / </a:t>
            </a:r>
            <a:r>
              <a:rPr lang="uk-UA" dirty="0" err="1"/>
              <a:t>Черніг</a:t>
            </a:r>
            <a:r>
              <a:rPr lang="uk-UA" dirty="0"/>
              <a:t>. центр перепідготовки та підвищення кваліфікації працівників органів </a:t>
            </a:r>
            <a:r>
              <a:rPr lang="uk-UA" dirty="0" err="1"/>
              <a:t>держ</a:t>
            </a:r>
            <a:r>
              <a:rPr lang="uk-UA" dirty="0"/>
              <a:t>. влади, органів </a:t>
            </a:r>
            <a:r>
              <a:rPr lang="uk-UA" dirty="0" err="1"/>
              <a:t>місц</a:t>
            </a:r>
            <a:r>
              <a:rPr lang="uk-UA" dirty="0"/>
              <a:t>. самоврядування, </a:t>
            </a:r>
            <a:r>
              <a:rPr lang="uk-UA" dirty="0" err="1"/>
              <a:t>держ</a:t>
            </a:r>
            <a:r>
              <a:rPr lang="uk-UA" dirty="0"/>
              <a:t>. п-в, установ і </a:t>
            </a:r>
            <a:r>
              <a:rPr lang="uk-UA" dirty="0" err="1"/>
              <a:t>орг</a:t>
            </a:r>
            <a:r>
              <a:rPr lang="uk-UA" dirty="0"/>
              <a:t>.; Ред. </a:t>
            </a:r>
            <a:r>
              <a:rPr lang="uk-UA" dirty="0" err="1"/>
              <a:t>кол</a:t>
            </a:r>
            <a:r>
              <a:rPr lang="uk-UA" dirty="0"/>
              <a:t>.: В. М. </a:t>
            </a:r>
            <a:r>
              <a:rPr lang="ru-RU" dirty="0" smtClean="0"/>
              <a:t>Бойко </a:t>
            </a:r>
            <a:r>
              <a:rPr lang="ru-RU" dirty="0"/>
              <a:t>(голова ред.) [та </a:t>
            </a:r>
            <a:r>
              <a:rPr lang="ru-RU" dirty="0" err="1"/>
              <a:t>ін</a:t>
            </a:r>
            <a:r>
              <a:rPr lang="ru-RU" dirty="0"/>
              <a:t>.]. – </a:t>
            </a:r>
            <a:r>
              <a:rPr lang="ru-RU" dirty="0" err="1"/>
              <a:t>Чернігів</a:t>
            </a:r>
            <a:r>
              <a:rPr lang="ru-RU" dirty="0"/>
              <a:t>: </a:t>
            </a:r>
            <a:r>
              <a:rPr lang="ru-RU" dirty="0" err="1"/>
              <a:t>Видавець</a:t>
            </a:r>
            <a:r>
              <a:rPr lang="ru-RU" dirty="0"/>
              <a:t> </a:t>
            </a:r>
            <a:r>
              <a:rPr lang="ru-RU" dirty="0" err="1"/>
              <a:t>Лозовий</a:t>
            </a:r>
            <a:r>
              <a:rPr lang="ru-RU" dirty="0"/>
              <a:t> В. М., 2011. – 56 с</a:t>
            </a:r>
            <a:r>
              <a:rPr lang="ru-RU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kozsr.gov.ua/hromada-istorychna/pamiatky-istorii</a:t>
            </a:r>
            <a:endParaRPr lang="uk-UA" dirty="0" smtClean="0"/>
          </a:p>
          <a:p>
            <a:pPr marL="514350" indent="-514350">
              <a:buFont typeface="+mj-lt"/>
              <a:buAutoNum type="arabicPeriod"/>
            </a:pPr>
            <a:r>
              <a:rPr lang="uk-UA" u="sng" dirty="0">
                <a:hlinkClick r:id="rId3"/>
              </a:rPr>
              <a:t>http://photogoroda.com/photo-goroda-kozelec-photo-city-10618.html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3995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2496</TotalTime>
  <Words>1052</Words>
  <Application>Microsoft Office PowerPoint</Application>
  <PresentationFormat>Широкоэкранный</PresentationFormat>
  <Paragraphs>95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Тема Office</vt:lpstr>
      <vt:lpstr>Козелець туристичний від радянських часів до сьогодення: порівняльна ретроспектива</vt:lpstr>
      <vt:lpstr> Мета даної роботи – дослідити та порівняти як змінився Козелець туристичний від радянських часів до сьогодення.  Завдання: 1. Порівняти ставлення до пам’яток культури в Радянському Союзі та незалежній Україні.  2. Зробити висновки про проблеми та перспективи  розвитку туризму у місті.</vt:lpstr>
      <vt:lpstr>Козелець туристичний:</vt:lpstr>
      <vt:lpstr>Собор Різдва Богородиці</vt:lpstr>
      <vt:lpstr>Собор Різдва Богородиці</vt:lpstr>
      <vt:lpstr>Собор Різдва Богородиці</vt:lpstr>
      <vt:lpstr>Вознесенська церква</vt:lpstr>
      <vt:lpstr>Вознесенська церква</vt:lpstr>
      <vt:lpstr>Музей історії ткацтва Чернігівщини</vt:lpstr>
      <vt:lpstr>Свято-Миколаївська церква</vt:lpstr>
      <vt:lpstr>Будинок полкової канцелярії</vt:lpstr>
      <vt:lpstr>Садибний комплекс «Покорщина» </vt:lpstr>
      <vt:lpstr>Панський будинок садиби «Покорщина»</vt:lpstr>
      <vt:lpstr>Камяниця садиби «Покорщина»</vt:lpstr>
      <vt:lpstr>Висновки:</vt:lpstr>
      <vt:lpstr>Список використаних джерел: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Розвиток Козельця протягом останніх 100 років: порівняльна ретроспектива</dc:title>
  <dc:creator>Пользователь Windows</dc:creator>
  <cp:lastModifiedBy>Пользователь Windows</cp:lastModifiedBy>
  <cp:revision>46</cp:revision>
  <dcterms:created xsi:type="dcterms:W3CDTF">2021-04-13T10:53:00Z</dcterms:created>
  <dcterms:modified xsi:type="dcterms:W3CDTF">2021-04-24T17:59:19Z</dcterms:modified>
</cp:coreProperties>
</file>