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8" r:id="rId9"/>
    <p:sldId id="262" r:id="rId10"/>
    <p:sldId id="263" r:id="rId11"/>
    <p:sldId id="266" r:id="rId12"/>
    <p:sldId id="265" r:id="rId13"/>
    <p:sldId id="272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A90B8-1A73-414E-BDC0-513471524C57}" v="595" dt="2021-04-07T06:52:59.699"/>
    <p1510:client id="{3D8F0F68-4F42-4101-A819-2C5005A230B6}" v="146" dt="2021-04-06T09:21:14.013"/>
    <p1510:client id="{5A5A1834-B911-48AD-94DF-B7220944827C}" v="545" dt="2021-04-05T08:47:37.488"/>
    <p1510:client id="{73B5D9DC-86CE-414C-A2B1-1F991ABC3AA3}" v="11" dt="2021-04-04T19:20:04.549"/>
    <p1510:client id="{7C6991AC-76F8-4812-91BF-A58E1C6E4267}" v="785" dt="2021-04-04T18:56:56.114"/>
    <p1510:client id="{94EFC2F4-47B0-4DF5-ACC2-D549CBC39310}" v="2210" dt="2021-04-05T07:56:43.978"/>
    <p1510:client id="{A437B1E8-12EE-4C23-ADE1-4A2DC9FE5DDE}" v="34" dt="2021-04-17T18:13:45.714"/>
    <p1510:client id="{A8B0BC12-10D3-4EA6-A38C-B94530234842}" v="702" dt="2021-04-06T08:24:19.792"/>
    <p1510:client id="{C7537728-7A47-439C-B756-26AC59E12E60}" v="1057" dt="2021-04-11T11:53:57.421"/>
    <p1510:client id="{C8F4BA99-4B63-4F4C-946E-722565930A48}" v="80" dt="2021-04-16T13:09:48.387"/>
    <p1510:client id="{CF109363-C116-4E01-AAA2-1EEB03156415}" v="504" dt="2021-04-04T19:15:44.375"/>
    <p1510:client id="{F9B4669F-6676-4E0F-9BC3-C690479818AC}" v="172" dt="2021-04-04T19:03:27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CAF1-30D3-46DD-8DB9-9592DA1B9EBF}" type="datetimeFigureOut">
              <a:rPr lang="uk-UA" smtClean="0"/>
              <a:t>21.04.2021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0ACA-6ACE-4F1C-93F6-395FE35DF1E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95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50ACA-6ACE-4F1C-93F6-395FE35DF1E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93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87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7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63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79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91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4/21/2021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14 цікавих фактів про космічне сміття">
            <a:extLst>
              <a:ext uri="{FF2B5EF4-FFF2-40B4-BE49-F238E27FC236}">
                <a16:creationId xmlns:a16="http://schemas.microsoft.com/office/drawing/2014/main" id="{863558FA-3D70-4196-A2E8-EE9177E3D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8"/>
          <a:stretch/>
        </p:blipFill>
        <p:spPr>
          <a:xfrm>
            <a:off x="1523" y="-226531"/>
            <a:ext cx="12188952" cy="708453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19" y="954156"/>
            <a:ext cx="6858000" cy="3657600"/>
          </a:xfrm>
        </p:spPr>
        <p:txBody>
          <a:bodyPr anchor="ctr">
            <a:normAutofit/>
          </a:bodyPr>
          <a:lstStyle/>
          <a:p>
            <a:pPr algn="l"/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 сміття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3936" y="3315734"/>
            <a:ext cx="4623263" cy="11827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Костевич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Віталійович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чень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Кременецького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 </a:t>
            </a:r>
            <a:r>
              <a:rPr lang="ru-RU" sz="1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Самчука</a:t>
            </a:r>
            <a:endParaRPr 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3936" y="4856766"/>
            <a:ext cx="40870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uk-UA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Науковий керівник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uk-UA" dirty="0" smtClean="0">
                <a:solidFill>
                  <a:srgbClr val="FFFF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Кулик Марія Володимирівна , вчитель </a:t>
            </a:r>
            <a:r>
              <a:rPr lang="ru-RU" altLang="zh-CN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Кременецького</a:t>
            </a:r>
            <a:r>
              <a:rPr lang="ru-RU" altLang="zh-CN" dirty="0" smtClean="0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 err="1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академічного</a:t>
            </a:r>
            <a:r>
              <a:rPr lang="ru-RU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 err="1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ліцею</a:t>
            </a:r>
            <a:r>
              <a:rPr lang="ru-RU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dirty="0" err="1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i</a:t>
            </a:r>
            <a:r>
              <a:rPr lang="uk-UA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мені</a:t>
            </a:r>
            <a:r>
              <a:rPr lang="ru-RU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 У. </a:t>
            </a:r>
            <a:r>
              <a:rPr lang="ru-RU" altLang="zh-CN" dirty="0" err="1">
                <a:solidFill>
                  <a:srgbClr val="FFFFFF"/>
                </a:solidFill>
                <a:latin typeface="Times New Roman" panose="02020603050405020304" pitchFamily="18" charset="0"/>
                <a:ea typeface="张海山锐谐体" pitchFamily="2" charset="-122"/>
                <a:cs typeface="Times New Roman" panose="02020603050405020304" pitchFamily="18" charset="0"/>
              </a:rPr>
              <a:t>Самчука</a:t>
            </a:r>
            <a:endParaRPr lang="ru-RU" altLang="zh-CN" dirty="0">
              <a:solidFill>
                <a:srgbClr val="FFFFFF"/>
              </a:solidFill>
              <a:latin typeface="Times New Roman" panose="02020603050405020304" pitchFamily="18" charset="0"/>
              <a:ea typeface="张海山锐谐体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altLang="zh-CN" sz="1600" b="1" dirty="0">
              <a:solidFill>
                <a:srgbClr val="FFFFFF"/>
              </a:solidFill>
              <a:latin typeface="Times New Roman" panose="02020603050405020304" pitchFamily="18" charset="0"/>
              <a:ea typeface="张海山锐谐体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uk-UA" dirty="0">
              <a:solidFill>
                <a:srgbClr val="FFFF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A75814-00E4-49D9-9727-1519AC2CCB23}"/>
              </a:ext>
            </a:extLst>
          </p:cNvPr>
          <p:cNvSpPr/>
          <p:nvPr/>
        </p:nvSpPr>
        <p:spPr>
          <a:xfrm>
            <a:off x="4890" y="4890"/>
            <a:ext cx="12191999" cy="6065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2" descr="Изображение выглядит как текст, темный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FA937ACA-427A-4D5F-8C89-9C3C33F0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4301" y="2800"/>
            <a:ext cx="17221196" cy="60595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D52358-A05F-4BB3-8B8F-0C48786170FC}"/>
              </a:ext>
            </a:extLst>
          </p:cNvPr>
          <p:cNvSpPr/>
          <p:nvPr/>
        </p:nvSpPr>
        <p:spPr>
          <a:xfrm>
            <a:off x="-4120" y="6071285"/>
            <a:ext cx="12191999" cy="78259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079FF-31D7-4B0A-981A-D22EB3E073DB}"/>
              </a:ext>
            </a:extLst>
          </p:cNvPr>
          <p:cNvSpPr txBox="1"/>
          <p:nvPr/>
        </p:nvSpPr>
        <p:spPr>
          <a:xfrm>
            <a:off x="-35525" y="6111960"/>
            <a:ext cx="122270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"Iridium-33" та "Космос-2251"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381125" y="9186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році на орбіті зіткнулися супутники російський Космос-2251 і американський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Iridium 33.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вага була тонна та 600 кілограмів відповідно. У результаті зіткнення утворилося понад півтисячі уламків. Вони розлетілись на різні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орбіти.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2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9699C08-65B6-4DD1-B8F1-CBBC4FF5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" y="1582815"/>
            <a:ext cx="12109500" cy="52421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B445A-7876-4FFD-BD12-A6532257E43C}"/>
              </a:ext>
            </a:extLst>
          </p:cNvPr>
          <p:cNvSpPr txBox="1"/>
          <p:nvPr/>
        </p:nvSpPr>
        <p:spPr>
          <a:xfrm>
            <a:off x="-80682" y="242047"/>
            <a:ext cx="121651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гонки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космос, тому зараз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провалом. Тому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очистку космосу</a:t>
            </a:r>
          </a:p>
        </p:txBody>
      </p:sp>
    </p:spTree>
    <p:extLst>
      <p:ext uri="{BB962C8B-B14F-4D97-AF65-F5344CB8AC3E}">
        <p14:creationId xmlns:p14="http://schemas.microsoft.com/office/powerpoint/2010/main" val="384092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0B0DC3-5E0F-4497-9AAB-53A943DBBF6F}"/>
              </a:ext>
            </a:extLst>
          </p:cNvPr>
          <p:cNvSpPr/>
          <p:nvPr/>
        </p:nvSpPr>
        <p:spPr>
          <a:xfrm>
            <a:off x="994522" y="3536016"/>
            <a:ext cx="4787152" cy="27790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997AD8-6890-4495-A7E5-BBBA98ED55EE}"/>
              </a:ext>
            </a:extLst>
          </p:cNvPr>
          <p:cNvSpPr/>
          <p:nvPr/>
        </p:nvSpPr>
        <p:spPr>
          <a:xfrm>
            <a:off x="0" y="2263588"/>
            <a:ext cx="12191999" cy="4598894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0A62DB5-CC40-4E9E-AD3C-7A6487883705}"/>
              </a:ext>
            </a:extLst>
          </p:cNvPr>
          <p:cNvSpPr/>
          <p:nvPr/>
        </p:nvSpPr>
        <p:spPr>
          <a:xfrm>
            <a:off x="904315" y="2513479"/>
            <a:ext cx="501127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9968D07B-20DE-46E3-95BB-2C73B412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316" y="2533964"/>
            <a:ext cx="5011270" cy="89204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У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європі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хочуть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розпочати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роботи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проектування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космічного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 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прибиральника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сміття</a:t>
            </a:r>
            <a:r>
              <a:rPr lang="ru-RU" sz="1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clearspace-1</a:t>
            </a:r>
            <a:r>
              <a:rPr lang="ru-RU" sz="1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F7F4789-6473-47CC-BA15-065AC08871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1286" y="3630397"/>
            <a:ext cx="4795851" cy="2586806"/>
          </a:xfrm>
          <a:ln w="57150">
            <a:solidFill>
              <a:schemeClr val="tx1"/>
            </a:solidFill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8811D58-EEDE-457F-8BE0-C777D355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579" y="2811870"/>
            <a:ext cx="4818888" cy="89204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2010 р. американське оборонне агенство почало інвестувати у створення гарпуна для захоплення відпрацьованих спутників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1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C888967-9D23-461E-8D73-7444394997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073" y="3630397"/>
            <a:ext cx="4764652" cy="2586806"/>
          </a:xfrm>
          <a:ln w="57150">
            <a:solidFill>
              <a:schemeClr val="tx1"/>
            </a:solidFill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C8A6C89-DD07-4787-AB04-48AB16FF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18" y="283890"/>
            <a:ext cx="10268712" cy="1700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2B8EDD5-43A2-4A71-91E1-657EDD970F87}"/>
              </a:ext>
            </a:extLst>
          </p:cNvPr>
          <p:cNvSpPr/>
          <p:nvPr/>
        </p:nvSpPr>
        <p:spPr>
          <a:xfrm>
            <a:off x="6181651" y="2509927"/>
            <a:ext cx="501127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2010 р.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гарпуна для очистки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навколоземного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44CB3-0D1F-4038-945F-4E7F7BB6534D}"/>
              </a:ext>
            </a:extLst>
          </p:cNvPr>
          <p:cNvSpPr txBox="1"/>
          <p:nvPr/>
        </p:nvSpPr>
        <p:spPr>
          <a:xfrm>
            <a:off x="995083" y="6409765"/>
            <a:ext cx="49216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виглад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Clearspace-1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EF7EC-49BD-40B7-A863-137A043DD564}"/>
              </a:ext>
            </a:extLst>
          </p:cNvPr>
          <p:cNvSpPr txBox="1"/>
          <p:nvPr/>
        </p:nvSpPr>
        <p:spPr>
          <a:xfrm>
            <a:off x="6248400" y="6355976"/>
            <a:ext cx="48230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виглад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гарпуна</a:t>
            </a:r>
          </a:p>
        </p:txBody>
      </p:sp>
    </p:spTree>
    <p:extLst>
      <p:ext uri="{BB962C8B-B14F-4D97-AF65-F5344CB8AC3E}">
        <p14:creationId xmlns:p14="http://schemas.microsoft.com/office/powerpoint/2010/main" val="200545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032"/>
            <a:ext cx="12192000" cy="4675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68903"/>
            <a:ext cx="10266554" cy="2395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" y="2808879"/>
            <a:ext cx="6000750" cy="3429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40879" y="2821559"/>
            <a:ext cx="4268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компанія-стартап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Astroscale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запустила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входу до шару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3A82A1-02A6-4574-94E9-B30E429C4528}"/>
              </a:ext>
            </a:extLst>
          </p:cNvPr>
          <p:cNvSpPr/>
          <p:nvPr/>
        </p:nvSpPr>
        <p:spPr>
          <a:xfrm>
            <a:off x="0" y="0"/>
            <a:ext cx="1221889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30000"/>
              </a:lnSpc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реальна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наносить шкоду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>
              <a:lnSpc>
                <a:spcPct val="13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>
              <a:lnSpc>
                <a:spcPct val="130000"/>
              </a:lnSpc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навколоземного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простору;</a:t>
            </a:r>
          </a:p>
          <a:p>
            <a:pPr indent="457200">
              <a:lnSpc>
                <a:spcPct val="13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50%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B0CF218-E3B2-437E-AA6E-5D1E769BE412}"/>
              </a:ext>
            </a:extLst>
          </p:cNvPr>
          <p:cNvSpPr/>
          <p:nvPr/>
        </p:nvSpPr>
        <p:spPr>
          <a:xfrm>
            <a:off x="666087" y="103437"/>
            <a:ext cx="11080376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1B26B-AE18-4E0F-8D41-CCFAA942DEC2}"/>
              </a:ext>
            </a:extLst>
          </p:cNvPr>
          <p:cNvSpPr txBox="1"/>
          <p:nvPr/>
        </p:nvSpPr>
        <p:spPr>
          <a:xfrm>
            <a:off x="-250504" y="206694"/>
            <a:ext cx="110714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974" y="4488871"/>
            <a:ext cx="3354489" cy="22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3" descr="光線 パターン センター - Pixabayの無料写真">
            <a:extLst>
              <a:ext uri="{FF2B5EF4-FFF2-40B4-BE49-F238E27FC236}">
                <a16:creationId xmlns:a16="http://schemas.microsoft.com/office/drawing/2014/main" id="{2E1FD1B8-4FE2-4369-A6D8-B07A36D42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9334" b="1"/>
          <a:stretch/>
        </p:blipFill>
        <p:spPr>
          <a:xfrm>
            <a:off x="-1515014" y="-2034"/>
            <a:ext cx="13751838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90AFE-2973-46FE-A0FD-35F68BA7FCDC}"/>
              </a:ext>
            </a:extLst>
          </p:cNvPr>
          <p:cNvSpPr txBox="1"/>
          <p:nvPr/>
        </p:nvSpPr>
        <p:spPr>
          <a:xfrm>
            <a:off x="-4437" y="-1906351"/>
            <a:ext cx="12197825" cy="3227832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4400" i="1" cap="all" spc="1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 дослідження</a:t>
            </a:r>
            <a:endParaRPr lang="en-US" sz="4400" i="1" cap="all" spc="1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5A0C9-364E-46DF-914B-DEEEF668CA88}"/>
              </a:ext>
            </a:extLst>
          </p:cNvPr>
          <p:cNvSpPr txBox="1"/>
          <p:nvPr/>
        </p:nvSpPr>
        <p:spPr>
          <a:xfrm>
            <a:off x="3002616" y="1568262"/>
            <a:ext cx="61856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288D9-C637-4BBF-A69C-E9728D27E74D}"/>
              </a:ext>
            </a:extLst>
          </p:cNvPr>
          <p:cNvSpPr txBox="1"/>
          <p:nvPr/>
        </p:nvSpPr>
        <p:spPr>
          <a:xfrm>
            <a:off x="3002056" y="2150408"/>
            <a:ext cx="61856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правда?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FA54B-0E93-4E83-864B-E121FF930C9A}"/>
              </a:ext>
            </a:extLst>
          </p:cNvPr>
          <p:cNvSpPr txBox="1"/>
          <p:nvPr/>
        </p:nvSpPr>
        <p:spPr>
          <a:xfrm>
            <a:off x="3002056" y="2732554"/>
            <a:ext cx="61856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E6728-5CD4-449E-AAB8-52A4FB69D2BB}"/>
              </a:ext>
            </a:extLst>
          </p:cNvPr>
          <p:cNvSpPr txBox="1"/>
          <p:nvPr/>
        </p:nvSpPr>
        <p:spPr>
          <a:xfrm>
            <a:off x="3002056" y="3313636"/>
            <a:ext cx="77365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космосу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1853" y="3811975"/>
            <a:ext cx="4870180" cy="26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9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78982AE-50F5-4FEB-AB4C-32EE63CD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4584" y="2247421"/>
            <a:ext cx="5410233" cy="4613804"/>
          </a:xfr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4572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  спутники та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обшивки з тих самих ракет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шматки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71E51C-5981-440C-B75D-E7E769F3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" y="5116"/>
            <a:ext cx="12191438" cy="2237415"/>
          </a:xfr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endParaRPr lang="ru-RU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96E24-DA46-483F-A7F3-D0CF4B05020C}"/>
              </a:ext>
            </a:extLst>
          </p:cNvPr>
          <p:cNvSpPr txBox="1"/>
          <p:nvPr/>
        </p:nvSpPr>
        <p:spPr>
          <a:xfrm>
            <a:off x="-30517" y="6479240"/>
            <a:ext cx="6779400" cy="3796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наружный объект, звезда, ночь&#10;&#10;Автоматически созданное описание">
            <a:extLst>
              <a:ext uri="{FF2B5EF4-FFF2-40B4-BE49-F238E27FC236}">
                <a16:creationId xmlns:a16="http://schemas.microsoft.com/office/drawing/2014/main" id="{DDEBA817-F5E9-49C8-8050-E1856958DC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430" b="3430"/>
          <a:stretch/>
        </p:blipFill>
        <p:spPr>
          <a:xfrm>
            <a:off x="0" y="2303570"/>
            <a:ext cx="6718901" cy="4187898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77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AE7796-E136-4664-930C-CCFA2A1ADBF4}"/>
              </a:ext>
            </a:extLst>
          </p:cNvPr>
          <p:cNvSpPr/>
          <p:nvPr/>
        </p:nvSpPr>
        <p:spPr>
          <a:xfrm>
            <a:off x="3603" y="2269008"/>
            <a:ext cx="12191999" cy="4592594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5C3F6-94CD-4BE9-8659-8AE7767F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44" y="7175814"/>
            <a:ext cx="10268712" cy="1700784"/>
          </a:xfrm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 descr="Изображение выглядит как спутник&#10;&#10;Автоматически созданное описание">
            <a:extLst>
              <a:ext uri="{FF2B5EF4-FFF2-40B4-BE49-F238E27FC236}">
                <a16:creationId xmlns:a16="http://schemas.microsoft.com/office/drawing/2014/main" id="{86E483CA-2E2C-43B1-81AE-076522A735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0469" y="2789237"/>
            <a:ext cx="4314825" cy="3190875"/>
          </a:xfrm>
          <a:ln w="57150">
            <a:solidFill>
              <a:srgbClr val="FF7700"/>
            </a:solidFill>
          </a:ln>
        </p:spPr>
      </p:pic>
      <p:pic>
        <p:nvPicPr>
          <p:cNvPr id="7" name="Рисунок 7" descr="Изображение выглядит как вод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2067D35A-B0E9-4111-9E5F-F511DD95C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2100" y="2789544"/>
            <a:ext cx="4579003" cy="3191544"/>
          </a:xfrm>
          <a:ln w="57150">
            <a:solidFill>
              <a:srgbClr val="FF77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D750F-C71C-44EB-8A6F-A25DFD0355EF}"/>
              </a:ext>
            </a:extLst>
          </p:cNvPr>
          <p:cNvSpPr txBox="1"/>
          <p:nvPr/>
        </p:nvSpPr>
        <p:spPr>
          <a:xfrm>
            <a:off x="-725" y="183063"/>
            <a:ext cx="1213299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19 000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 З того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4600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некеровані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3700 США на 2012 р. , а 2020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налічувалось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27 000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уламків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DA948-1E60-4157-9F00-55A25CC20020}"/>
              </a:ext>
            </a:extLst>
          </p:cNvPr>
          <p:cNvSpPr txBox="1"/>
          <p:nvPr/>
        </p:nvSpPr>
        <p:spPr>
          <a:xfrm>
            <a:off x="1182129" y="6011561"/>
            <a:ext cx="4380469" cy="369332"/>
          </a:xfrm>
          <a:prstGeom prst="rect">
            <a:avLst/>
          </a:prstGeom>
          <a:solidFill>
            <a:srgbClr val="FF7700"/>
          </a:solidFill>
          <a:ln w="57150">
            <a:solidFill>
              <a:srgbClr val="FF77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Вимкнений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 "Vela"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301B9-24EB-4C8F-B31F-021C26D36A0B}"/>
              </a:ext>
            </a:extLst>
          </p:cNvPr>
          <p:cNvSpPr txBox="1"/>
          <p:nvPr/>
        </p:nvSpPr>
        <p:spPr>
          <a:xfrm>
            <a:off x="6350085" y="6041169"/>
            <a:ext cx="4637902" cy="307777"/>
          </a:xfrm>
          <a:prstGeom prst="rect">
            <a:avLst/>
          </a:prstGeom>
          <a:solidFill>
            <a:srgbClr val="FF7700"/>
          </a:solidFill>
          <a:ln w="57150">
            <a:solidFill>
              <a:srgbClr val="FF77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корабель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9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наружный объект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C9511877-B5A8-4D5D-B72A-3883114EBC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99" r="9099"/>
          <a:stretch/>
        </p:blipFill>
        <p:spPr>
          <a:xfrm>
            <a:off x="41190" y="2298605"/>
            <a:ext cx="6715631" cy="4106315"/>
          </a:xfrm>
          <a:ln w="57150">
            <a:solidFill>
              <a:srgbClr val="FF7700"/>
            </a:solidFill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4997C04-A28C-4999-A66F-E985F71EC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3188" y="2268536"/>
            <a:ext cx="5403584" cy="4592429"/>
          </a:xfrm>
          <a:ln w="57150">
            <a:solidFill>
              <a:srgbClr val="FF77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некерованих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har char="•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геостацонарній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400 км.</a:t>
            </a:r>
          </a:p>
          <a:p>
            <a:pPr marL="342900" indent="-342900">
              <a:buChar char="•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відповіідає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F610E2-F4EF-4CD5-A317-3732F745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24" y="183949"/>
            <a:ext cx="11813305" cy="1700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E0474-4A7B-4525-AD90-D8D6D64E4D1A}"/>
              </a:ext>
            </a:extLst>
          </p:cNvPr>
          <p:cNvSpPr txBox="1"/>
          <p:nvPr/>
        </p:nvSpPr>
        <p:spPr>
          <a:xfrm>
            <a:off x="-2059" y="6485237"/>
            <a:ext cx="6759145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77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Засміченність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</a:t>
            </a:r>
          </a:p>
        </p:txBody>
      </p:sp>
    </p:spTree>
    <p:extLst>
      <p:ext uri="{BB962C8B-B14F-4D97-AF65-F5344CB8AC3E}">
        <p14:creationId xmlns:p14="http://schemas.microsoft.com/office/powerpoint/2010/main" val="175095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5B35162-DA7F-4A2D-B338-9AC7FA4E4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7400" y="2299428"/>
            <a:ext cx="6320408" cy="4561537"/>
          </a:xfr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км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падало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і там 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згорало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B076D8-3468-439D-9BC3-A8E1CC76038F}"/>
              </a:ext>
            </a:extLst>
          </p:cNvPr>
          <p:cNvSpPr/>
          <p:nvPr/>
        </p:nvSpPr>
        <p:spPr>
          <a:xfrm>
            <a:off x="-4120" y="-4120"/>
            <a:ext cx="12191999" cy="227570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FDB6EE-8BD5-4AEC-8F5E-CEEFF375F32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</a:t>
            </a:r>
          </a:p>
        </p:txBody>
      </p:sp>
      <p:pic>
        <p:nvPicPr>
          <p:cNvPr id="2" name="Рисунок 4" descr="Изображение выглядит как спутник, риф&#10;&#10;Автоматически созданное описание">
            <a:extLst>
              <a:ext uri="{FF2B5EF4-FFF2-40B4-BE49-F238E27FC236}">
                <a16:creationId xmlns:a16="http://schemas.microsoft.com/office/drawing/2014/main" id="{D3F4FAAD-45BA-4D9E-B105-5EA771E9AB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69" r="2369"/>
          <a:stretch/>
        </p:blipFill>
        <p:spPr>
          <a:xfrm>
            <a:off x="0" y="2267712"/>
            <a:ext cx="5872222" cy="3989652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3E1B18-633A-4E75-BF38-8C67C53A4BB1}"/>
              </a:ext>
            </a:extLst>
          </p:cNvPr>
          <p:cNvSpPr/>
          <p:nvPr/>
        </p:nvSpPr>
        <p:spPr>
          <a:xfrm>
            <a:off x="0" y="6252882"/>
            <a:ext cx="5871882" cy="6096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згорає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</a:t>
            </a:r>
            <a:endParaRPr lang="ru-RU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3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E0515-D33A-463D-ACF7-CA37E8C238EF}"/>
              </a:ext>
            </a:extLst>
          </p:cNvPr>
          <p:cNvSpPr txBox="1"/>
          <p:nvPr/>
        </p:nvSpPr>
        <p:spPr>
          <a:xfrm>
            <a:off x="-2059" y="6454345"/>
            <a:ext cx="6656171" cy="369332"/>
          </a:xfrm>
          <a:prstGeom prst="rect">
            <a:avLst/>
          </a:prstGeom>
          <a:solidFill>
            <a:srgbClr val="FF7700"/>
          </a:solidFill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Засміченність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звезда, наружный объек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4E9587F9-89B7-4391-A296-D0FC141EB6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738" r="9738"/>
          <a:stretch/>
        </p:blipFill>
        <p:spPr>
          <a:xfrm>
            <a:off x="30892" y="2319198"/>
            <a:ext cx="6622955" cy="4096019"/>
          </a:xfrm>
          <a:ln w="57150">
            <a:solidFill>
              <a:schemeClr val="tx1"/>
            </a:solidFill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9599904-480E-4A35-AC56-3FF6A03A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9026" y="2278833"/>
            <a:ext cx="5516855" cy="458213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10 м/с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пролітаючого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піщинка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добряче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аппарат. Маленький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уламок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багатомільярдного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Один маленький удар – і все.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Витвір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купу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брухту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1D62FA3-3AFB-4876-9185-7D584EA6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0" y="317814"/>
            <a:ext cx="12008954" cy="1700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місій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5047AFB-B980-403E-96E3-EB6AE7A422B6}"/>
              </a:ext>
            </a:extLst>
          </p:cNvPr>
          <p:cNvCxnSpPr/>
          <p:nvPr/>
        </p:nvCxnSpPr>
        <p:spPr>
          <a:xfrm>
            <a:off x="6595160" y="2280593"/>
            <a:ext cx="41190" cy="465437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0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207" r="5207"/>
          <a:stretch>
            <a:fillRect/>
          </a:stretch>
        </p:blipFill>
        <p:spPr>
          <a:xfrm>
            <a:off x="-2" y="2255241"/>
            <a:ext cx="6608619" cy="461623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6265" y="830432"/>
            <a:ext cx="10268712" cy="123389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космічного брухту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5B35162-DA7F-4A2D-B338-9AC7FA4E4C18}"/>
              </a:ext>
            </a:extLst>
          </p:cNvPr>
          <p:cNvSpPr txBox="1">
            <a:spLocks/>
          </p:cNvSpPr>
          <p:nvPr/>
        </p:nvSpPr>
        <p:spPr>
          <a:xfrm>
            <a:off x="5777345" y="2255242"/>
            <a:ext cx="6414655" cy="460275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None/>
              <a:defRPr sz="1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лавин,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Surveillance Network)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брухт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36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землею. 12,5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картотеки.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номером.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підрахунками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сантиметр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кружляють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6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65412E1-CB1A-44B6-8D90-9BFB34BED693}"/>
              </a:ext>
            </a:extLst>
          </p:cNvPr>
          <p:cNvSpPr/>
          <p:nvPr/>
        </p:nvSpPr>
        <p:spPr>
          <a:xfrm>
            <a:off x="0" y="219637"/>
            <a:ext cx="12192000" cy="6857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79AF7C9-19E7-4A6E-8477-B1B1E9C6009A}"/>
              </a:ext>
            </a:extLst>
          </p:cNvPr>
          <p:cNvSpPr/>
          <p:nvPr/>
        </p:nvSpPr>
        <p:spPr>
          <a:xfrm>
            <a:off x="187698" y="2370603"/>
            <a:ext cx="590774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B9CE-568D-465A-B943-9143DDB9E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5803" y="2381564"/>
            <a:ext cx="4818888" cy="8920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22аіа</a:t>
            </a:r>
          </a:p>
        </p:txBody>
      </p:sp>
      <p:pic>
        <p:nvPicPr>
          <p:cNvPr id="13" name="Рисунок 13" descr="Изображение выглядит как небо, внешний, транспорт, ракета&#10;&#10;Автоматически созданное описание">
            <a:extLst>
              <a:ext uri="{FF2B5EF4-FFF2-40B4-BE49-F238E27FC236}">
                <a16:creationId xmlns:a16="http://schemas.microsoft.com/office/drawing/2014/main" id="{641BC8C7-C2D0-4A0B-A493-48971FADE5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37518" y="3280774"/>
            <a:ext cx="2369995" cy="3259158"/>
          </a:xfrm>
          <a:ln w="57150">
            <a:solidFill>
              <a:schemeClr val="accent1"/>
            </a:solidFill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1FC88C-9176-4C7D-B5A3-E39E7622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" y="4050"/>
            <a:ext cx="12187157" cy="224763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CA275-F3A1-42E6-844F-CCE56D640060}"/>
              </a:ext>
            </a:extLst>
          </p:cNvPr>
          <p:cNvSpPr txBox="1"/>
          <p:nvPr/>
        </p:nvSpPr>
        <p:spPr>
          <a:xfrm>
            <a:off x="878541" y="2366683"/>
            <a:ext cx="48230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1996 року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Ariаne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спутник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660 км</a:t>
            </a:r>
          </a:p>
        </p:txBody>
      </p:sp>
      <p:pic>
        <p:nvPicPr>
          <p:cNvPr id="11" name="Рисунок 11" descr="Изображение выглядит как небо, внешний, транспорт, ракета&#10;&#10;Автоматически созданное описание">
            <a:extLst>
              <a:ext uri="{FF2B5EF4-FFF2-40B4-BE49-F238E27FC236}">
                <a16:creationId xmlns:a16="http://schemas.microsoft.com/office/drawing/2014/main" id="{C4E3C58E-C866-450D-9449-17EF772323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6595" y="3289739"/>
            <a:ext cx="2442128" cy="3259158"/>
          </a:xfrm>
          <a:ln w="57150">
            <a:solidFill>
              <a:schemeClr val="accent1"/>
            </a:solidFill>
          </a:ln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02FDD04-95E8-43BA-A9F2-748221B327DD}"/>
              </a:ext>
            </a:extLst>
          </p:cNvPr>
          <p:cNvSpPr/>
          <p:nvPr/>
        </p:nvSpPr>
        <p:spPr>
          <a:xfrm>
            <a:off x="6292103" y="2379009"/>
            <a:ext cx="5710518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C5F219A-795F-4D5C-8185-1351E3735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197788" y="3312457"/>
            <a:ext cx="2563906" cy="32631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3EB419DD-3589-41C6-A5BB-E1516DC03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804" y="3319462"/>
            <a:ext cx="2289922" cy="322225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F98A9C-7350-494A-9DD5-C02DFE277B45}"/>
              </a:ext>
            </a:extLst>
          </p:cNvPr>
          <p:cNvSpPr txBox="1"/>
          <p:nvPr/>
        </p:nvSpPr>
        <p:spPr>
          <a:xfrm>
            <a:off x="6292664" y="2312333"/>
            <a:ext cx="589877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10 лютого 2009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супутник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американської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компанії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супутникового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Iridium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виведений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орбіту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1997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зіткнувся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російським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супутником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зв'язку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« Космос-2251»,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запущеним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1993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вимкненим</a:t>
            </a:r>
            <a:r>
              <a:rPr lang="ru-RU" sz="16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 1995 </a:t>
            </a:r>
            <a:r>
              <a:rPr lang="ru-RU" sz="16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році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48ADBF-6540-41EF-989E-D5FF1F14664D}"/>
              </a:ext>
            </a:extLst>
          </p:cNvPr>
          <p:cNvSpPr/>
          <p:nvPr/>
        </p:nvSpPr>
        <p:spPr>
          <a:xfrm>
            <a:off x="286870" y="6548717"/>
            <a:ext cx="11555505" cy="39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5EF1F-64E0-4292-AF27-5B81ECE3AD48}"/>
              </a:ext>
            </a:extLst>
          </p:cNvPr>
          <p:cNvSpPr txBox="1"/>
          <p:nvPr/>
        </p:nvSpPr>
        <p:spPr>
          <a:xfrm>
            <a:off x="6158193" y="6579533"/>
            <a:ext cx="3039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 "Космос-2251"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B0566-E45E-46BC-8191-7083A87660F6}"/>
              </a:ext>
            </a:extLst>
          </p:cNvPr>
          <p:cNvSpPr txBox="1"/>
          <p:nvPr/>
        </p:nvSpPr>
        <p:spPr>
          <a:xfrm>
            <a:off x="3254187" y="6580093"/>
            <a:ext cx="2877671" cy="33855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Ракета-</a:t>
            </a:r>
            <a:r>
              <a:rPr lang="ru-RU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Носій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 "Ariane 5"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DECB76-A827-496C-BF8C-43CFA377AEF8}"/>
              </a:ext>
            </a:extLst>
          </p:cNvPr>
          <p:cNvSpPr txBox="1"/>
          <p:nvPr/>
        </p:nvSpPr>
        <p:spPr>
          <a:xfrm>
            <a:off x="285750" y="6578975"/>
            <a:ext cx="2859740" cy="34751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Ракета-</a:t>
            </a:r>
            <a:r>
              <a:rPr lang="ru-RU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Носій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 "Ariane 4"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0F9A9-F037-40E2-B504-E62C6AF15299}"/>
              </a:ext>
            </a:extLst>
          </p:cNvPr>
          <p:cNvSpPr txBox="1"/>
          <p:nvPr/>
        </p:nvSpPr>
        <p:spPr>
          <a:xfrm>
            <a:off x="9143441" y="6579534"/>
            <a:ext cx="26625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 "Iridium-33"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8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440</Words>
  <Application>Microsoft Office PowerPoint</Application>
  <PresentationFormat>Широкоэкранный</PresentationFormat>
  <Paragraphs>62</Paragraphs>
  <Slides>14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宋体</vt:lpstr>
      <vt:lpstr>Arial</vt:lpstr>
      <vt:lpstr>Calibri</vt:lpstr>
      <vt:lpstr>Franklin Gothic Demi Cond</vt:lpstr>
      <vt:lpstr>Franklin Gothic Medium</vt:lpstr>
      <vt:lpstr>Times New Roman</vt:lpstr>
      <vt:lpstr>Wingdings</vt:lpstr>
      <vt:lpstr>张海山锐谐体</vt:lpstr>
      <vt:lpstr>JuxtaposeVTI</vt:lpstr>
      <vt:lpstr>Космічне сміття</vt:lpstr>
      <vt:lpstr>Презентация PowerPoint</vt:lpstr>
      <vt:lpstr>Походження космічного сміття, його види  тА кількість</vt:lpstr>
      <vt:lpstr>Презентация PowerPoint</vt:lpstr>
      <vt:lpstr>Небезпека космічного сміття  (погляд оптиміста)</vt:lpstr>
      <vt:lpstr>Самоочищення космосу</vt:lpstr>
      <vt:lpstr>Небезпека космічного сміття для космічних місій (погляд реаліста)</vt:lpstr>
      <vt:lpstr>Каталог космічного брухту </vt:lpstr>
      <vt:lpstr>Аварії спричиненні космічним сміттям</vt:lpstr>
      <vt:lpstr>Презентация PowerPoint</vt:lpstr>
      <vt:lpstr>Презентация PowerPoint</vt:lpstr>
      <vt:lpstr>Проекти для очищення космосу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Мама</cp:lastModifiedBy>
  <cp:revision>1085</cp:revision>
  <dcterms:created xsi:type="dcterms:W3CDTF">2021-04-04T18:03:34Z</dcterms:created>
  <dcterms:modified xsi:type="dcterms:W3CDTF">2021-04-21T14:47:19Z</dcterms:modified>
</cp:coreProperties>
</file>