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69" r:id="rId3"/>
    <p:sldId id="262" r:id="rId4"/>
    <p:sldId id="263" r:id="rId5"/>
    <p:sldId id="257" r:id="rId6"/>
    <p:sldId id="258" r:id="rId7"/>
    <p:sldId id="260" r:id="rId8"/>
    <p:sldId id="264" r:id="rId9"/>
    <p:sldId id="265" r:id="rId10"/>
    <p:sldId id="266" r:id="rId11"/>
    <p:sldId id="267" r:id="rId12"/>
    <p:sldId id="259" r:id="rId13"/>
    <p:sldId id="261" r:id="rId14"/>
    <p:sldId id="268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8" d="100"/>
          <a:sy n="78" d="100"/>
        </p:scale>
        <p:origin x="-1493" y="-139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E8FE30-0DD4-4C98-B6EB-4FD8C6A28A50}" type="datetimeFigureOut">
              <a:rPr lang="uk-UA" smtClean="0"/>
              <a:t>10.04.2021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43F269-35A5-4460-9421-67DFE0FBBAD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77330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41508A-FB20-4C8B-A7F8-4528B65A4B4A}" type="slidenum">
              <a:rPr lang="uk-UA" smtClean="0"/>
              <a:pPr/>
              <a:t>4</a:t>
            </a:fld>
            <a:endParaRPr lang="uk-U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Зразок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43F1B-A51C-472A-B02E-8AFACF2CEAEB}" type="datetimeFigureOut">
              <a:rPr lang="uk-UA" smtClean="0"/>
              <a:t>10.04.2021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3B297-184F-4DE7-83E3-91BE473012C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34163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43F1B-A51C-472A-B02E-8AFACF2CEAEB}" type="datetimeFigureOut">
              <a:rPr lang="uk-UA" smtClean="0"/>
              <a:t>10.04.2021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3B297-184F-4DE7-83E3-91BE473012C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14885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43F1B-A51C-472A-B02E-8AFACF2CEAEB}" type="datetimeFigureOut">
              <a:rPr lang="uk-UA" smtClean="0"/>
              <a:t>10.04.2021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3B297-184F-4DE7-83E3-91BE473012C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421324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43F1B-A51C-472A-B02E-8AFACF2CEAEB}" type="datetimeFigureOut">
              <a:rPr lang="uk-UA" smtClean="0"/>
              <a:t>10.04.2021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3B297-184F-4DE7-83E3-91BE473012C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56906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43F1B-A51C-472A-B02E-8AFACF2CEAEB}" type="datetimeFigureOut">
              <a:rPr lang="uk-UA" smtClean="0"/>
              <a:t>10.04.2021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3B297-184F-4DE7-83E3-91BE473012C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77458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43F1B-A51C-472A-B02E-8AFACF2CEAEB}" type="datetimeFigureOut">
              <a:rPr lang="uk-UA" smtClean="0"/>
              <a:t>10.04.2021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3B297-184F-4DE7-83E3-91BE473012C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0025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43F1B-A51C-472A-B02E-8AFACF2CEAEB}" type="datetimeFigureOut">
              <a:rPr lang="uk-UA" smtClean="0"/>
              <a:t>10.04.2021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3B297-184F-4DE7-83E3-91BE473012C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62392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43F1B-A51C-472A-B02E-8AFACF2CEAEB}" type="datetimeFigureOut">
              <a:rPr lang="uk-UA" smtClean="0"/>
              <a:t>10.04.2021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3B297-184F-4DE7-83E3-91BE473012C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8042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43F1B-A51C-472A-B02E-8AFACF2CEAEB}" type="datetimeFigureOut">
              <a:rPr lang="uk-UA" smtClean="0"/>
              <a:t>10.04.2021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3B297-184F-4DE7-83E3-91BE473012C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3595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43F1B-A51C-472A-B02E-8AFACF2CEAEB}" type="datetimeFigureOut">
              <a:rPr lang="uk-UA" smtClean="0"/>
              <a:t>10.04.2021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3B297-184F-4DE7-83E3-91BE473012C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00454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43F1B-A51C-472A-B02E-8AFACF2CEAEB}" type="datetimeFigureOut">
              <a:rPr lang="uk-UA" smtClean="0"/>
              <a:t>10.04.2021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3B297-184F-4DE7-83E3-91BE473012C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90419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443F1B-A51C-472A-B02E-8AFACF2CEAEB}" type="datetimeFigureOut">
              <a:rPr lang="uk-UA" smtClean="0"/>
              <a:t>10.04.2021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C3B297-184F-4DE7-83E3-91BE473012C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4964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Безшовная картина космоса Doodle Элементы ультрамодного космоса детей  графические, эскиз карандаша астрономии Метеор планеты звез Иллюстрация  вектора - иллюстрации насчитывающей : 146752557"/>
          <p:cNvPicPr>
            <a:picLocks noChangeAspect="1" noChangeArrowheads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57" b="7760"/>
          <a:stretch/>
        </p:blipFill>
        <p:spPr bwMode="auto">
          <a:xfrm>
            <a:off x="0" y="7937"/>
            <a:ext cx="9144000" cy="6850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22015" y="1124744"/>
            <a:ext cx="7772400" cy="1470025"/>
          </a:xfrm>
        </p:spPr>
        <p:txBody>
          <a:bodyPr>
            <a:noAutofit/>
          </a:bodyPr>
          <a:lstStyle/>
          <a:p>
            <a:r>
              <a:rPr lang="uk-UA" sz="5400" dirty="0" smtClean="0"/>
              <a:t>Космічне сміття: далеке стає близьким</a:t>
            </a:r>
            <a:endParaRPr lang="uk-UA" sz="5400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5364088" y="3068960"/>
            <a:ext cx="3096344" cy="3456384"/>
          </a:xfrm>
        </p:spPr>
        <p:txBody>
          <a:bodyPr>
            <a:noAutofit/>
          </a:bodyPr>
          <a:lstStyle/>
          <a:p>
            <a:pPr algn="l"/>
            <a:r>
              <a:rPr lang="uk-UA" sz="1600" b="1" u="sng" dirty="0" smtClean="0">
                <a:solidFill>
                  <a:schemeClr val="tx1"/>
                </a:solidFill>
              </a:rPr>
              <a:t>Виконавець:</a:t>
            </a:r>
          </a:p>
          <a:p>
            <a:pPr algn="l"/>
            <a:r>
              <a:rPr lang="uk-UA" sz="1600" dirty="0" err="1" smtClean="0">
                <a:solidFill>
                  <a:schemeClr val="tx1"/>
                </a:solidFill>
              </a:rPr>
              <a:t>Концаренко</a:t>
            </a:r>
            <a:r>
              <a:rPr lang="uk-UA" sz="1600" dirty="0" smtClean="0">
                <a:solidFill>
                  <a:schemeClr val="tx1"/>
                </a:solidFill>
              </a:rPr>
              <a:t> Андрій,</a:t>
            </a:r>
          </a:p>
          <a:p>
            <a:pPr algn="l"/>
            <a:r>
              <a:rPr lang="uk-UA" sz="1600" dirty="0" smtClean="0">
                <a:solidFill>
                  <a:schemeClr val="tx1"/>
                </a:solidFill>
              </a:rPr>
              <a:t>учень 10-В класу</a:t>
            </a:r>
          </a:p>
          <a:p>
            <a:pPr algn="l"/>
            <a:r>
              <a:rPr lang="uk-UA" sz="1600" dirty="0" smtClean="0">
                <a:solidFill>
                  <a:schemeClr val="tx1"/>
                </a:solidFill>
              </a:rPr>
              <a:t>Багатопрофільного ліцею для обдарованих дітей</a:t>
            </a:r>
          </a:p>
          <a:p>
            <a:pPr algn="l"/>
            <a:r>
              <a:rPr lang="uk-UA" sz="1600" dirty="0" smtClean="0">
                <a:solidFill>
                  <a:schemeClr val="tx1"/>
                </a:solidFill>
              </a:rPr>
              <a:t>Чернівецької області</a:t>
            </a:r>
            <a:endParaRPr lang="uk-UA" sz="1600" dirty="0" smtClean="0">
              <a:solidFill>
                <a:schemeClr val="tx1"/>
              </a:solidFill>
            </a:endParaRPr>
          </a:p>
          <a:p>
            <a:pPr algn="l"/>
            <a:endParaRPr lang="uk-UA" sz="1600" dirty="0">
              <a:solidFill>
                <a:schemeClr val="tx1"/>
              </a:solidFill>
            </a:endParaRPr>
          </a:p>
          <a:p>
            <a:pPr algn="l"/>
            <a:r>
              <a:rPr lang="uk-UA" sz="1600" b="1" u="sng" dirty="0" smtClean="0">
                <a:solidFill>
                  <a:schemeClr val="tx1"/>
                </a:solidFill>
              </a:rPr>
              <a:t>Керівник:</a:t>
            </a:r>
          </a:p>
          <a:p>
            <a:pPr algn="l"/>
            <a:r>
              <a:rPr lang="uk-UA" sz="1600" dirty="0" err="1" smtClean="0">
                <a:solidFill>
                  <a:schemeClr val="tx1"/>
                </a:solidFill>
              </a:rPr>
              <a:t>Кізіма</a:t>
            </a:r>
            <a:r>
              <a:rPr lang="uk-UA" sz="1600" dirty="0" smtClean="0">
                <a:solidFill>
                  <a:schemeClr val="tx1"/>
                </a:solidFill>
              </a:rPr>
              <a:t> Сергій Сергійович,</a:t>
            </a:r>
          </a:p>
          <a:p>
            <a:pPr algn="l"/>
            <a:r>
              <a:rPr lang="uk-UA" sz="1600" dirty="0" smtClean="0">
                <a:solidFill>
                  <a:schemeClr val="tx1"/>
                </a:solidFill>
              </a:rPr>
              <a:t>вчитель фізики та астрономії,</a:t>
            </a:r>
          </a:p>
          <a:p>
            <a:pPr algn="l"/>
            <a:r>
              <a:rPr lang="uk-UA" sz="1600" dirty="0">
                <a:solidFill>
                  <a:schemeClr val="tx1"/>
                </a:solidFill>
              </a:rPr>
              <a:t>с</a:t>
            </a:r>
            <a:r>
              <a:rPr lang="uk-UA" sz="1600" dirty="0" smtClean="0">
                <a:solidFill>
                  <a:schemeClr val="tx1"/>
                </a:solidFill>
              </a:rPr>
              <a:t>пеціаліст вищої категорії, старший учитель</a:t>
            </a:r>
            <a:endParaRPr lang="uk-UA" sz="1600" dirty="0">
              <a:solidFill>
                <a:schemeClr val="tx1"/>
              </a:solidFill>
            </a:endParaRPr>
          </a:p>
        </p:txBody>
      </p:sp>
      <p:sp>
        <p:nvSpPr>
          <p:cNvPr id="4" name="AutoShape 2" descr="https://mail.google.com/mail/u/0?ui=2&amp;ik=bdb225bf4c&amp;attid=0.2&amp;permmsgid=msg-a:r-8332812229739742033&amp;th=178baaf7a47fd55f&amp;view=fimg&amp;sz=s0-l75-ft&amp;attbid=ANGjdJ-QFD8-tzs7uvf_PbephoPuVeXbgsZKczU1a7Q33SMkagOnjMtKcUiBY_5OZB-P5Hv4XSOrGuP2gR8GMZrOO8pmm7QSEOSb0SCs9fLK0jCqYsH2AYf5L8-rsGg&amp;disp=emb&amp;realattid=178baaf69db2c088cf3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5" name="AutoShape 4" descr="https://mail.google.com/mail/u/0?ui=2&amp;ik=bdb225bf4c&amp;attid=0.2&amp;permmsgid=msg-a:r-8332812229739742033&amp;th=178baaf7a47fd55f&amp;view=fimg&amp;sz=s0-l75-ft&amp;attbid=ANGjdJ-QFD8-tzs7uvf_PbephoPuVeXbgsZKczU1a7Q33SMkagOnjMtKcUiBY_5OZB-P5Hv4XSOrGuP2gR8GMZrOO8pmm7QSEOSb0SCs9fLK0jCqYsH2AYf5L8-rsGg&amp;disp=emb&amp;realattid=178baaf69db2c088cf31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3140968"/>
            <a:ext cx="4147840" cy="311088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кутник 5"/>
          <p:cNvSpPr/>
          <p:nvPr/>
        </p:nvSpPr>
        <p:spPr>
          <a:xfrm>
            <a:off x="4078114" y="6382183"/>
            <a:ext cx="9877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/>
              <a:t>2021 рік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68259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s://mail.google.com/mail/u/0?ui=2&amp;ik=bdb225bf4c&amp;attid=0.2&amp;permmsgid=msg-a:r-8332812229739742033&amp;th=178baaf7a47fd55f&amp;view=fimg&amp;sz=s0-l75-ft&amp;attbid=ANGjdJ-QFD8-tzs7uvf_PbephoPuVeXbgsZKczU1a7Q33SMkagOnjMtKcUiBY_5OZB-P5Hv4XSOrGuP2gR8GMZrOO8pmm7QSEOSb0SCs9fLK0jCqYsH2AYf5L8-rsGg&amp;disp=emb&amp;realattid=178baaf69db2c088cf3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5" name="AutoShape 4" descr="https://mail.google.com/mail/u/0?ui=2&amp;ik=bdb225bf4c&amp;attid=0.2&amp;permmsgid=msg-a:r-8332812229739742033&amp;th=178baaf7a47fd55f&amp;view=fimg&amp;sz=s0-l75-ft&amp;attbid=ANGjdJ-QFD8-tzs7uvf_PbephoPuVeXbgsZKczU1a7Q33SMkagOnjMtKcUiBY_5OZB-P5Hv4XSOrGuP2gR8GMZrOO8pmm7QSEOSb0SCs9fLK0jCqYsH2AYf5L8-rsGg&amp;disp=emb&amp;realattid=178baaf69db2c088cf31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" name="Прямоугольник 2"/>
          <p:cNvSpPr/>
          <p:nvPr/>
        </p:nvSpPr>
        <p:spPr>
          <a:xfrm>
            <a:off x="395536" y="760100"/>
            <a:ext cx="83529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b="1" dirty="0" smtClean="0"/>
              <a:t>Мета роботи: </a:t>
            </a:r>
            <a:r>
              <a:rPr lang="uk-UA" sz="2400" dirty="0" smtClean="0"/>
              <a:t>дослідження небезпеки космічного життя та пошук можливих засобів контролю космічного простору</a:t>
            </a:r>
            <a:endParaRPr lang="uk-UA" sz="2400" dirty="0"/>
          </a:p>
        </p:txBody>
      </p:sp>
      <p:sp>
        <p:nvSpPr>
          <p:cNvPr id="11" name="Прямоугольник 3"/>
          <p:cNvSpPr/>
          <p:nvPr/>
        </p:nvSpPr>
        <p:spPr>
          <a:xfrm>
            <a:off x="395536" y="2022953"/>
            <a:ext cx="4749923" cy="4478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1900" b="1" dirty="0" smtClean="0"/>
              <a:t>Предмет дослідження: </a:t>
            </a:r>
            <a:r>
              <a:rPr lang="uk-UA" sz="1900" dirty="0" smtClean="0"/>
              <a:t>наукові</a:t>
            </a:r>
            <a:r>
              <a:rPr lang="uk-UA" sz="1900" b="1" dirty="0" smtClean="0"/>
              <a:t> </a:t>
            </a:r>
            <a:r>
              <a:rPr lang="uk-UA" sz="1900" dirty="0" smtClean="0"/>
              <a:t>статті, теорії та стратегії, </a:t>
            </a:r>
            <a:r>
              <a:rPr lang="uk-UA" sz="1900" dirty="0" err="1" smtClean="0"/>
              <a:t>симуляційні</a:t>
            </a:r>
            <a:r>
              <a:rPr lang="uk-UA" sz="1900" dirty="0" smtClean="0"/>
              <a:t> відео та тематичні фото.</a:t>
            </a:r>
          </a:p>
          <a:p>
            <a:pPr algn="just"/>
            <a:endParaRPr lang="uk-UA" sz="1900" dirty="0" smtClean="0"/>
          </a:p>
          <a:p>
            <a:pPr algn="just"/>
            <a:r>
              <a:rPr lang="uk-UA" sz="1900" b="1" dirty="0" smtClean="0"/>
              <a:t>Об’єкт дослідження: </a:t>
            </a:r>
            <a:r>
              <a:rPr lang="uk-UA" sz="1900" dirty="0" smtClean="0"/>
              <a:t>космічний простір навколо планети Земля, забруднений мертвими супутниками, уламками ракет. </a:t>
            </a:r>
          </a:p>
          <a:p>
            <a:pPr algn="just"/>
            <a:endParaRPr lang="uk-UA" sz="1900" dirty="0" smtClean="0"/>
          </a:p>
          <a:p>
            <a:pPr algn="just"/>
            <a:r>
              <a:rPr lang="uk-UA" sz="1900" b="1" dirty="0" smtClean="0"/>
              <a:t>Основні завдання роботи:</a:t>
            </a:r>
          </a:p>
          <a:p>
            <a:pPr lvl="0" algn="just"/>
            <a:r>
              <a:rPr lang="uk-UA" sz="1900" dirty="0" smtClean="0"/>
              <a:t>- аналіз, систематизація і узагальнення даних з різних наукових джерел інформації, у тому числі іншомовних.</a:t>
            </a:r>
          </a:p>
          <a:p>
            <a:pPr lvl="0" algn="just"/>
            <a:r>
              <a:rPr lang="uk-UA" sz="1900" dirty="0" smtClean="0"/>
              <a:t>- надання власної оцінки масштабам загрози за результатами дослідження. </a:t>
            </a:r>
          </a:p>
          <a:p>
            <a:pPr algn="just"/>
            <a:endParaRPr lang="uk-UA" sz="1900" dirty="0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480" y="1988840"/>
            <a:ext cx="3028909" cy="403854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8525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www.moneyjournal.ru/images/stories/00055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74973" y="4762893"/>
            <a:ext cx="3669027" cy="2088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6626" name="Picture 2" descr="http://kosmostar.com/sites/default/files/field/image/Clipboard01_1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800" y="4762893"/>
            <a:ext cx="3952489" cy="2088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1835173" y="2785374"/>
            <a:ext cx="5823786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 smtClean="0">
                <a:solidFill>
                  <a:schemeClr val="tx2">
                    <a:lumMod val="90000"/>
                  </a:schemeClr>
                </a:solidFill>
              </a:rPr>
              <a:t>Космічне сміття</a:t>
            </a:r>
            <a:r>
              <a:rPr lang="uk-UA" sz="2000" dirty="0" smtClean="0">
                <a:solidFill>
                  <a:schemeClr val="tx2">
                    <a:lumMod val="90000"/>
                  </a:schemeClr>
                </a:solidFill>
              </a:rPr>
              <a:t> </a:t>
            </a:r>
            <a:r>
              <a:rPr lang="uk-UA" sz="2000" dirty="0" smtClean="0"/>
              <a:t>або </a:t>
            </a:r>
            <a:r>
              <a:rPr lang="uk-UA" sz="2400" b="1" dirty="0" smtClean="0">
                <a:solidFill>
                  <a:schemeClr val="tx2"/>
                </a:solidFill>
              </a:rPr>
              <a:t>орбітальне сміття</a:t>
            </a:r>
            <a:r>
              <a:rPr lang="uk-UA" sz="2000" dirty="0" smtClean="0"/>
              <a:t> — некеровані об'єкти антропогенного походження, які більше не виконують своїх функції та літають навколо Землі або в меншій мірі навколо інших планет чи Сонця.</a:t>
            </a:r>
            <a:endParaRPr lang="uk-UA" sz="2000" dirty="0"/>
          </a:p>
        </p:txBody>
      </p:sp>
      <p:pic>
        <p:nvPicPr>
          <p:cNvPr id="20484" name="Picture 4" descr="http://www.pro-goroda.ru/sites/default/files/field/image/img_5222407_741_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3853669" cy="25649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486" name="Picture 6" descr="http://www.spitzer.caltech.edu/uploaded_files/images/0008/2598/sig07-016_Ti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8374" y="2708920"/>
            <a:ext cx="1800200" cy="167794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488" name="Picture 8" descr="http://www.technologijos.lt/upload/image/n/mokslas/astronomija_ir_kosmonautika/straipsnis-5165/junk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25394" y="0"/>
            <a:ext cx="3718606" cy="25649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492" name="Picture 12" descr="http://i.io.ua/img_su/small/0037/91/00379103_n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524328" y="2929799"/>
            <a:ext cx="1504198" cy="140391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9277791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899592" y="332656"/>
            <a:ext cx="4572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4400" dirty="0" smtClean="0"/>
              <a:t>Походження</a:t>
            </a:r>
            <a:endParaRPr lang="uk-UA" sz="4400" dirty="0"/>
          </a:p>
        </p:txBody>
      </p:sp>
      <p:pic>
        <p:nvPicPr>
          <p:cNvPr id="10" name="Picture 2" descr="http://static.shiftdelete.net/img/article_new/uzay129078528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0"/>
            <a:ext cx="3810000" cy="3810000"/>
          </a:xfrm>
          <a:prstGeom prst="rect">
            <a:avLst/>
          </a:prstGeom>
          <a:noFill/>
        </p:spPr>
      </p:pic>
      <p:pic>
        <p:nvPicPr>
          <p:cNvPr id="15364" name="Picture 4" descr="http://cs441.vkontakte.ru/u1877519/61457911/x_92ee6cd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0" y="3775400"/>
            <a:ext cx="3810000" cy="3082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Прямокутник 1"/>
          <p:cNvSpPr/>
          <p:nvPr/>
        </p:nvSpPr>
        <p:spPr>
          <a:xfrm>
            <a:off x="344350" y="1196380"/>
            <a:ext cx="4659698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uk-UA" dirty="0" smtClean="0"/>
              <a:t>«Мертві супутники». Штучні супутники, які припинили своє функціонування і з певних причин не були знищені (це не передбачалося проектом запуску, супутник передчасно вийшов з ладу тощо).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uk-UA" dirty="0" smtClean="0"/>
              <a:t>Останні ступені ракет. Після відділення власне корабля чи супутника від ракети-носія, деякі фрагменти ракети-носія залишаються на орбіті.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uk-UA" dirty="0" smtClean="0"/>
              <a:t>Невеликі шматки. Незначні об'єкти — фрагменти обшивки, всілякі викрутки, що випали з рук космонавтів (астронавтів), тощо.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uk-UA" dirty="0" smtClean="0"/>
              <a:t>Фрагменти знищених супутників. Особливо потенційно шкідливі наслідки військових навчань. Подібні тренування по знищенню своїх відпрацьованих супутників проводили: Китай, США, СРСР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546095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3378" y="116632"/>
            <a:ext cx="8229600" cy="648072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Масштаби загрози</a:t>
            </a:r>
            <a:endParaRPr lang="uk-UA" dirty="0"/>
          </a:p>
        </p:txBody>
      </p:sp>
      <p:pic>
        <p:nvPicPr>
          <p:cNvPr id="3076" name="Picture 4" descr="https://ic.pics.livejournal.com/lozga/3516068/1435743/1435743_origin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692696"/>
            <a:ext cx="7468713" cy="5134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71351" y="5706286"/>
            <a:ext cx="886514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1600" dirty="0" smtClean="0"/>
              <a:t>Зростання числа об'єктів космічного сміття розміром більше 10 сантиметрів. Лінії позначають (зверху вниз): </a:t>
            </a:r>
            <a:r>
              <a:rPr lang="uk-UA" sz="1600" dirty="0" smtClean="0">
                <a:solidFill>
                  <a:schemeClr val="accent2">
                    <a:lumMod val="50000"/>
                  </a:schemeClr>
                </a:solidFill>
              </a:rPr>
              <a:t>1. Загальна кількість об'єктів на орбіті; </a:t>
            </a:r>
            <a:r>
              <a:rPr lang="uk-UA" sz="1600" dirty="0" smtClean="0">
                <a:solidFill>
                  <a:srgbClr val="FF00FF"/>
                </a:solidFill>
              </a:rPr>
              <a:t>2. Дрібні уламки, що виникли в результаті руйнування супутників; </a:t>
            </a:r>
            <a:r>
              <a:rPr lang="uk-UA" sz="1600" dirty="0" smtClean="0">
                <a:solidFill>
                  <a:srgbClr val="3333FF"/>
                </a:solidFill>
              </a:rPr>
              <a:t>3. Космічні апарати; </a:t>
            </a:r>
            <a:r>
              <a:rPr lang="uk-UA" sz="1600" dirty="0" smtClean="0">
                <a:solidFill>
                  <a:schemeClr val="accent6">
                    <a:lumMod val="75000"/>
                  </a:schemeClr>
                </a:solidFill>
              </a:rPr>
              <a:t>4. Фрагменти, що відокремилися від космічних апаратів в результаті штатної роботи; </a:t>
            </a:r>
            <a:r>
              <a:rPr lang="uk-UA" sz="1600" dirty="0" smtClean="0">
                <a:solidFill>
                  <a:srgbClr val="00B050"/>
                </a:solidFill>
              </a:rPr>
              <a:t>5. Верхні ступені ракет.</a:t>
            </a:r>
            <a:endParaRPr lang="uk-UA" sz="16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3017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Масштаби загрози</a:t>
            </a:r>
            <a:endParaRPr lang="uk-UA" dirty="0"/>
          </a:p>
        </p:txBody>
      </p:sp>
      <p:pic>
        <p:nvPicPr>
          <p:cNvPr id="4" name="Picture 2" descr="https://vpk.name/file/img/sinim-cvetom-vydeleny-tochno-izvestnye-dannye-krasnym-poluchennye-v-rezultate--k88joqrc-1613049781.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677" y="1628800"/>
            <a:ext cx="4752527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148064" y="1510006"/>
            <a:ext cx="381642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1600" dirty="0" smtClean="0">
                <a:solidFill>
                  <a:srgbClr val="0070C0"/>
                </a:solidFill>
              </a:rPr>
              <a:t>Синім</a:t>
            </a:r>
            <a:r>
              <a:rPr lang="uk-UA" sz="1600" dirty="0" smtClean="0"/>
              <a:t> кольором виділені точно відомі дані, </a:t>
            </a:r>
            <a:r>
              <a:rPr lang="uk-UA" sz="1600" dirty="0" smtClean="0">
                <a:solidFill>
                  <a:srgbClr val="FF0000"/>
                </a:solidFill>
              </a:rPr>
              <a:t>червоним</a:t>
            </a:r>
            <a:r>
              <a:rPr lang="uk-UA" sz="1600" dirty="0" smtClean="0"/>
              <a:t> - отримані в результаті розрахунків за статистичними моделями. Всі значення округлені для простоти сприйняття і наведені станом </a:t>
            </a:r>
            <a:r>
              <a:rPr lang="uk-UA" sz="1600" b="1" dirty="0" smtClean="0"/>
              <a:t>на грудень 2020 року. </a:t>
            </a:r>
          </a:p>
          <a:p>
            <a:pPr algn="just"/>
            <a:r>
              <a:rPr lang="uk-UA" sz="1600" dirty="0" smtClean="0"/>
              <a:t>Навколо Землі обертаються </a:t>
            </a:r>
            <a:r>
              <a:rPr lang="uk-UA" sz="1600" b="1" dirty="0" smtClean="0"/>
              <a:t>2700</a:t>
            </a:r>
            <a:r>
              <a:rPr lang="uk-UA" sz="1600" dirty="0" smtClean="0"/>
              <a:t> працюючих супутників і </a:t>
            </a:r>
            <a:r>
              <a:rPr lang="uk-UA" sz="1600" b="1" dirty="0" smtClean="0"/>
              <a:t>8800</a:t>
            </a:r>
            <a:r>
              <a:rPr lang="uk-UA" sz="1600" dirty="0" smtClean="0"/>
              <a:t> </a:t>
            </a:r>
            <a:r>
              <a:rPr lang="uk-UA" sz="1600" dirty="0" err="1" smtClean="0"/>
              <a:t>тонн</a:t>
            </a:r>
            <a:r>
              <a:rPr lang="uk-UA" sz="1600" dirty="0" smtClean="0"/>
              <a:t> космічного сміття</a:t>
            </a:r>
          </a:p>
          <a:p>
            <a:pPr algn="just"/>
            <a:r>
              <a:rPr lang="uk-UA" sz="1600" dirty="0" smtClean="0"/>
              <a:t>Близько </a:t>
            </a:r>
            <a:r>
              <a:rPr lang="uk-UA" sz="1600" b="1" dirty="0" smtClean="0"/>
              <a:t>26 000 </a:t>
            </a:r>
            <a:r>
              <a:rPr lang="uk-UA" sz="1600" dirty="0" smtClean="0"/>
              <a:t>об'єктів відслідковуються із Землі. Найбільшими серед сміття є </a:t>
            </a:r>
            <a:r>
              <a:rPr lang="uk-UA" sz="1600" b="1" dirty="0" smtClean="0"/>
              <a:t>1950</a:t>
            </a:r>
            <a:r>
              <a:rPr lang="uk-UA" sz="1600" dirty="0" smtClean="0"/>
              <a:t> відпрацьованих розгінних блоків і верхніх ступенів ракет, а також </a:t>
            </a:r>
            <a:r>
              <a:rPr lang="uk-UA" sz="1600" b="1" dirty="0" smtClean="0"/>
              <a:t>2850</a:t>
            </a:r>
            <a:r>
              <a:rPr lang="uk-UA" sz="1600" dirty="0" smtClean="0"/>
              <a:t> супутників, що вийшли з ладу. Ще </a:t>
            </a:r>
            <a:r>
              <a:rPr lang="uk-UA" sz="1600" b="1" dirty="0" smtClean="0"/>
              <a:t>21 000 </a:t>
            </a:r>
            <a:r>
              <a:rPr lang="uk-UA" sz="1600" dirty="0" smtClean="0"/>
              <a:t>об'єктів і фрагментів не ідентифіковано. Поза роздільної здатності наземних інструментів залишаються </a:t>
            </a:r>
            <a:r>
              <a:rPr lang="uk-UA" sz="1600" b="1" dirty="0" smtClean="0"/>
              <a:t>34 тисячі </a:t>
            </a:r>
            <a:r>
              <a:rPr lang="uk-UA" sz="1600" dirty="0" smtClean="0"/>
              <a:t>уламків більше 10 сантиметрів, </a:t>
            </a:r>
            <a:r>
              <a:rPr lang="uk-UA" sz="1600" b="1" dirty="0" smtClean="0"/>
              <a:t>900 тисяч </a:t>
            </a:r>
            <a:r>
              <a:rPr lang="uk-UA" sz="1600" dirty="0" smtClean="0"/>
              <a:t>фрагментів розмірами від 1 до 10 сантиметрів і </a:t>
            </a:r>
            <a:r>
              <a:rPr lang="uk-UA" sz="1600" b="1" dirty="0" smtClean="0"/>
              <a:t>128 мільйонів </a:t>
            </a:r>
            <a:r>
              <a:rPr lang="uk-UA" sz="1600" dirty="0" smtClean="0"/>
              <a:t>ще більш дрібних предметів.</a:t>
            </a:r>
            <a:endParaRPr lang="uk-UA" sz="1600" dirty="0"/>
          </a:p>
        </p:txBody>
      </p:sp>
    </p:spTree>
    <p:extLst>
      <p:ext uri="{BB962C8B-B14F-4D97-AF65-F5344CB8AC3E}">
        <p14:creationId xmlns:p14="http://schemas.microsoft.com/office/powerpoint/2010/main" val="3778714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Математичні моделі дослідження КС</a:t>
            </a:r>
            <a:endParaRPr lang="uk-UA" dirty="0"/>
          </a:p>
        </p:txBody>
      </p:sp>
      <p:sp>
        <p:nvSpPr>
          <p:cNvPr id="5" name="TextBox 4"/>
          <p:cNvSpPr txBox="1"/>
          <p:nvPr/>
        </p:nvSpPr>
        <p:spPr>
          <a:xfrm>
            <a:off x="5220072" y="1510006"/>
            <a:ext cx="388843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Tx/>
              <a:buChar char="-"/>
            </a:pPr>
            <a:r>
              <a:rPr lang="uk-UA" sz="1600" b="1" dirty="0" smtClean="0"/>
              <a:t>ORDEM 96, 2000, 2008 </a:t>
            </a:r>
            <a:r>
              <a:rPr lang="uk-UA" sz="1600" dirty="0" smtClean="0"/>
              <a:t>– інженерні моделі, які використовуються NASA для оцінки ймовірності зіткнення КА з КС розмірами від 10 </a:t>
            </a:r>
            <a:r>
              <a:rPr lang="uk-UA" sz="1600" dirty="0" err="1" smtClean="0"/>
              <a:t>мкм</a:t>
            </a:r>
            <a:r>
              <a:rPr lang="uk-UA" sz="1600" dirty="0" smtClean="0"/>
              <a:t> до 10 см, визначення концентрації КС на різних орбітах та її прогнозу на майбутнє;</a:t>
            </a:r>
          </a:p>
          <a:p>
            <a:pPr marL="285750" indent="-285750" algn="just">
              <a:buFontTx/>
              <a:buChar char="-"/>
            </a:pPr>
            <a:r>
              <a:rPr lang="uk-UA" sz="1600" b="1" dirty="0" smtClean="0"/>
              <a:t>MASTER 99, 2001, 2008 </a:t>
            </a:r>
            <a:r>
              <a:rPr lang="uk-UA" sz="1600" dirty="0" smtClean="0"/>
              <a:t>– інженерні моделі, які використовуються ESA для оцінки імовірності зіткнення КА з КС і </a:t>
            </a:r>
            <a:r>
              <a:rPr lang="uk-UA" sz="1600" dirty="0" err="1" smtClean="0"/>
              <a:t>метеороїдами</a:t>
            </a:r>
            <a:r>
              <a:rPr lang="uk-UA" sz="1600" dirty="0" smtClean="0"/>
              <a:t>; </a:t>
            </a:r>
          </a:p>
          <a:p>
            <a:pPr marL="285750" indent="-285750" algn="just">
              <a:buFontTx/>
              <a:buChar char="-"/>
            </a:pPr>
            <a:r>
              <a:rPr lang="uk-UA" sz="1600" b="1" dirty="0" smtClean="0"/>
              <a:t>EVOLVE</a:t>
            </a:r>
            <a:r>
              <a:rPr lang="uk-UA" sz="1600" dirty="0" smtClean="0"/>
              <a:t> – модель еволюції руху КС, яка використовується NASA;</a:t>
            </a:r>
          </a:p>
          <a:p>
            <a:pPr marL="285750" indent="-285750" algn="just">
              <a:buFontTx/>
              <a:buChar char="-"/>
            </a:pPr>
            <a:r>
              <a:rPr lang="uk-UA" sz="1600" b="1" dirty="0" smtClean="0"/>
              <a:t>LEGEND</a:t>
            </a:r>
            <a:r>
              <a:rPr lang="uk-UA" sz="1600" dirty="0" smtClean="0"/>
              <a:t> – модель еволюції руху КС, у тому числі на ГСО, яка використовується NASA;</a:t>
            </a:r>
          </a:p>
          <a:p>
            <a:pPr marL="285750" indent="-285750" algn="just">
              <a:buFontTx/>
              <a:buChar char="-"/>
            </a:pPr>
            <a:r>
              <a:rPr lang="uk-UA" sz="1600" dirty="0" smtClean="0"/>
              <a:t>модель </a:t>
            </a:r>
            <a:r>
              <a:rPr lang="uk-UA" sz="1600" b="1" dirty="0" smtClean="0"/>
              <a:t>SPDA</a:t>
            </a:r>
            <a:r>
              <a:rPr lang="uk-UA" sz="1600" dirty="0" smtClean="0"/>
              <a:t>, що розроблена Центром Програмних Досліджень Російського космічного агентства. Ця інженерна модель призначена для швидкого, зручного і візуального представлення характеристик космічного сміття. </a:t>
            </a:r>
            <a:endParaRPr lang="uk-UA" sz="1600" dirty="0"/>
          </a:p>
        </p:txBody>
      </p:sp>
      <p:pic>
        <p:nvPicPr>
          <p:cNvPr id="5122" name="Picture 2" descr="Space Debris: Understanding the Risks to NASA Spacecraft | NAS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07" y="1700808"/>
            <a:ext cx="5296667" cy="4295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7755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http://upload.wikimedia.org/wikipedia/commons/thumb/c/c1/Skylab_illustration.jpg/599px-Skylab_illustrati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1345" y="2118207"/>
            <a:ext cx="3607859" cy="307782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958" y="980728"/>
            <a:ext cx="896353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buClr>
                <a:srgbClr val="000000"/>
              </a:buClr>
              <a:buSzPct val="100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uk-UA" sz="1600" b="1" dirty="0" err="1" smtClean="0"/>
              <a:t>Скайлаб</a:t>
            </a:r>
            <a:r>
              <a:rPr lang="uk-UA" sz="1600" dirty="0" smtClean="0"/>
              <a:t> (</a:t>
            </a:r>
            <a:r>
              <a:rPr lang="uk-UA" sz="1600" dirty="0" err="1" smtClean="0"/>
              <a:t>англ</a:t>
            </a:r>
            <a:r>
              <a:rPr lang="uk-UA" sz="1600" dirty="0" smtClean="0"/>
              <a:t>. </a:t>
            </a:r>
            <a:r>
              <a:rPr lang="uk-UA" sz="1600" i="1" dirty="0" err="1" smtClean="0"/>
              <a:t>Skylab</a:t>
            </a:r>
            <a:r>
              <a:rPr lang="uk-UA" sz="1600" dirty="0" smtClean="0"/>
              <a:t>, від </a:t>
            </a:r>
            <a:r>
              <a:rPr lang="uk-UA" sz="1600" b="1" i="1" dirty="0" err="1" smtClean="0"/>
              <a:t>sky</a:t>
            </a:r>
            <a:r>
              <a:rPr lang="uk-UA" sz="1600" i="1" dirty="0" smtClean="0"/>
              <a:t> </a:t>
            </a:r>
            <a:r>
              <a:rPr lang="uk-UA" sz="1600" b="1" i="1" dirty="0" err="1" smtClean="0"/>
              <a:t>lab</a:t>
            </a:r>
            <a:r>
              <a:rPr lang="uk-UA" sz="1600" i="1" dirty="0" err="1" smtClean="0"/>
              <a:t>oratory</a:t>
            </a:r>
            <a:r>
              <a:rPr lang="uk-UA" sz="1600" dirty="0" smtClean="0"/>
              <a:t> «небесна лабораторія» — перша американська орбітальна станція. Перебувала на навколоземній орбіті з 1973 по 1979. </a:t>
            </a:r>
            <a:r>
              <a:rPr lang="uk-UA" sz="1600" dirty="0" err="1" smtClean="0">
                <a:ea typeface="Droid Sans Fallback" charset="0"/>
                <a:cs typeface="Droid Sans Fallback" charset="0"/>
              </a:rPr>
              <a:t>Skylab</a:t>
            </a:r>
            <a:r>
              <a:rPr lang="uk-UA" sz="1600" dirty="0" smtClean="0">
                <a:ea typeface="Droid Sans Fallback" charset="0"/>
                <a:cs typeface="Droid Sans Fallback" charset="0"/>
              </a:rPr>
              <a:t>  збирались вивести з орбіти у 1979 році, але не змогли зробити це контрольовано. Станція зруйнувалася над Індійським океаном, а шлейф уламків зачепив Австралію.</a:t>
            </a:r>
            <a:endParaRPr lang="uk-UA" sz="1600" dirty="0" smtClean="0"/>
          </a:p>
        </p:txBody>
      </p:sp>
      <p:pic>
        <p:nvPicPr>
          <p:cNvPr id="39940" name="Picture 4" descr="http://www.officeroom.org/uploads/posts/2011-09/thumbs/1317265007_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55761" y="2112444"/>
            <a:ext cx="4332663" cy="2878127"/>
          </a:xfrm>
          <a:prstGeom prst="rect">
            <a:avLst/>
          </a:prstGeom>
          <a:noFill/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609600" y="4462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dirty="0" smtClean="0"/>
              <a:t>«Космічні зустрічі»</a:t>
            </a:r>
            <a:endParaRPr lang="uk-UA" dirty="0"/>
          </a:p>
        </p:txBody>
      </p:sp>
      <p:pic>
        <p:nvPicPr>
          <p:cNvPr id="11" name="Picture 2" descr="Космічне сміття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346" y="4797152"/>
            <a:ext cx="3607858" cy="2023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кутник 11"/>
          <p:cNvSpPr/>
          <p:nvPr/>
        </p:nvSpPr>
        <p:spPr>
          <a:xfrm>
            <a:off x="4049216" y="5445224"/>
            <a:ext cx="484326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dirty="0" smtClean="0"/>
              <a:t>Ось таку дірку шматок космічного сміття пробив у 2007 році у панелі радіатора </a:t>
            </a:r>
            <a:r>
              <a:rPr lang="uk-UA" sz="2000" dirty="0" err="1" smtClean="0"/>
              <a:t>шатла</a:t>
            </a:r>
            <a:r>
              <a:rPr lang="uk-UA" sz="2000" dirty="0" smtClean="0"/>
              <a:t> </a:t>
            </a:r>
            <a:r>
              <a:rPr lang="uk-UA" sz="2000" dirty="0" err="1" smtClean="0"/>
              <a:t>Індевор</a:t>
            </a: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3205807545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http://www.confusereviews.com/wp-content/uploads/2011/04/110416-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72970" y="2204939"/>
            <a:ext cx="1943932" cy="194004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992" y="116632"/>
            <a:ext cx="3826768" cy="792088"/>
          </a:xfrm>
        </p:spPr>
        <p:txBody>
          <a:bodyPr>
            <a:normAutofit/>
          </a:bodyPr>
          <a:lstStyle/>
          <a:p>
            <a:pPr algn="l"/>
            <a:r>
              <a:rPr lang="uk-UA" sz="4000" dirty="0"/>
              <a:t>О</a:t>
            </a:r>
            <a:r>
              <a:rPr lang="uk-UA" sz="4000" dirty="0" smtClean="0"/>
              <a:t>б'єкт </a:t>
            </a:r>
            <a:r>
              <a:rPr lang="en-US" sz="4000" dirty="0" smtClean="0"/>
              <a:t>J002E3</a:t>
            </a:r>
            <a:endParaRPr lang="uk-UA" sz="4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764704"/>
            <a:ext cx="828092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1600" dirty="0" smtClean="0"/>
              <a:t>Витягнуте 18-метрове тіло, що робить оборот навколо Землі за 48 днів, спочатку приймали за астероїд. Об'єкт рухається по хаотичної орбіті, час від часу опиняючись далі Місяця. Визнати його залишками корабля </a:t>
            </a:r>
            <a:r>
              <a:rPr lang="en-US" sz="1600" dirty="0" smtClean="0"/>
              <a:t>Apollo-12,</a:t>
            </a:r>
            <a:r>
              <a:rPr lang="uk-UA" sz="1600" dirty="0" smtClean="0"/>
              <a:t> допоміг спектральний аналіз: сліди титану вказували на фарбу, якою покривали цей вид ракет.</a:t>
            </a:r>
            <a:endParaRPr lang="uk-UA" sz="1600" dirty="0"/>
          </a:p>
        </p:txBody>
      </p:sp>
      <p:pic>
        <p:nvPicPr>
          <p:cNvPr id="10" name="Picture 4" descr="http://www.sai.msu.su/apod/image/9904/surv3_apollo12_c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80" y="1862134"/>
            <a:ext cx="3528392" cy="2625655"/>
          </a:xfrm>
          <a:prstGeom prst="rect">
            <a:avLst/>
          </a:prstGeom>
          <a:noFill/>
        </p:spPr>
      </p:pic>
      <p:pic>
        <p:nvPicPr>
          <p:cNvPr id="11" name="Picture 6" descr="http://full-moon.ru/photo/apollo12/bg/703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1862134"/>
            <a:ext cx="2829315" cy="2605948"/>
          </a:xfrm>
          <a:prstGeom prst="rect">
            <a:avLst/>
          </a:prstGeom>
          <a:noFill/>
        </p:spPr>
      </p:pic>
      <p:sp>
        <p:nvSpPr>
          <p:cNvPr id="3" name="Прямокутник 2"/>
          <p:cNvSpPr/>
          <p:nvPr/>
        </p:nvSpPr>
        <p:spPr>
          <a:xfrm>
            <a:off x="539552" y="4512364"/>
            <a:ext cx="288149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dirty="0" smtClean="0"/>
              <a:t>Атомні краплі</a:t>
            </a:r>
            <a:endParaRPr lang="uk-UA" sz="3600" dirty="0"/>
          </a:p>
        </p:txBody>
      </p:sp>
      <p:sp>
        <p:nvSpPr>
          <p:cNvPr id="5" name="Прямокутник 4"/>
          <p:cNvSpPr/>
          <p:nvPr/>
        </p:nvSpPr>
        <p:spPr>
          <a:xfrm>
            <a:off x="539552" y="5141001"/>
            <a:ext cx="604867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buClr>
                <a:srgbClr val="FFFFFF"/>
              </a:buClr>
              <a:buSzPct val="100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/>
            </a:pPr>
            <a:r>
              <a:rPr lang="uk-UA" sz="1600" dirty="0" smtClean="0">
                <a:ea typeface="Droid Sans Fallback" charset="0"/>
                <a:cs typeface="Droid Sans Fallback" charset="0"/>
              </a:rPr>
              <a:t>Радянські супутники РОРСАТ (1967-1988) мали на борту повноцінний ядерний реактор. За реакторами NASA знайшло шлейф з крапель застиглого охолоджувача - радіоактивного натрій-калієвого сплаву. Усього таких крапель діаметром до 5 сантиметрів нарахували 110-115 тис. Експерти називають їх головною загрозою польотів на висоті близько 900 кілометрів.</a:t>
            </a:r>
            <a:endParaRPr lang="uk-UA" sz="1600" dirty="0">
              <a:ea typeface="Droid Sans Fallback" charset="0"/>
              <a:cs typeface="Droid Sans Fallback" charset="0"/>
            </a:endParaRPr>
          </a:p>
        </p:txBody>
      </p:sp>
      <p:pic>
        <p:nvPicPr>
          <p:cNvPr id="20" name="Picture 6" descr="http://www.sibpatent.ru/cgi-bin/gettiff.dll?f=00000001&amp;npubl=2181311"/>
          <p:cNvPicPr>
            <a:picLocks noChangeAspect="1" noChangeArrowheads="1"/>
          </p:cNvPicPr>
          <p:nvPr/>
        </p:nvPicPr>
        <p:blipFill rotWithShape="1">
          <a:blip r:embed="rId5" cstate="print"/>
          <a:srcRect b="12586"/>
          <a:stretch/>
        </p:blipFill>
        <p:spPr bwMode="auto">
          <a:xfrm>
            <a:off x="6795124" y="4512364"/>
            <a:ext cx="2321778" cy="234505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69247622"/>
      </p:ext>
    </p:extLst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ntonivtours.com/wp-content/uploads/2017/11/kosmicheskii-musor-vokrug-zemli-classifikatciia-sposoby-utilizatcii-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060848"/>
            <a:ext cx="8280412" cy="4629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3"/>
          <p:cNvSpPr/>
          <p:nvPr/>
        </p:nvSpPr>
        <p:spPr>
          <a:xfrm>
            <a:off x="107504" y="860519"/>
            <a:ext cx="9001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 smtClean="0"/>
              <a:t>Зіткнення двох об'єктів призведе до появи великої кількості уламків. Кожен з них здатний зіткнутися з іншим сміттям, що викличе "ланцюгову реакцію" народження нових уламків. При великій кількості зіткнень кількість виниклих нових уламків може зробити навколоземний простір непридатним для польотів.</a:t>
            </a:r>
            <a:endParaRPr lang="uk-UA" dirty="0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457200" y="-27384"/>
            <a:ext cx="8229600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dirty="0" smtClean="0"/>
              <a:t>Синдром </a:t>
            </a:r>
            <a:r>
              <a:rPr lang="uk-UA" dirty="0" err="1" smtClean="0"/>
              <a:t>Кесслера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257204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3"/>
          <p:cNvSpPr/>
          <p:nvPr/>
        </p:nvSpPr>
        <p:spPr>
          <a:xfrm>
            <a:off x="5364088" y="764704"/>
            <a:ext cx="3600400" cy="40164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1500" b="1" dirty="0" smtClean="0"/>
              <a:t>1.</a:t>
            </a:r>
            <a:r>
              <a:rPr lang="uk-UA" sz="1500" dirty="0" smtClean="0"/>
              <a:t> Геостаціонарна орбіта нижча за найвищу сміттєву орбіту на 200 км і вища за низькоорбітальну сміттєву орбіту на 34 986 км. Не так багато побачиш навіть на відстані 1 км, а тут 200 км і 34 тис. км</a:t>
            </a:r>
          </a:p>
          <a:p>
            <a:pPr marL="342900" indent="-342900" algn="just">
              <a:buAutoNum type="arabicPeriod"/>
            </a:pPr>
            <a:endParaRPr lang="uk-UA" sz="1500" dirty="0" smtClean="0"/>
          </a:p>
          <a:p>
            <a:pPr algn="just"/>
            <a:r>
              <a:rPr lang="uk-UA" sz="1500" b="1" dirty="0" smtClean="0"/>
              <a:t>2.</a:t>
            </a:r>
            <a:r>
              <a:rPr lang="uk-UA" sz="1500" dirty="0" smtClean="0"/>
              <a:t> Низька навколоземна орбіта (ННО) розміщується в діапазоні від 160 до 2000 км, є найбільш обжитою і наймасовішою за кількістю небезпечних штучних космічних об'єктів. Висота орбіти Міжнародної космічної станції — 418 км (апогей), а висота сміттєвих орбіт (у зоні ННО) — від 600 до 1000 км, тобто на 200−600 км вище МКС.</a:t>
            </a:r>
            <a:endParaRPr lang="uk-UA" sz="1500" dirty="0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457200" y="-27384"/>
            <a:ext cx="8229600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dirty="0" smtClean="0"/>
              <a:t>Чому фотографії Землі так </a:t>
            </a:r>
            <a:r>
              <a:rPr lang="uk-UA" dirty="0" err="1" smtClean="0"/>
              <a:t>романтично</a:t>
            </a:r>
            <a:r>
              <a:rPr lang="uk-UA" dirty="0" smtClean="0"/>
              <a:t> чисті?</a:t>
            </a:r>
            <a:endParaRPr lang="uk-UA" dirty="0"/>
          </a:p>
        </p:txBody>
      </p:sp>
      <p:pic>
        <p:nvPicPr>
          <p:cNvPr id="2" name="Picture 2" descr="https://images.weserv.nl/?q=85&amp;output=jpg&amp;bg=white&amp;url=https://nv.ua/system/MediaPhoto/images/000/069/679/big/f2ca95a0e580d047273dca4597100a00.png?stamp=2021011415373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61"/>
          <a:stretch/>
        </p:blipFill>
        <p:spPr bwMode="auto">
          <a:xfrm>
            <a:off x="119864" y="764704"/>
            <a:ext cx="5074437" cy="3684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кутник 2"/>
          <p:cNvSpPr/>
          <p:nvPr/>
        </p:nvSpPr>
        <p:spPr>
          <a:xfrm>
            <a:off x="0" y="4437112"/>
            <a:ext cx="55081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200" b="1" dirty="0" smtClean="0"/>
              <a:t>Отримане з космосу зображення Землі та космічної станції «Мир»</a:t>
            </a:r>
          </a:p>
          <a:p>
            <a:pPr algn="ctr"/>
            <a:r>
              <a:rPr lang="uk-UA" sz="1200" b="1" dirty="0" smtClean="0"/>
              <a:t>/ Фото: NASA</a:t>
            </a:r>
            <a:endParaRPr lang="uk-UA" sz="1200" b="1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07504" y="4869160"/>
            <a:ext cx="8752497" cy="193899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3.</a:t>
            </a:r>
            <a:r>
              <a:rPr kumimoji="0" lang="uk-UA" altLang="ru-RU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 На сьогодні шматків космічного сміття, які можна побачити за допомогою технічних засобів (розмір має бути не менше 10 см) і за якими ведеться спостереження, трохи більше 15 000. Давайте розрахуємо площу кулі з діаметром від центру Землі до межі найнижчої сміттєвої орбіти (вона починається на висоті 600 км). Середній радіус Землі — 6371 км і плюс 600 км до нижньої межі: 6971 км.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S = 4 π R</a:t>
            </a:r>
            <a:r>
              <a:rPr kumimoji="0" lang="uk-UA" altLang="ru-RU" sz="15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2</a:t>
            </a:r>
            <a:r>
              <a:rPr kumimoji="0" lang="uk-UA" altLang="ru-RU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 = 4 π 6 971</a:t>
            </a:r>
            <a:r>
              <a:rPr kumimoji="0" lang="uk-UA" altLang="ru-RU" sz="15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2</a:t>
            </a:r>
            <a:r>
              <a:rPr kumimoji="0" lang="uk-UA" altLang="ru-RU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 ≈ 610 660 655 </a:t>
            </a:r>
            <a:r>
              <a:rPr kumimoji="0" lang="uk-UA" altLang="ru-RU" sz="15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кв</a:t>
            </a:r>
            <a:r>
              <a:rPr kumimoji="0" lang="uk-UA" altLang="ru-RU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. км.</a:t>
            </a:r>
          </a:p>
          <a:p>
            <a:pPr lvl="0" algn="just"/>
            <a:r>
              <a:rPr lang="uk-UA" sz="1500" dirty="0" smtClean="0">
                <a:latin typeface="+mn-lt"/>
              </a:rPr>
              <a:t>Розкидайте 15 000 шматків розміром від 10 см на площі 610 660 655 квадратних кілометрів, і ви побачите, що на один фрагмент припадає 40 710 квадратних кілометрів.</a:t>
            </a:r>
            <a:endParaRPr kumimoji="0" lang="uk-UA" altLang="ru-RU" sz="1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82455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864096"/>
          </a:xfrm>
        </p:spPr>
        <p:txBody>
          <a:bodyPr/>
          <a:lstStyle/>
          <a:p>
            <a:r>
              <a:rPr lang="uk-UA" dirty="0" smtClean="0"/>
              <a:t>Превентивні заходи</a:t>
            </a:r>
            <a:endParaRPr lang="uk-UA" dirty="0"/>
          </a:p>
        </p:txBody>
      </p:sp>
      <p:sp>
        <p:nvSpPr>
          <p:cNvPr id="4" name="Прямокутник 3"/>
          <p:cNvSpPr/>
          <p:nvPr/>
        </p:nvSpPr>
        <p:spPr>
          <a:xfrm>
            <a:off x="179512" y="692696"/>
            <a:ext cx="8856984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1600" dirty="0" smtClean="0"/>
              <a:t>*інформування про небезпеку, пов’язану із забрудненням космічного простору, моніторинг НКП; </a:t>
            </a:r>
          </a:p>
          <a:p>
            <a:pPr algn="just"/>
            <a:r>
              <a:rPr lang="uk-UA" sz="1600" dirty="0" smtClean="0"/>
              <a:t>*контроль за матеріалами, технологією виробництва й запуску КА. </a:t>
            </a:r>
          </a:p>
          <a:p>
            <a:pPr algn="just"/>
            <a:r>
              <a:rPr lang="uk-UA" sz="1600" dirty="0" smtClean="0"/>
              <a:t>*застосування автоматичної системи ремонту й обслуговування супутників на орбіті;</a:t>
            </a:r>
          </a:p>
          <a:p>
            <a:pPr algn="just"/>
            <a:r>
              <a:rPr lang="uk-UA" sz="1600" dirty="0" smtClean="0"/>
              <a:t>*пасивація останніх ступенів РН, розгінних блоків (РБ) і КА, яка полягає в </a:t>
            </a:r>
            <a:r>
              <a:rPr lang="uk-UA" sz="1600" dirty="0" err="1" smtClean="0"/>
              <a:t>стравлюванні</a:t>
            </a:r>
            <a:r>
              <a:rPr lang="uk-UA" sz="1600" dirty="0" smtClean="0"/>
              <a:t> компонентів палива й газу наддування; </a:t>
            </a:r>
          </a:p>
          <a:p>
            <a:pPr algn="just"/>
            <a:r>
              <a:rPr lang="uk-UA" sz="1600" dirty="0" smtClean="0"/>
              <a:t>*консервація хімічних джерел струму; </a:t>
            </a:r>
          </a:p>
          <a:p>
            <a:pPr algn="just"/>
            <a:r>
              <a:rPr lang="uk-UA" sz="1600" dirty="0" smtClean="0"/>
              <a:t>*</a:t>
            </a:r>
            <a:r>
              <a:rPr lang="uk-UA" sz="1600" dirty="0" err="1" smtClean="0"/>
              <a:t>деактивація</a:t>
            </a:r>
            <a:r>
              <a:rPr lang="uk-UA" sz="1600" dirty="0" smtClean="0"/>
              <a:t> піротехнічних пристроїв. Даний захід дозволяє звести до мінімуму вірогідність вибуху, який може призвести до створення великої кількості дрібного КС; </a:t>
            </a:r>
          </a:p>
          <a:p>
            <a:pPr algn="just"/>
            <a:r>
              <a:rPr lang="uk-UA" sz="1600" dirty="0" smtClean="0"/>
              <a:t>*обмеження кількості операційних елементів (заглушок, піротехнічних пристроїв та ін.), що відокремлюються від останніх ступенів РН у процесі їх штатної роботи;</a:t>
            </a:r>
          </a:p>
          <a:p>
            <a:pPr algn="just"/>
            <a:r>
              <a:rPr lang="uk-UA" sz="1600" dirty="0" smtClean="0"/>
              <a:t>*обмеження терміну балістичного існування останніх ступенів РН, РБ і КА до 25 років. Даний захід здійснюється шляхом вибору орбіти або розміщенням на борту засобів уведення з цільової орбіти;</a:t>
            </a:r>
          </a:p>
          <a:p>
            <a:pPr algn="just"/>
            <a:r>
              <a:rPr lang="uk-UA" sz="1600" dirty="0" smtClean="0"/>
              <a:t>*відведення останніх ступенів РН, РБ і КА на орбіти захоронення. Для низькоорбітальних об’єктів орбіта захоронення знаходиться вище 2000 км, для КО на ГСО – вище на 300 км;</a:t>
            </a:r>
          </a:p>
          <a:p>
            <a:pPr algn="just"/>
            <a:r>
              <a:rPr lang="uk-UA" sz="1600" dirty="0" smtClean="0"/>
              <a:t>*виключення зіткнення великогабаритних об’єктів між собою. Реалізація здійснюється шляхом вибору цільової орбіти або шляхом маневрування засобами функціонуючих об’єктів. </a:t>
            </a:r>
            <a:endParaRPr lang="uk-UA" sz="1600" dirty="0"/>
          </a:p>
        </p:txBody>
      </p:sp>
      <p:pic>
        <p:nvPicPr>
          <p:cNvPr id="6" name="Picture 2" descr="http://secretworlds.ru/_nw/31/s77431807.jpg"/>
          <p:cNvPicPr>
            <a:picLocks noChangeAspect="1" noChangeArrowheads="1"/>
          </p:cNvPicPr>
          <p:nvPr/>
        </p:nvPicPr>
        <p:blipFill rotWithShape="1">
          <a:blip r:embed="rId2" cstate="print"/>
          <a:srcRect t="20686" b="11292"/>
          <a:stretch/>
        </p:blipFill>
        <p:spPr bwMode="auto">
          <a:xfrm>
            <a:off x="0" y="4724569"/>
            <a:ext cx="9144000" cy="216081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18563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uk-UA" dirty="0" smtClean="0"/>
              <a:t>Методи очистки</a:t>
            </a:r>
            <a:endParaRPr lang="uk-UA" dirty="0"/>
          </a:p>
        </p:txBody>
      </p:sp>
      <p:pic>
        <p:nvPicPr>
          <p:cNvPr id="4098" name="Picture 2" descr="https://nplus1.ru/images/2018/04/04/7a1f7a71eccb576022d5d575c45ba65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324" y="826740"/>
            <a:ext cx="7191375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кутник 3"/>
          <p:cNvSpPr/>
          <p:nvPr/>
        </p:nvSpPr>
        <p:spPr>
          <a:xfrm>
            <a:off x="611560" y="5489937"/>
            <a:ext cx="813690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1600" dirty="0" smtClean="0"/>
              <a:t>Різні варіанти пристроїв для виведення супутників з орбіти шляхом гальмування (зверху вниз зліва направо): 1. За допомогою надувного балона з газом - за рахунок опору повітря; 2. За допомогою плівки, натягнутої на телескопічних штангах, - за рахунок опору повітря; </a:t>
            </a:r>
          </a:p>
          <a:p>
            <a:pPr algn="just"/>
            <a:r>
              <a:rPr lang="uk-UA" sz="1600" dirty="0" smtClean="0"/>
              <a:t>3. Стрічка з противагою - за рахунок градієнта гравітації; 4. Провідний трос - за рахунок магнітних полів.</a:t>
            </a:r>
            <a:endParaRPr lang="uk-UA" sz="1600" dirty="0"/>
          </a:p>
        </p:txBody>
      </p:sp>
    </p:spTree>
    <p:extLst>
      <p:ext uri="{BB962C8B-B14F-4D97-AF65-F5344CB8AC3E}">
        <p14:creationId xmlns:p14="http://schemas.microsoft.com/office/powerpoint/2010/main" val="2315559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 descr="https://mail.google.com/mail/u/0?ui=2&amp;ik=bdb225bf4c&amp;attid=0.1.1&amp;permmsgid=msg-f:1696639569593690298&amp;th=178bacb30980e8ba&amp;view=fimg&amp;sz=s0-l75-ft&amp;attbid=ANGjdJ9QnQv7dBCOxnIEYCoTBH91K-ZX8oCqdGT9BPbLzwrWAv757IGryGKBv4hd_D_kbywgrjxrbrhuJrkzkgJrsQZVIAG0b1L00M2K1SLEBjkO8hgHPNZQISBBscU&amp;disp=emb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uk-UA" dirty="0" smtClean="0"/>
              <a:t>Висновки</a:t>
            </a:r>
            <a:endParaRPr lang="uk-UA" dirty="0"/>
          </a:p>
        </p:txBody>
      </p:sp>
      <p:grpSp>
        <p:nvGrpSpPr>
          <p:cNvPr id="8" name="Групувати 7"/>
          <p:cNvGrpSpPr/>
          <p:nvPr/>
        </p:nvGrpSpPr>
        <p:grpSpPr>
          <a:xfrm>
            <a:off x="460375" y="3011161"/>
            <a:ext cx="8234991" cy="3442175"/>
            <a:chOff x="460375" y="2263698"/>
            <a:chExt cx="8234991" cy="3442175"/>
          </a:xfrm>
        </p:grpSpPr>
        <p:pic>
          <p:nvPicPr>
            <p:cNvPr id="2055" name="Picture 7" descr="Земной мусор в космосе — как много, чем грозит и что делать? — СТОПХЛАМ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0375" y="2276872"/>
              <a:ext cx="6096000" cy="34290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61" name="Picture 13" descr="Розділові знаки — Вікіцитати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2494" y="3427139"/>
              <a:ext cx="1752872" cy="22787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Прямокутник 4"/>
            <p:cNvSpPr/>
            <p:nvPr/>
          </p:nvSpPr>
          <p:spPr>
            <a:xfrm>
              <a:off x="7011657" y="2263698"/>
              <a:ext cx="1614545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uk-UA" sz="54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2050</a:t>
              </a:r>
              <a:endParaRPr lang="uk-UA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</p:grpSp>
      <p:sp>
        <p:nvSpPr>
          <p:cNvPr id="6" name="Прямокутник 5"/>
          <p:cNvSpPr/>
          <p:nvPr/>
        </p:nvSpPr>
        <p:spPr>
          <a:xfrm>
            <a:off x="460375" y="893619"/>
            <a:ext cx="823499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 smtClean="0"/>
              <a:t>Незалежно від конкретних шляхів подальшого розвитку космонавтики, розширення масштабів господарської діяльності людини в космосі, вже сьогодні актуальним є вирішення проблем екології навколоземного космічного простору, яке до певної міри є співзвучним і для земної екології: проблеми впливів космічних транспортних засобів на навколоземний космічний простір і проблеми його забруднення викидами газоподібних, рідких і твердих відходів з космічних виробничих комплексів.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312756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 descr="https://mail.google.com/mail/u/0?ui=2&amp;ik=bdb225bf4c&amp;attid=0.1.1&amp;permmsgid=msg-f:1696639569593690298&amp;th=178bacb30980e8ba&amp;view=fimg&amp;sz=s0-l75-ft&amp;attbid=ANGjdJ9QnQv7dBCOxnIEYCoTBH91K-ZX8oCqdGT9BPbLzwrWAv757IGryGKBv4hd_D_kbywgrjxrbrhuJrkzkgJrsQZVIAG0b1L00M2K1SLEBjkO8hgHPNZQISBBscU&amp;disp=emb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79909"/>
            <a:ext cx="3312368" cy="4625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кутник 2"/>
          <p:cNvSpPr/>
          <p:nvPr/>
        </p:nvSpPr>
        <p:spPr>
          <a:xfrm>
            <a:off x="4283968" y="1179909"/>
            <a:ext cx="432048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i="1" dirty="0" smtClean="0"/>
              <a:t>Людина щосекунди змінює свою планету, утверджується на ній. </a:t>
            </a:r>
            <a:r>
              <a:rPr lang="uk-UA" i="1" dirty="0" err="1" smtClean="0"/>
              <a:t>Прагнучи</a:t>
            </a:r>
            <a:r>
              <a:rPr lang="uk-UA" i="1" dirty="0" smtClean="0"/>
              <a:t> підкорити природу, ми не маємо часу замислитися про доцільність володарювання над нею. </a:t>
            </a:r>
          </a:p>
          <a:p>
            <a:pPr algn="just"/>
            <a:endParaRPr lang="uk-UA" i="1" dirty="0" smtClean="0"/>
          </a:p>
          <a:p>
            <a:pPr algn="just"/>
            <a:r>
              <a:rPr lang="uk-UA" i="1" dirty="0" smtClean="0"/>
              <a:t>Від кожного з нас залежить, яку планету ми залишимо майбутньому поколінню!</a:t>
            </a:r>
          </a:p>
          <a:p>
            <a:pPr algn="just"/>
            <a:endParaRPr lang="uk-UA" i="1" dirty="0" smtClean="0"/>
          </a:p>
          <a:p>
            <a:pPr algn="just"/>
            <a:r>
              <a:rPr lang="uk-UA" i="1" dirty="0" smtClean="0"/>
              <a:t>Своєю науково-дослідницькою роботою я хочу привернути увагу кожного до проблеми, яка, на перший погляд, не є глобальною і стосується лише країн G8. Але це хибна думка.</a:t>
            </a:r>
            <a:endParaRPr lang="en-US" i="1" dirty="0" smtClean="0"/>
          </a:p>
          <a:p>
            <a:pPr algn="just"/>
            <a:r>
              <a:rPr lang="uk-UA" i="1" dirty="0" smtClean="0"/>
              <a:t>Ми всі є жителями Землі, і тому її добробут залежить від кожного з нас!</a:t>
            </a:r>
            <a:endParaRPr lang="uk-UA" dirty="0"/>
          </a:p>
        </p:txBody>
      </p:sp>
      <p:sp>
        <p:nvSpPr>
          <p:cNvPr id="5" name="Прямокутник 4"/>
          <p:cNvSpPr/>
          <p:nvPr/>
        </p:nvSpPr>
        <p:spPr>
          <a:xfrm>
            <a:off x="1691680" y="6135687"/>
            <a:ext cx="55009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b="1" dirty="0">
                <a:solidFill>
                  <a:srgbClr val="FF0000"/>
                </a:solidFill>
              </a:rPr>
              <a:t>Космічне сміття: далеке стає </a:t>
            </a:r>
            <a:r>
              <a:rPr lang="uk-UA" sz="2400" b="1" dirty="0" smtClean="0">
                <a:solidFill>
                  <a:srgbClr val="FF0000"/>
                </a:solidFill>
              </a:rPr>
              <a:t>близьким!</a:t>
            </a:r>
            <a:endParaRPr lang="uk-UA" sz="2400" b="1" dirty="0">
              <a:solidFill>
                <a:srgbClr val="FF0000"/>
              </a:solidFill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uk-UA" dirty="0" smtClean="0"/>
              <a:t>Замість </a:t>
            </a:r>
            <a:r>
              <a:rPr lang="uk-UA" dirty="0" err="1" smtClean="0"/>
              <a:t>епілогу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064867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</TotalTime>
  <Words>1000</Words>
  <Application>Microsoft Office PowerPoint</Application>
  <PresentationFormat>Екран (4:3)</PresentationFormat>
  <Paragraphs>82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15</vt:i4>
      </vt:variant>
    </vt:vector>
  </HeadingPairs>
  <TitlesOfParts>
    <vt:vector size="16" baseType="lpstr">
      <vt:lpstr>Тема Office</vt:lpstr>
      <vt:lpstr>Космічне сміття: далеке стає близьким</vt:lpstr>
      <vt:lpstr>Презентація PowerPoint</vt:lpstr>
      <vt:lpstr>Презентація PowerPoint</vt:lpstr>
      <vt:lpstr>Презентація PowerPoint</vt:lpstr>
      <vt:lpstr>Масштаби загрози</vt:lpstr>
      <vt:lpstr>Масштаби загрози</vt:lpstr>
      <vt:lpstr>Математичні моделі дослідження КС</vt:lpstr>
      <vt:lpstr>Презентація PowerPoint</vt:lpstr>
      <vt:lpstr>Об'єкт J002E3</vt:lpstr>
      <vt:lpstr>Презентація PowerPoint</vt:lpstr>
      <vt:lpstr>Презентація PowerPoint</vt:lpstr>
      <vt:lpstr>Превентивні заходи</vt:lpstr>
      <vt:lpstr>Методи очистки</vt:lpstr>
      <vt:lpstr>Висновки</vt:lpstr>
      <vt:lpstr>Замість епілогу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Yuoga500</dc:creator>
  <cp:lastModifiedBy>Yuoga500</cp:lastModifiedBy>
  <cp:revision>23</cp:revision>
  <dcterms:created xsi:type="dcterms:W3CDTF">2021-04-04T14:58:39Z</dcterms:created>
  <dcterms:modified xsi:type="dcterms:W3CDTF">2021-04-10T09:18:17Z</dcterms:modified>
</cp:coreProperties>
</file>