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87" r:id="rId4"/>
    <p:sldId id="289" r:id="rId5"/>
    <p:sldId id="262" r:id="rId6"/>
    <p:sldId id="272" r:id="rId7"/>
    <p:sldId id="281" r:id="rId8"/>
    <p:sldId id="283" r:id="rId9"/>
    <p:sldId id="282" r:id="rId10"/>
    <p:sldId id="271" r:id="rId11"/>
    <p:sldId id="284" r:id="rId12"/>
    <p:sldId id="288" r:id="rId13"/>
    <p:sldId id="270" r:id="rId14"/>
    <p:sldId id="266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060"/>
    <a:srgbClr val="07B55A"/>
    <a:srgbClr val="09E170"/>
    <a:srgbClr val="5DF9A7"/>
    <a:srgbClr val="BFFDDD"/>
    <a:srgbClr val="2DF78D"/>
    <a:srgbClr val="00FF00"/>
    <a:srgbClr val="93FBC5"/>
    <a:srgbClr val="FF881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968" autoAdjust="0"/>
  </p:normalViewPr>
  <p:slideViewPr>
    <p:cSldViewPr>
      <p:cViewPr varScale="1">
        <p:scale>
          <a:sx n="103" d="100"/>
          <a:sy n="103" d="100"/>
        </p:scale>
        <p:origin x="10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 відпрацьованих автомобільних газів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006969147548092E-2"/>
          <c:y val="0.16191876537090347"/>
          <c:w val="0.69458962925065248"/>
          <c:h val="0.7964665986692849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0-4E75-9259-BE9A6656BBE7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C0-4E75-9259-BE9A6656BBE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C0-4E75-9259-BE9A6656BBE7}"/>
                </c:ext>
              </c:extLst>
            </c:dLbl>
            <c:dLbl>
              <c:idx val="3"/>
              <c:layout>
                <c:manualLayout>
                  <c:x val="3.0737628330402876E-3"/>
                  <c:y val="-1.24292819285836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C0-4E75-9259-BE9A6656BBE7}"/>
                </c:ext>
              </c:extLst>
            </c:dLbl>
            <c:dLbl>
              <c:idx val="4"/>
              <c:layout>
                <c:manualLayout>
                  <c:x val="6.6549918979818462E-2"/>
                  <c:y val="3.6491001467980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C0-4E75-9259-BE9A6656BBE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Лист1!$L$8:$L$12</c:f>
              <c:strCache>
                <c:ptCount val="5"/>
                <c:pt idx="0">
                  <c:v>Оксиди вуглецю</c:v>
                </c:pt>
                <c:pt idx="1">
                  <c:v>Неметанові леткі органічні сполуки</c:v>
                </c:pt>
                <c:pt idx="2">
                  <c:v>Оксиди азоту</c:v>
                </c:pt>
                <c:pt idx="3">
                  <c:v>Сажа</c:v>
                </c:pt>
                <c:pt idx="4">
                  <c:v>Сірчистий ангідрид</c:v>
                </c:pt>
              </c:strCache>
            </c:strRef>
          </c:cat>
          <c:val>
            <c:numRef>
              <c:f>Лист1!$M$8:$M$12</c:f>
              <c:numCache>
                <c:formatCode>0%</c:formatCode>
                <c:ptCount val="5"/>
                <c:pt idx="0">
                  <c:v>0.73</c:v>
                </c:pt>
                <c:pt idx="1">
                  <c:v>0.11</c:v>
                </c:pt>
                <c:pt idx="2">
                  <c:v>0.13</c:v>
                </c:pt>
                <c:pt idx="3" formatCode="0.00%">
                  <c:v>1.6E-2</c:v>
                </c:pt>
                <c:pt idx="4" formatCode="0.00%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C0-4E75-9259-BE9A6656BB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txPr>
          <a:bodyPr/>
          <a:lstStyle/>
          <a:p>
            <a:pPr>
              <a:defRPr b="1" u="sng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Середні</a:t>
            </a:r>
            <a:r>
              <a:rPr lang="ru-RU" sz="2000" dirty="0"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показники рН з ділянок №1 - №5</a:t>
            </a:r>
          </a:p>
        </c:rich>
      </c:tx>
      <c:layout>
        <c:manualLayout>
          <c:xMode val="edge"/>
          <c:yMode val="edge"/>
          <c:x val="0.23561800087489063"/>
          <c:y val="9.791987170183738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881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C3E-480B-AA61-9220C6262F07}"/>
              </c:ext>
            </c:extLst>
          </c:dPt>
          <c:dPt>
            <c:idx val="1"/>
            <c:invertIfNegative val="0"/>
            <c:bubble3D val="0"/>
            <c:spPr>
              <a:solidFill>
                <a:srgbClr val="93FBC5"/>
              </a:solidFill>
              <a:ln>
                <a:solidFill>
                  <a:srgbClr val="2DF78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C3E-480B-AA61-9220C6262F07}"/>
              </c:ext>
            </c:extLst>
          </c:dPt>
          <c:dPt>
            <c:idx val="2"/>
            <c:invertIfNegative val="0"/>
            <c:bubble3D val="0"/>
            <c:spPr>
              <a:solidFill>
                <a:srgbClr val="93FBC5"/>
              </a:solidFill>
              <a:ln>
                <a:solidFill>
                  <a:srgbClr val="2DF78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C3E-480B-AA61-9220C6262F07}"/>
              </c:ext>
            </c:extLst>
          </c:dPt>
          <c:dPt>
            <c:idx val="3"/>
            <c:invertIfNegative val="0"/>
            <c:bubble3D val="0"/>
            <c:spPr>
              <a:solidFill>
                <a:srgbClr val="93FBC5"/>
              </a:solidFill>
              <a:ln>
                <a:solidFill>
                  <a:srgbClr val="2DF78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C3E-480B-AA61-9220C6262F0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881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C3E-480B-AA61-9220C6262F07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  <a:ln>
                <a:solidFill>
                  <a:srgbClr val="FF33C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C3E-480B-AA61-9220C6262F07}"/>
              </c:ext>
            </c:extLst>
          </c:dPt>
          <c:cat>
            <c:strRef>
              <c:f>'[Диаграмма в Microsoft PowerPoint]Лист1'!$B$7:$B$12</c:f>
              <c:strCache>
                <c:ptCount val="6"/>
                <c:pt idx="0">
                  <c:v>Ділянка №1</c:v>
                </c:pt>
                <c:pt idx="1">
                  <c:v>Ділянка №2</c:v>
                </c:pt>
                <c:pt idx="2">
                  <c:v>Ділянка №3</c:v>
                </c:pt>
                <c:pt idx="3">
                  <c:v>Ділянка №4</c:v>
                </c:pt>
                <c:pt idx="4">
                  <c:v>Ділянка №5</c:v>
                </c:pt>
                <c:pt idx="5">
                  <c:v>Прир.рН</c:v>
                </c:pt>
              </c:strCache>
            </c:strRef>
          </c:cat>
          <c:val>
            <c:numRef>
              <c:f>'[Диаграмма в Microsoft PowerPoint]Лист1'!$C$7:$C$12</c:f>
              <c:numCache>
                <c:formatCode>General</c:formatCode>
                <c:ptCount val="6"/>
                <c:pt idx="0">
                  <c:v>5.07</c:v>
                </c:pt>
                <c:pt idx="1">
                  <c:v>4.7699999999999996</c:v>
                </c:pt>
                <c:pt idx="2">
                  <c:v>4.82</c:v>
                </c:pt>
                <c:pt idx="3">
                  <c:v>4.43</c:v>
                </c:pt>
                <c:pt idx="4">
                  <c:v>5.0599999999999996</c:v>
                </c:pt>
                <c:pt idx="5">
                  <c:v>5.08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3E-480B-AA61-9220C6262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34880"/>
        <c:axId val="112236416"/>
      </c:barChart>
      <c:catAx>
        <c:axId val="112234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236416"/>
        <c:crosses val="autoZero"/>
        <c:auto val="1"/>
        <c:lblAlgn val="ctr"/>
        <c:lblOffset val="100"/>
        <c:noMultiLvlLbl val="0"/>
      </c:catAx>
      <c:valAx>
        <c:axId val="112236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234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Показники рН водних витяжок з ділянок №1 - №5</a:t>
            </a:r>
          </a:p>
        </c:rich>
      </c:tx>
      <c:layout>
        <c:manualLayout>
          <c:xMode val="edge"/>
          <c:yMode val="edge"/>
          <c:x val="0.1637246879018634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839341187137513"/>
          <c:y val="9.6484377552820924E-2"/>
          <c:w val="0.74522404402794673"/>
          <c:h val="0.836529873587030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Лист2!$C$8</c:f>
              <c:strCache>
                <c:ptCount val="1"/>
                <c:pt idx="0">
                  <c:v>Лютий 2020</c:v>
                </c:pt>
              </c:strCache>
            </c:strRef>
          </c:tx>
          <c:spPr>
            <a:solidFill>
              <a:srgbClr val="5D84FF"/>
            </a:solidFill>
            <a:ln>
              <a:solidFill>
                <a:srgbClr val="2156FF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66CC"/>
              </a:solidFill>
              <a:ln>
                <a:solidFill>
                  <a:srgbClr val="FF15B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792-476C-B800-E2E722E1954B}"/>
              </c:ext>
            </c:extLst>
          </c:dPt>
          <c:cat>
            <c:strRef>
              <c:f>Лист2!$D$7:$I$7</c:f>
              <c:strCache>
                <c:ptCount val="6"/>
                <c:pt idx="0">
                  <c:v>Ділянка №1</c:v>
                </c:pt>
                <c:pt idx="1">
                  <c:v>Ділянка №2</c:v>
                </c:pt>
                <c:pt idx="2">
                  <c:v>Ділянка №3</c:v>
                </c:pt>
                <c:pt idx="3">
                  <c:v>Ділянка №4</c:v>
                </c:pt>
                <c:pt idx="4">
                  <c:v>Ділянка №5</c:v>
                </c:pt>
                <c:pt idx="5">
                  <c:v>Прир. рівень рН кори липи</c:v>
                </c:pt>
              </c:strCache>
            </c:strRef>
          </c:cat>
          <c:val>
            <c:numRef>
              <c:f>Лист2!$D$8:$I$8</c:f>
              <c:numCache>
                <c:formatCode>General</c:formatCode>
                <c:ptCount val="6"/>
                <c:pt idx="0">
                  <c:v>5.08</c:v>
                </c:pt>
                <c:pt idx="1">
                  <c:v>4.95</c:v>
                </c:pt>
                <c:pt idx="2">
                  <c:v>4.8099999999999996</c:v>
                </c:pt>
                <c:pt idx="3">
                  <c:v>4.93</c:v>
                </c:pt>
                <c:pt idx="4">
                  <c:v>5.07</c:v>
                </c:pt>
                <c:pt idx="5">
                  <c:v>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92-476C-B800-E2E722E1954B}"/>
            </c:ext>
          </c:extLst>
        </c:ser>
        <c:ser>
          <c:idx val="1"/>
          <c:order val="1"/>
          <c:tx>
            <c:strRef>
              <c:f>Лист2!$C$9</c:f>
              <c:strCache>
                <c:ptCount val="1"/>
                <c:pt idx="0">
                  <c:v>Червень 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6600"/>
              </a:solidFill>
            </a:ln>
          </c:spPr>
          <c:invertIfNegative val="0"/>
          <c:cat>
            <c:strRef>
              <c:f>Лист2!$D$7:$I$7</c:f>
              <c:strCache>
                <c:ptCount val="6"/>
                <c:pt idx="0">
                  <c:v>Ділянка №1</c:v>
                </c:pt>
                <c:pt idx="1">
                  <c:v>Ділянка №2</c:v>
                </c:pt>
                <c:pt idx="2">
                  <c:v>Ділянка №3</c:v>
                </c:pt>
                <c:pt idx="3">
                  <c:v>Ділянка №4</c:v>
                </c:pt>
                <c:pt idx="4">
                  <c:v>Ділянка №5</c:v>
                </c:pt>
                <c:pt idx="5">
                  <c:v>Прир. рівень рН кори липи</c:v>
                </c:pt>
              </c:strCache>
            </c:strRef>
          </c:cat>
          <c:val>
            <c:numRef>
              <c:f>Лист2!$D$9:$I$9</c:f>
              <c:numCache>
                <c:formatCode>General</c:formatCode>
                <c:ptCount val="6"/>
                <c:pt idx="0">
                  <c:v>5.0599999999999996</c:v>
                </c:pt>
                <c:pt idx="1">
                  <c:v>4.75</c:v>
                </c:pt>
                <c:pt idx="2">
                  <c:v>4.78</c:v>
                </c:pt>
                <c:pt idx="3">
                  <c:v>3.94</c:v>
                </c:pt>
                <c:pt idx="4">
                  <c:v>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92-476C-B800-E2E722E1954B}"/>
            </c:ext>
          </c:extLst>
        </c:ser>
        <c:ser>
          <c:idx val="2"/>
          <c:order val="2"/>
          <c:tx>
            <c:strRef>
              <c:f>Лист2!$C$10</c:f>
              <c:strCache>
                <c:ptCount val="1"/>
                <c:pt idx="0">
                  <c:v>Листопад 2020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rgbClr val="0CCE48"/>
              </a:solidFill>
            </a:ln>
          </c:spPr>
          <c:invertIfNegative val="0"/>
          <c:cat>
            <c:strRef>
              <c:f>Лист2!$D$7:$I$7</c:f>
              <c:strCache>
                <c:ptCount val="6"/>
                <c:pt idx="0">
                  <c:v>Ділянка №1</c:v>
                </c:pt>
                <c:pt idx="1">
                  <c:v>Ділянка №2</c:v>
                </c:pt>
                <c:pt idx="2">
                  <c:v>Ділянка №3</c:v>
                </c:pt>
                <c:pt idx="3">
                  <c:v>Ділянка №4</c:v>
                </c:pt>
                <c:pt idx="4">
                  <c:v>Ділянка №5</c:v>
                </c:pt>
                <c:pt idx="5">
                  <c:v>Прир. рівень рН кори липи</c:v>
                </c:pt>
              </c:strCache>
            </c:strRef>
          </c:cat>
          <c:val>
            <c:numRef>
              <c:f>Лист2!$D$10:$I$10</c:f>
              <c:numCache>
                <c:formatCode>General</c:formatCode>
                <c:ptCount val="6"/>
                <c:pt idx="0">
                  <c:v>5.04</c:v>
                </c:pt>
                <c:pt idx="1">
                  <c:v>4.41</c:v>
                </c:pt>
                <c:pt idx="2">
                  <c:v>4.76</c:v>
                </c:pt>
                <c:pt idx="3">
                  <c:v>3.83</c:v>
                </c:pt>
                <c:pt idx="4">
                  <c:v>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92-476C-B800-E2E722E1954B}"/>
            </c:ext>
          </c:extLst>
        </c:ser>
        <c:ser>
          <c:idx val="3"/>
          <c:order val="3"/>
          <c:tx>
            <c:strRef>
              <c:f>Лист2!$C$11</c:f>
              <c:strCache>
                <c:ptCount val="1"/>
                <c:pt idx="0">
                  <c:v>Лютий 2021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Лист2!$D$7:$I$7</c:f>
              <c:strCache>
                <c:ptCount val="6"/>
                <c:pt idx="0">
                  <c:v>Ділянка №1</c:v>
                </c:pt>
                <c:pt idx="1">
                  <c:v>Ділянка №2</c:v>
                </c:pt>
                <c:pt idx="2">
                  <c:v>Ділянка №3</c:v>
                </c:pt>
                <c:pt idx="3">
                  <c:v>Ділянка №4</c:v>
                </c:pt>
                <c:pt idx="4">
                  <c:v>Ділянка №5</c:v>
                </c:pt>
                <c:pt idx="5">
                  <c:v>Прир. рівень рН кори липи</c:v>
                </c:pt>
              </c:strCache>
            </c:strRef>
          </c:cat>
          <c:val>
            <c:numRef>
              <c:f>Лист2!$D$11:$I$11</c:f>
              <c:numCache>
                <c:formatCode>General</c:formatCode>
                <c:ptCount val="6"/>
                <c:pt idx="0">
                  <c:v>5.08</c:v>
                </c:pt>
                <c:pt idx="1">
                  <c:v>4.9800000000000004</c:v>
                </c:pt>
                <c:pt idx="2">
                  <c:v>4.93</c:v>
                </c:pt>
                <c:pt idx="3">
                  <c:v>5.01</c:v>
                </c:pt>
                <c:pt idx="4">
                  <c:v>5.07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92-476C-B800-E2E722E19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78336"/>
        <c:axId val="34480128"/>
      </c:barChart>
      <c:catAx>
        <c:axId val="34478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480128"/>
        <c:crosses val="autoZero"/>
        <c:auto val="1"/>
        <c:lblAlgn val="ctr"/>
        <c:lblOffset val="100"/>
        <c:noMultiLvlLbl val="0"/>
      </c:catAx>
      <c:valAx>
        <c:axId val="34480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478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5930585215798161"/>
          <c:y val="0.52913864690415668"/>
          <c:w val="0.13849246047292382"/>
          <c:h val="0.2357022966947028"/>
        </c:manualLayout>
      </c:layout>
      <c:overlay val="0"/>
      <c:txPr>
        <a:bodyPr/>
        <a:lstStyle/>
        <a:p>
          <a:pPr>
            <a:defRPr sz="12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Лист1!$N$17</c:f>
              <c:strCache>
                <c:ptCount val="1"/>
                <c:pt idx="0">
                  <c:v>Кількість опадів</c:v>
                </c:pt>
              </c:strCache>
            </c:strRef>
          </c:tx>
          <c:spPr>
            <a:ln w="57150">
              <a:solidFill>
                <a:srgbClr val="13F970"/>
              </a:solidFill>
            </a:ln>
          </c:spPr>
          <c:marker>
            <c:symbol val="none"/>
          </c:marker>
          <c:cat>
            <c:strRef>
              <c:f>Лист1!$M$18:$M$21</c:f>
              <c:strCache>
                <c:ptCount val="4"/>
                <c:pt idx="0">
                  <c:v>Лютий,2020</c:v>
                </c:pt>
                <c:pt idx="1">
                  <c:v>Червень, 2020</c:v>
                </c:pt>
                <c:pt idx="2">
                  <c:v>Листопад, 2020</c:v>
                </c:pt>
                <c:pt idx="3">
                  <c:v>Лютий, 2021</c:v>
                </c:pt>
              </c:strCache>
            </c:strRef>
          </c:cat>
          <c:val>
            <c:numRef>
              <c:f>Лист1!$N$18:$N$21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10.8</c:v>
                </c:pt>
                <c:pt idx="3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B-44F9-B256-0BF7FF909415}"/>
            </c:ext>
          </c:extLst>
        </c:ser>
        <c:ser>
          <c:idx val="1"/>
          <c:order val="1"/>
          <c:tx>
            <c:strRef>
              <c:f>Лист1!$O$17</c:f>
              <c:strCache>
                <c:ptCount val="1"/>
                <c:pt idx="0">
                  <c:v>Середні показники концентрації оксидів азоту</c:v>
                </c:pt>
              </c:strCache>
            </c:strRef>
          </c:tx>
          <c:spPr>
            <a:ln w="57150">
              <a:solidFill>
                <a:srgbClr val="DC68FC"/>
              </a:solidFill>
            </a:ln>
          </c:spPr>
          <c:marker>
            <c:symbol val="none"/>
          </c:marker>
          <c:cat>
            <c:strRef>
              <c:f>Лист1!$M$18:$M$21</c:f>
              <c:strCache>
                <c:ptCount val="4"/>
                <c:pt idx="0">
                  <c:v>Лютий,2020</c:v>
                </c:pt>
                <c:pt idx="1">
                  <c:v>Червень, 2020</c:v>
                </c:pt>
                <c:pt idx="2">
                  <c:v>Листопад, 2020</c:v>
                </c:pt>
                <c:pt idx="3">
                  <c:v>Лютий, 2021</c:v>
                </c:pt>
              </c:strCache>
            </c:strRef>
          </c:cat>
          <c:val>
            <c:numRef>
              <c:f>Лист1!$O$18:$O$21</c:f>
              <c:numCache>
                <c:formatCode>General</c:formatCode>
                <c:ptCount val="4"/>
                <c:pt idx="0">
                  <c:v>4.97</c:v>
                </c:pt>
                <c:pt idx="1">
                  <c:v>4.71</c:v>
                </c:pt>
                <c:pt idx="2">
                  <c:v>4.62</c:v>
                </c:pt>
                <c:pt idx="3">
                  <c:v>5.01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B-44F9-B256-0BF7FF909415}"/>
            </c:ext>
          </c:extLst>
        </c:ser>
        <c:ser>
          <c:idx val="2"/>
          <c:order val="2"/>
          <c:tx>
            <c:strRef>
              <c:f>Лист1!$P$17</c:f>
              <c:strCache>
                <c:ptCount val="1"/>
                <c:pt idx="0">
                  <c:v>Сер.t C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Лист1!$M$18:$M$21</c:f>
              <c:strCache>
                <c:ptCount val="4"/>
                <c:pt idx="0">
                  <c:v>Лютий,2020</c:v>
                </c:pt>
                <c:pt idx="1">
                  <c:v>Червень, 2020</c:v>
                </c:pt>
                <c:pt idx="2">
                  <c:v>Листопад, 2020</c:v>
                </c:pt>
                <c:pt idx="3">
                  <c:v>Лютий, 2021</c:v>
                </c:pt>
              </c:strCache>
            </c:strRef>
          </c:cat>
          <c:val>
            <c:numRef>
              <c:f>Лист1!$P$18:$P$21</c:f>
              <c:numCache>
                <c:formatCode>General</c:formatCode>
                <c:ptCount val="4"/>
                <c:pt idx="0">
                  <c:v>0.5</c:v>
                </c:pt>
                <c:pt idx="1">
                  <c:v>14.8</c:v>
                </c:pt>
                <c:pt idx="2">
                  <c:v>11.3</c:v>
                </c:pt>
                <c:pt idx="3">
                  <c:v>-2.9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CB-44F9-B256-0BF7FF909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77856"/>
        <c:axId val="35579392"/>
      </c:lineChart>
      <c:catAx>
        <c:axId val="355778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spPr>
          <a:ln w="19050"/>
        </c:spPr>
        <c:txPr>
          <a:bodyPr/>
          <a:lstStyle/>
          <a:p>
            <a:pPr>
              <a:defRPr sz="7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579392"/>
        <c:crosses val="autoZero"/>
        <c:auto val="1"/>
        <c:lblAlgn val="ctr"/>
        <c:lblOffset val="100"/>
        <c:noMultiLvlLbl val="0"/>
      </c:catAx>
      <c:valAx>
        <c:axId val="355793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577856"/>
        <c:crosses val="autoZero"/>
        <c:crossBetween val="between"/>
      </c:valAx>
    </c:plotArea>
    <c:legend>
      <c:legendPos val="b"/>
      <c:overlay val="0"/>
      <c:spPr>
        <a:ln w="63500"/>
      </c:spPr>
      <c:txPr>
        <a:bodyPr/>
        <a:lstStyle/>
        <a:p>
          <a:pPr>
            <a:defRPr sz="8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91DA-1D2E-48D1-90DC-1C3ED6CE5E76}" type="datetimeFigureOut">
              <a:rPr lang="ru-RU" smtClean="0"/>
              <a:t>15.04.2021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896A9-59C9-4200-BA32-04C4D13F9A8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52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3A17-92E7-49B1-89F8-444A0B66D4A8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6F4D-F7F2-48E6-AD10-DAE7B793D585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F9BE-3459-4643-ADE5-5582054D3500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804E-D2A0-4AF1-88B3-53AF9D8B982C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CB1C-D561-418B-95CD-E21A728CB3DE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DD52-3994-418B-A70A-7C0492317AB8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8BA5-808A-4C01-B9C4-0A0216001983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8B8C-3BE7-4E5A-A3FF-0487EB998E40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A9B7-F273-4CDF-AC24-40BF63E33E1A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C89E-D15F-44FC-92BA-EC91D4FFC595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6936-1DF8-4282-9F66-0C67D07A5F01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7B3579-824B-4A40-889E-8FC701A4D0AB}" type="datetime1">
              <a:rPr lang="ru-RU" smtClean="0"/>
              <a:t>15.04.2021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630D58-CDD8-40CB-B9BB-E4F8E83DD56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МІНІСТЕРСТВО ОСВІТИ І НАУКИ УКРАЇНИ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«МАН - ЮНІОР ДОСЛІДНИК- 2021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»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Біоіндикац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ія повітря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шляхом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біотестування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кори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липи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серцелистої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Tilia cordata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,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Mill.)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Моніторинг концентрації оксидів азоту 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атмосферному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повітрі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94931" y="3731366"/>
            <a:ext cx="59490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Автор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роботи: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учениця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8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–А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класу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Комунального закладу «Лозівський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ліцей» №4 Лозівської міської ради Харківської області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Конухова Єлизавета Ігорівна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Керівник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учитель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біології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та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екології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Комунального закладу «Лозівський ліцей №4» Лозівської міської ради Харківської області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Падалка Світлана Володимирівна, </a:t>
            </a:r>
          </a:p>
          <a:p>
            <a:pPr lvl="0"/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спеціаліст вищої категорії, учитель-методист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8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060" y="2954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 ДОСЛІДЖЕНЬ</a:t>
            </a:r>
          </a:p>
          <a:p>
            <a:pPr algn="ctr"/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Визначення рівня концентрації оксидів азоту за середніми значеннями  рН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витяжок кори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281558"/>
              </p:ext>
            </p:extLst>
          </p:nvPr>
        </p:nvGraphicFramePr>
        <p:xfrm>
          <a:off x="30231" y="1199046"/>
          <a:ext cx="9073008" cy="1869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Період дослідження</a:t>
                      </a:r>
                      <a:endParaRPr lang="uk-UA" sz="1100" b="1" noProof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entury Schoolbook" pitchFamily="18" charset="0"/>
                          <a:ea typeface="Calibri"/>
                          <a:cs typeface="Arial"/>
                        </a:rPr>
                        <a:t>Природний</a:t>
                      </a:r>
                      <a:r>
                        <a:rPr lang="uk-UA" sz="1100" b="1" baseline="0" dirty="0">
                          <a:effectLst/>
                          <a:latin typeface="Century Schoolbook" pitchFamily="18" charset="0"/>
                          <a:ea typeface="Calibri"/>
                          <a:cs typeface="Arial"/>
                        </a:rPr>
                        <a:t> рівень </a:t>
                      </a:r>
                      <a:r>
                        <a:rPr lang="uk-UA" sz="1100" b="1" dirty="0">
                          <a:effectLst/>
                          <a:latin typeface="Century Schoolbook" pitchFamily="18" charset="0"/>
                          <a:ea typeface="Calibri"/>
                          <a:cs typeface="Arial"/>
                        </a:rPr>
                        <a:t>РН кори липи</a:t>
                      </a:r>
                      <a:endParaRPr lang="ru-RU" sz="1100" b="1" dirty="0">
                        <a:effectLst/>
                        <a:latin typeface="Century Schoolbook" pitchFamily="18" charset="0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Ділянка №1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Ділянка №2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Ділянка №3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</a:rPr>
                        <a:t>Ділянка №4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entury Schoolbook" pitchFamily="18" charset="0"/>
                        </a:rPr>
                        <a:t>Ділянка №5</a:t>
                      </a:r>
                      <a:endParaRPr lang="ru-RU" sz="1100" b="1" dirty="0">
                        <a:effectLst/>
                        <a:latin typeface="Century Schoolbook" pitchFamily="18" charset="0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Century Schoolbook" pitchFamily="18" charset="0"/>
                          <a:ea typeface="Calibri"/>
                          <a:cs typeface="Arial"/>
                        </a:rPr>
                        <a:t>Середній показник</a:t>
                      </a:r>
                      <a:endParaRPr lang="ru-RU" sz="1100" b="1" dirty="0">
                        <a:effectLst/>
                        <a:latin typeface="Century Schoolbook" pitchFamily="18" charset="0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Лютий</a:t>
                      </a:r>
                      <a:r>
                        <a:rPr lang="uk-UA" sz="1200" b="1" baseline="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5,05  - 5,08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4,95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indent="-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4,93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4,97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4,75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EDAF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4,78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EDAF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3, 94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EDAF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EDAF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4,71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0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Червень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EDAF9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-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EDAF9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EDAF9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EDAF9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4,76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3, 83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4,62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Листопад</a:t>
                      </a:r>
                      <a:r>
                        <a:rPr lang="uk-UA" sz="12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-965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vMerge="1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Люти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 2021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4,98</a:t>
                      </a:r>
                    </a:p>
                  </a:txBody>
                  <a:tcPr marL="0" marR="0" marT="0" marB="0" anchor="ctr">
                    <a:solidFill>
                      <a:srgbClr val="FED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4,93</a:t>
                      </a:r>
                    </a:p>
                  </a:txBody>
                  <a:tcPr marL="0" marR="0" marT="0" marB="0" anchor="ctr">
                    <a:solidFill>
                      <a:srgbClr val="FED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5,01</a:t>
                      </a:r>
                    </a:p>
                  </a:txBody>
                  <a:tcPr marL="0" marR="0" marT="0" marB="0" anchor="ctr">
                    <a:solidFill>
                      <a:srgbClr val="FED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Середній показник рН кори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DB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DB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068960"/>
            <a:ext cx="913347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6"/>
                </a:solidFill>
                <a:latin typeface="Century Schoolbook" pitchFamily="18" charset="0"/>
              </a:rPr>
              <a:t>Аналіз результатів дослідження вказує на те, що:</a:t>
            </a:r>
          </a:p>
          <a:p>
            <a:endParaRPr lang="uk-UA" sz="5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У водних витяжках кори всіх ділянок з лютого по листопад 2020 року кислотність зростає, а за лютий 2021 – стає меншою.</a:t>
            </a:r>
          </a:p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У пробах з ділянок №1 та №5 рН майже не виходить з діапазону природного рівня.</a:t>
            </a:r>
          </a:p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Кислотність всіх водних витяжок кори з ділянок №2, №3, №4 має найбільші відхилення від природного рівня рН, що свідчить  про накопичення в них оксидів азоту.</a:t>
            </a:r>
          </a:p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Найбільша концентрація досліджуваних полютантів визначена у водних витяжках з ділянки №4 – за червень - листопад 2020, що пояснює появу  візуально ушкодженого листя. </a:t>
            </a:r>
          </a:p>
          <a:p>
            <a:pPr marL="342900" indent="-342900">
              <a:buFontTx/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В цілому  відхилення середніх показників кислотності менші 1, тому на життєдіяльність рослин значного впливу не мають.</a:t>
            </a: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9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056637"/>
              </p:ext>
            </p:extLst>
          </p:nvPr>
        </p:nvGraphicFramePr>
        <p:xfrm>
          <a:off x="0" y="4653136"/>
          <a:ext cx="9144000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-1464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 ДОСЛІДЖЕНЬ</a:t>
            </a:r>
          </a:p>
          <a:p>
            <a:pPr algn="ctr"/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Графічне зображення показників рН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витяжок кори,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55558"/>
              </p:ext>
            </p:extLst>
          </p:nvPr>
        </p:nvGraphicFramePr>
        <p:xfrm>
          <a:off x="0" y="908720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12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86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 ДОСЛІДЖЕНЬ</a:t>
            </a:r>
          </a:p>
          <a:p>
            <a:pPr algn="ctr"/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Вплив температури та кількості опадів на рН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витяжок кори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67" y="538926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Зі зменшенням кількості опадів на 36,4 мм та підвищенням температури  на 12,3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– кислотність кори збільшується на 0,34 (зменшується вимивання оксидів азоту, які накопичились у корі з повітря із-за: - меншої кількості води та - збільшення швидкості її випаровування)</a:t>
            </a:r>
            <a:endParaRPr lang="uk-UA" sz="500" b="1" i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1146"/>
              </p:ext>
            </p:extLst>
          </p:nvPr>
        </p:nvGraphicFramePr>
        <p:xfrm>
          <a:off x="792866" y="958081"/>
          <a:ext cx="7560840" cy="1466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0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Період взяття проб кори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опадів, мм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 показники рН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Сер.</a:t>
                      </a:r>
                      <a:r>
                        <a:rPr lang="uk-UA" sz="120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температурний показник, </a:t>
                      </a:r>
                      <a:r>
                        <a:rPr lang="en-US" sz="120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</a:t>
                      </a:r>
                      <a:r>
                        <a:rPr lang="uk-UA" sz="120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Лютий,2020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125,98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Червень, 2020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Листопад, 2020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Лютий, 2021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497378"/>
              </p:ext>
            </p:extLst>
          </p:nvPr>
        </p:nvGraphicFramePr>
        <p:xfrm>
          <a:off x="1871700" y="2500777"/>
          <a:ext cx="5400600" cy="250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019933"/>
            <a:ext cx="8963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6"/>
                </a:solidFill>
                <a:latin typeface="Century Schoolbook" pitchFamily="18" charset="0"/>
              </a:rPr>
              <a:t>Аналіз результатів дослідження вказує на те, що:</a:t>
            </a:r>
          </a:p>
        </p:txBody>
      </p:sp>
    </p:spTree>
    <p:extLst>
      <p:ext uri="{BB962C8B-B14F-4D97-AF65-F5344CB8AC3E}">
        <p14:creationId xmlns:p14="http://schemas.microsoft.com/office/powerpoint/2010/main" val="194716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тан в Лозовой">
            <a:extLst>
              <a:ext uri="{FF2B5EF4-FFF2-40B4-BE49-F238E27FC236}">
                <a16:creationId xmlns:a16="http://schemas.microsoft.com/office/drawing/2014/main" id="{C4BDB472-D15B-4F55-839F-44C3C4CD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7" y="836712"/>
            <a:ext cx="4883994" cy="3236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8776"/>
            <a:ext cx="8064896" cy="160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ПРАКТИЧНІ РЕКОМЕНДАЦІЇ  ЩОДО ЗМЕНШЕННЯ КОНЦЕНТРАЦІЇ ОКСИДІВ АЗОТУ В АТМОСФЕРНОМУ ПОВІТРІ</a:t>
            </a:r>
          </a:p>
          <a:p>
            <a:pPr algn="ctr"/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14254-B25C-4FAF-B9FD-5B2C339341F7}"/>
              </a:ext>
            </a:extLst>
          </p:cNvPr>
          <p:cNvSpPr txBox="1"/>
          <p:nvPr/>
        </p:nvSpPr>
        <p:spPr>
          <a:xfrm>
            <a:off x="66965" y="4221088"/>
            <a:ext cx="9072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Для зменшення концентрації оксидів азоту запропонувати підприємству «Екосан» проводити «вологе прибирання» вулиць. Це знизить температуру і підвищить вологість повітря, що сприятиме інтенсивнішому вимиванню оксидів азоту з кори.</a:t>
            </a:r>
          </a:p>
          <a:p>
            <a:pPr marL="342900" indent="-342900" algn="just">
              <a:buAutoNum type="arabicPeriod"/>
            </a:pPr>
            <a:endParaRPr lang="ru-RU" sz="8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Вмикати фонтани на проспекті «Перемоги» не лише після 19.00, а в часи-пік руху автотранспорту.</a:t>
            </a:r>
          </a:p>
          <a:p>
            <a:pPr marL="342900" indent="-342900" algn="just">
              <a:buAutoNum type="arabicPeriod"/>
            </a:pPr>
            <a:endParaRPr lang="ru-RU" sz="8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Під час проведення акцій по благоустрою міста висаджувати липи, які сприяють очищенню атмосферного повітря від полютантів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708ABF-D192-4D5E-8704-1ACDEA0A00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2"/>
          <a:stretch/>
        </p:blipFill>
        <p:spPr>
          <a:xfrm>
            <a:off x="4990549" y="1542038"/>
            <a:ext cx="4003326" cy="231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93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31271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55191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Місця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збору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проб кори для дослідження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було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нанесено на карту.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Відносна кількість підрахованих автомобілів виявилась найбільшою на ділянці №4  (проспекту Перемоги).</a:t>
            </a:r>
          </a:p>
          <a:p>
            <a:pPr marL="342900" indent="-342900" algn="just">
              <a:buFontTx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Для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біоіндикації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повітря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шляхом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біотестування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кори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липи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серцелистої (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Tilia cordata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Mill.)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з лютого 2020 по лютий 2021 року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було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відібрано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60 проб.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Проведені моніторингові дослідження вказали на те, що: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- у водних витяжках кори всіх ділянок з лютого по листопад 2020 року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кислотність зростає, а за лютий 2021 – стає меншою; 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- у пробах з ділянок №1 та №5 рН майже не виходить з діапазону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природного рівня. Кислотність всіх водних витяжок кори з ділянок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№2, №3, №4 має найбільші відхилення від природного рівня рН, що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свідчить  про накопичення в них оксидів азоту;    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- найбільша концентрація досліджуваних полютантів визначена у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водних витяжках з ділянки №4 – за червень - листопад 2020, що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пояснює появу  візуально ушкодженого листя. 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3. Зі зменшенням кількості опадів та підвищенням температури – 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кислотність кори збільшується на 0,34 (зменшення вимивання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оксидів азоту, які накопичились у корі з повітря із-за: меншої 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кількості води та збільшення швидкості її випаровування).</a:t>
            </a:r>
            <a:endParaRPr lang="uk-UA" sz="5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4. У ході виконання дослідницької роботи складено практичні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рекомендації щодо зменшення концентрації оксидів азоту в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атмосферному повітрі.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7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23" y="200055"/>
            <a:ext cx="9036496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Белюченко И.С. Биомониторинг состояния окружающей среды: учебное пособие. Краснодар: КубГАУ, 2014. – 153 с. </a:t>
            </a:r>
          </a:p>
          <a:p>
            <a:pPr marL="342900" indent="-342900">
              <a:buFontTx/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Вайнерт Э., Вайнерт Р. Биоиндикация загрязнений наземных экосистем: Пер. снем. /Под ред. Шуберта Р. – М.: 1998.-350с. </a:t>
            </a:r>
          </a:p>
          <a:p>
            <a:pPr marL="342900" indent="-342900">
              <a:buFontTx/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Глібовицька Н.І. Фізико-хімічні параметри стану листків липи серцелистої (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Tilia cordata.)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в урботехногенних умовах зростання Вісник Харківського національного університету імені В.Н.Каразіна. Серія: біологія, вип.80. </a:t>
            </a:r>
          </a:p>
          <a:p>
            <a:pPr marL="342900" indent="-342900">
              <a:buFontTx/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Дубова О.В. Вплив полютантів Запорізького алюмінієвого комбінату на морфолого-фізіологічні показники чагарників. Вісник Запорізького національного університету № 1, 2009. </a:t>
            </a:r>
          </a:p>
          <a:p>
            <a:pPr marL="342900" indent="-342900">
              <a:buFontTx/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Иржигитова Д.М. Кислотность коры основных лесообразующих пород красносамарского лесного массива и Жигулевского госзаповедника им. И.И.Спрыгина Самарская Лука. 2009. – Т. 18, № 3. с. 153-160.</a:t>
            </a:r>
          </a:p>
          <a:p>
            <a:pPr marL="342900" indent="-342900">
              <a:buFontTx/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Ладиженський В. М. Прикладна гідроекологія. Конспект лекцій "Екологія, охорона навколишнього середовища та збалансоване природокористування". – Х.: ХНУМГ, 2013 –153 с.</a:t>
            </a:r>
          </a:p>
          <a:p>
            <a:pPr marL="342900" indent="-342900">
              <a:buFontTx/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Лисиця А.В. Біоіндикація і біотестування забруднених територій . Методичні рекомендації до самостійного вивчення дисципліни. Рівне: Дока-центр, 2018.-94с.</a:t>
            </a:r>
          </a:p>
          <a:p>
            <a:pPr marL="342900" indent="-342900">
              <a:buFontTx/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Мелехова О.П. Биологический контроль окружающей среды: биоиндикация и биотестирование: учебное пособие для студентов высших учебных заведений. М.: Академия, 2008.-288с. Мусієнко М.М. </a:t>
            </a:r>
          </a:p>
          <a:p>
            <a:pPr marL="342900" indent="-342900">
              <a:buFontTx/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Фітоіндикація та фітомоніторинг / М.М.Мусієнко // Екологія рослин:підручник / М.М.Мусієнко. – К., 2006. – С. 344-404.</a:t>
            </a:r>
          </a:p>
          <a:p>
            <a:pPr marL="342900" indent="-342900"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Неверова,  О. А. Опыт использования биоиндикаторов в оценке за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грязнения окружающей среды</a:t>
            </a:r>
            <a:r>
              <a:rPr lang="uk-UA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.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Новосибирск, 2006.- 88 с.</a:t>
            </a:r>
          </a:p>
          <a:p>
            <a:pPr marL="342900" indent="-342900">
              <a:buAutoNum type="arabicPeriod"/>
            </a:pPr>
            <a:r>
              <a:rPr lang="uk-UA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Никифоров В.В. Біоіндикація та біотестування: навчальний посібник. Кременчук: Видавництво ПП Щенбатих О.В., 2016.- 76с.</a:t>
            </a:r>
          </a:p>
          <a:p>
            <a:pPr marL="342900" indent="-342900">
              <a:buAutoNum type="arabicPeriod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Опекунова М.Г. Биоиндикация загрязнений. Изд-во С.-Петербургского университета, 2004. с. 266.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0"/>
            <a:ext cx="336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</a:p>
        </p:txBody>
      </p:sp>
    </p:spTree>
    <p:extLst>
      <p:ext uri="{BB962C8B-B14F-4D97-AF65-F5344CB8AC3E}">
        <p14:creationId xmlns:p14="http://schemas.microsoft.com/office/powerpoint/2010/main" val="278846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056"/>
            <a:ext cx="91440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Провести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біоіндикацію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повітря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шляхом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біотестування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кори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липи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   серцелистої (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Tilia cordata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Mill.)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Здійснити моніторингові 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   дослідження концентрації оксидів азоту в атмосферному повітрі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міста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Лозової </a:t>
            </a:r>
          </a:p>
          <a:p>
            <a:pPr algn="just"/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АКТУАЛЬНІСТЬ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 останні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десятиріччя спостерігається інтенсивне насичення</a:t>
            </a:r>
          </a:p>
          <a:p>
            <a:pPr algn="just"/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   атмосфери міст полютантами. Вони викликають погіршення умов </a:t>
            </a:r>
          </a:p>
          <a:p>
            <a:pPr algn="just"/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   існування людини та інших організмів, створюючи загрозу стану </a:t>
            </a:r>
          </a:p>
          <a:p>
            <a:pPr algn="just"/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   їхнього здоров’я.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Тривала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дія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хімічних забруднюючих речовин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на </a:t>
            </a:r>
          </a:p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      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рослини, одним із джерел яких є транспортні засоби,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спричиняє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появу </a:t>
            </a:r>
          </a:p>
          <a:p>
            <a:pPr algn="just"/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   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 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морфофізіологічних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змін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їхніх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вегетативних органів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що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в свою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чергу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</a:p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      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знижує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ефективність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фотосинтезу.   </a:t>
            </a:r>
          </a:p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    </a:t>
            </a:r>
            <a:endParaRPr lang="uk-UA" sz="10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127" name="Picture 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5" t="30634" r="28805" b="30073"/>
          <a:stretch/>
        </p:blipFill>
        <p:spPr bwMode="auto">
          <a:xfrm>
            <a:off x="467544" y="3789040"/>
            <a:ext cx="3563888" cy="28109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graphicFrame>
        <p:nvGraphicFramePr>
          <p:cNvPr id="63" name="Диаграмма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258652"/>
              </p:ext>
            </p:extLst>
          </p:nvPr>
        </p:nvGraphicFramePr>
        <p:xfrm>
          <a:off x="4327916" y="3645024"/>
          <a:ext cx="4816084" cy="323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879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ои документы\2019-2020\Конухова Лиза\Фото лаб\IMG-25e7b423e13cdad32522d9f1e2cbefb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52460"/>
            <a:ext cx="2354066" cy="313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ои документы\2019-2020\Конухова Лиза\Фото лаб\IMG-c122414619710fdb8a4521462c7696e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53" y="4480908"/>
            <a:ext cx="1732729" cy="2310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6670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</a:p>
          <a:p>
            <a:pPr marL="457200" indent="-457200">
              <a:buFontTx/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Нанести на карту міста ділянки збору проб кори для дослідження, підрахувати відносну кількість автомобілів, що  проїздили повз них.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Відібрати зразки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кори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липи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серцелистої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і підготувати її до проведення дослідження. Визначити рівень кислотності у водних витяжках кори в  хіміко-бактеріологічній лабораторії КВ «Дніпро»,  підвищеність якого вказує на накопичення оксидів азоту. </a:t>
            </a:r>
          </a:p>
          <a:p>
            <a:pPr marL="457200" indent="-457200">
              <a:buFontTx/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Провести моніторингові дослідження рН водних витяжок кори.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Визначити залежність рН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витяжок від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температури та кількості опадів.</a:t>
            </a:r>
          </a:p>
          <a:p>
            <a:pPr marL="457200" indent="-457200">
              <a:buAutoNum type="arabicPeriod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Скласти практичні рекомендації щодо зменшення концентрації оксидів азоту в атмосферному повітрі.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0" y="3427096"/>
            <a:ext cx="89644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 ДОСЛІДЖЕНЬ</a:t>
            </a:r>
          </a:p>
          <a:p>
            <a:pPr marL="342900" indent="-342900">
              <a:buFontTx/>
              <a:buChar char="-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візуального спостереження;</a:t>
            </a:r>
          </a:p>
          <a:p>
            <a:pPr marL="342900" indent="-342900">
              <a:buFontTx/>
              <a:buChar char="-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картування; </a:t>
            </a:r>
          </a:p>
          <a:p>
            <a:pPr marL="342900" indent="-342900">
              <a:buFontTx/>
              <a:buChar char="-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відбір проб кори за методикою  </a:t>
            </a: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   Джонсена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та Сочтинга, 1973; </a:t>
            </a: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-    біоіндикація та біотестування;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інструментальний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:  </a:t>
            </a:r>
          </a:p>
          <a:p>
            <a:endParaRPr lang="uk-UA" sz="20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endParaRPr lang="uk-UA" sz="20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endParaRPr lang="uk-UA" sz="20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endParaRPr lang="uk-UA" sz="800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моніторинг.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521030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1600" b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ваги електронні – для </a:t>
            </a:r>
          </a:p>
          <a:p>
            <a:pPr lvl="0"/>
            <a:r>
              <a:rPr lang="uk-UA" sz="1600" b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      зважування кори (1);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КФК-2 </a:t>
            </a:r>
            <a:r>
              <a:rPr lang="uk-UA" sz="1600" b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– для вимірювання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600" b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концентрації нітратів</a:t>
            </a:r>
            <a:endParaRPr lang="ru-RU" sz="1600" b="1" dirty="0">
              <a:solidFill>
                <a:srgbClr val="4E67C8">
                  <a:lumMod val="75000"/>
                </a:srgb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74663-4BBB-48BB-8189-8EFEBFD17CB3}"/>
              </a:ext>
            </a:extLst>
          </p:cNvPr>
          <p:cNvSpPr txBox="1"/>
          <p:nvPr/>
        </p:nvSpPr>
        <p:spPr>
          <a:xfrm>
            <a:off x="4371129" y="634609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Century Schoolbook" panose="02040604050505020304" pitchFamily="18" charset="0"/>
              </a:rPr>
              <a:t>1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97C2F-E0C3-486B-8E87-447995BBFBF6}"/>
              </a:ext>
            </a:extLst>
          </p:cNvPr>
          <p:cNvSpPr txBox="1"/>
          <p:nvPr/>
        </p:nvSpPr>
        <p:spPr>
          <a:xfrm>
            <a:off x="6300192" y="632019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Century Schoolbook" panose="02040604050505020304" pitchFamily="18" charset="0"/>
              </a:rPr>
              <a:t>2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4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603AA2-BD54-4815-9211-5A27B3D0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08524" y="0"/>
            <a:ext cx="4025558" cy="274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5936" y="24867"/>
            <a:ext cx="5132837" cy="290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 ДОСЛІДЖЕННЯ</a:t>
            </a:r>
          </a:p>
          <a:p>
            <a:pPr algn="r"/>
            <a:endParaRPr lang="ru-RU" sz="1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Одним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із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чутливих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до антропогенного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забруднення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видів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дерев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є липа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серцелист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а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(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Tilia cordata Mill.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[2,4]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.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Восени 2019 та 2020 років,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під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час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візуальної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оцінки стану дерев, було відмічено окремі екземпляри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лип з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засиханням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верхнього краю листових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9" t="7223" r="14814" b="38741"/>
          <a:stretch/>
        </p:blipFill>
        <p:spPr bwMode="auto">
          <a:xfrm>
            <a:off x="-108521" y="4311812"/>
            <a:ext cx="3888433" cy="2546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9F812-B058-473F-B8F1-67E5CB991343}"/>
              </a:ext>
            </a:extLst>
          </p:cNvPr>
          <p:cNvSpPr txBox="1"/>
          <p:nvPr/>
        </p:nvSpPr>
        <p:spPr>
          <a:xfrm>
            <a:off x="3917034" y="4311812"/>
            <a:ext cx="5132838" cy="198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вказує на накопичення у корі, а відповідно й в атмосферному повітрі оксидів азоту</a:t>
            </a:r>
            <a:r>
              <a:rPr lang="uk-UA" dirty="0"/>
              <a:t>.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Порівняння рН водних витяжок кори з природними дасть змогу визначити  в ній концентрацію  оксидів азоту.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C576A-7485-409B-83E4-D77D280BE376}"/>
              </a:ext>
            </a:extLst>
          </p:cNvPr>
          <p:cNvSpPr txBox="1"/>
          <p:nvPr/>
        </p:nvSpPr>
        <p:spPr>
          <a:xfrm>
            <a:off x="-13670" y="6366584"/>
            <a:ext cx="3151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  <a:latin typeface="Century Schoolbook" panose="02040604050505020304" pitchFamily="18" charset="0"/>
                <a:cs typeface="Times New Roman" pitchFamily="18" charset="0"/>
              </a:rPr>
              <a:t>Деформоване листя липи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670" y="2796450"/>
            <a:ext cx="9169832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пластинок.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Під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дією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комплексу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стрес-факторів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довкілля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листки набувають ознак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токсичного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ураження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Полютанти зосереджуються не лише в листі, а й в інші органах рослин. Кора липи,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як і листки,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вбирає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cs typeface="Times New Roman" pitchFamily="18" charset="0"/>
              </a:rPr>
              <a:t> в себе все,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міститься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у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повітрі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Саме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тому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для біотестування було взято кору липи. Природний рівень рН кори липи - 5,05–5,08. Його збільшення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7759" y="2052137"/>
            <a:ext cx="2836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Липа </a:t>
            </a:r>
            <a:r>
              <a:rPr lang="ru-RU" sz="1600" b="1" dirty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серцелиста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 (</a:t>
            </a:r>
            <a:r>
              <a:rPr lang="en-US" sz="1400" b="1" i="1" dirty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Tilia cordata</a:t>
            </a:r>
            <a:r>
              <a:rPr lang="uk-UA" sz="1400" b="1" i="1" dirty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,</a:t>
            </a:r>
            <a:r>
              <a:rPr lang="en-US" sz="1400" b="1" i="1" dirty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 Mill.)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0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2019-2020\Конухова Лиза\Фото лаб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/>
          <a:stretch/>
        </p:blipFill>
        <p:spPr bwMode="auto">
          <a:xfrm>
            <a:off x="0" y="1258784"/>
            <a:ext cx="9144001" cy="5599216"/>
          </a:xfrm>
          <a:prstGeom prst="rect">
            <a:avLst/>
          </a:prstGeom>
          <a:solidFill>
            <a:srgbClr val="FF0000">
              <a:alpha val="42000"/>
            </a:srgb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3336" y="15381"/>
            <a:ext cx="91373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</a:p>
          <a:p>
            <a:pPr algn="ctr"/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1</a:t>
            </a:r>
            <a:r>
              <a:rPr lang="uk-UA" sz="19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Нанесення на карту міста ділянок збору проб кори, підрахунок відносної кількості автомобілів, що проїздили повз них </a:t>
            </a:r>
            <a:endParaRPr lang="uk-UA" sz="19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200" b="1" dirty="0">
              <a:solidFill>
                <a:schemeClr val="bg1"/>
              </a:solidFill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Місця</a:t>
            </a:r>
            <a:r>
              <a:rPr lang="ru-RU" sz="2000" b="1" dirty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збору</a:t>
            </a:r>
            <a:r>
              <a:rPr lang="ru-RU" sz="2000" b="1" dirty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 проб кори: </a:t>
            </a:r>
          </a:p>
          <a:p>
            <a:pPr algn="just"/>
            <a:endParaRPr lang="ru-RU" sz="2000" b="1" dirty="0">
              <a:solidFill>
                <a:srgbClr val="FFFF00"/>
              </a:solidFill>
              <a:latin typeface="Century Schoolbook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1. Парк «Перемога».</a:t>
            </a:r>
          </a:p>
          <a:p>
            <a:pPr algn="just"/>
            <a:r>
              <a:rPr lang="uk-UA" sz="2000" b="1" dirty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2. Лозівська дистанція колії.</a:t>
            </a:r>
          </a:p>
          <a:p>
            <a:pPr algn="just"/>
            <a:r>
              <a:rPr lang="uk-UA" sz="2000" b="1" dirty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3. Сміттєзвалище біля 4 мкр.</a:t>
            </a:r>
          </a:p>
          <a:p>
            <a:pPr algn="just"/>
            <a:r>
              <a:rPr lang="uk-UA" sz="2000" b="1" dirty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4. Проспект Перемоги.</a:t>
            </a:r>
          </a:p>
          <a:p>
            <a:pPr algn="just"/>
            <a:r>
              <a:rPr lang="uk-UA" sz="2000" b="1" dirty="0">
                <a:solidFill>
                  <a:srgbClr val="FFFF00"/>
                </a:solidFill>
                <a:latin typeface="Century Schoolbook" pitchFamily="18" charset="0"/>
                <a:cs typeface="Times New Roman" pitchFamily="18" charset="0"/>
              </a:rPr>
              <a:t>5. Лозівський ковальсько-механічний завод.</a:t>
            </a:r>
            <a:endParaRPr lang="ru-RU" sz="2000" b="1" dirty="0">
              <a:solidFill>
                <a:srgbClr val="FFFF00"/>
              </a:solidFill>
              <a:latin typeface="Century Schoolbook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2967335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948264" y="5718645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295139" y="1417075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592060" y="2010586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606480" y="5094767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588224" y="6221958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t="41848" r="6906" b="16903"/>
          <a:stretch/>
        </p:blipFill>
        <p:spPr bwMode="auto">
          <a:xfrm>
            <a:off x="-1" y="4823345"/>
            <a:ext cx="5580113" cy="18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0342" y="4454013"/>
            <a:ext cx="565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Відносна кількість підрахованих автомобілів </a:t>
            </a:r>
            <a:r>
              <a:rPr lang="uk-UA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(шт/год)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Мои документы\2019-2020\Конухова Лиза\Фото лаб\IMG-fe0d0c95976c0aff6babbf088cbe4c0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32" y="1566898"/>
            <a:ext cx="2817420" cy="3756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ои документы\2019-2020\Конухова Лиза\Фото лаб\IMG-107dfb961df1aa4e01af06d74612c55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6" y="1082313"/>
            <a:ext cx="2788891" cy="371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Мои документы\2019-2020\Конухова Лиза\Фото лаб\IMG-6ca89f5a8ac0568c4f204a9e4d252a70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0"/>
            <a:ext cx="2699792" cy="3602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F173BE-6D47-4357-8650-0254E9C1094D}"/>
              </a:ext>
            </a:extLst>
          </p:cNvPr>
          <p:cNvSpPr/>
          <p:nvPr/>
        </p:nvSpPr>
        <p:spPr>
          <a:xfrm>
            <a:off x="-49951" y="-44177"/>
            <a:ext cx="9137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</a:p>
          <a:p>
            <a:pPr algn="ctr"/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2.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Підготовка зразків кори  до дослідження</a:t>
            </a:r>
          </a:p>
          <a:p>
            <a:endParaRPr lang="ru-RU" sz="2000" dirty="0"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0C603-B309-4451-BB3A-0A40C3C61183}"/>
              </a:ext>
            </a:extLst>
          </p:cNvPr>
          <p:cNvSpPr txBox="1"/>
          <p:nvPr/>
        </p:nvSpPr>
        <p:spPr>
          <a:xfrm>
            <a:off x="404861" y="480023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Century Schoolbook" panose="02040604050505020304" pitchFamily="18" charset="0"/>
              </a:rPr>
              <a:t>Відбір зразків кори липи серцелистої</a:t>
            </a:r>
            <a:endParaRPr lang="ru-RU" sz="1400" b="1" dirty="0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0E8F06-32F3-41B2-A302-22B7F86BE50D}"/>
              </a:ext>
            </a:extLst>
          </p:cNvPr>
          <p:cNvSpPr/>
          <p:nvPr/>
        </p:nvSpPr>
        <p:spPr>
          <a:xfrm>
            <a:off x="5809260" y="5879635"/>
            <a:ext cx="3249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latin typeface="Century Schoolbook" panose="02040604050505020304" pitchFamily="18" charset="0"/>
              </a:rPr>
              <a:t>Подрібнення</a:t>
            </a:r>
            <a:r>
              <a:rPr lang="ru-RU" sz="1400" b="1" dirty="0">
                <a:latin typeface="Century Schoolbook" panose="02040604050505020304" pitchFamily="18" charset="0"/>
              </a:rPr>
              <a:t> кори на </a:t>
            </a:r>
            <a:r>
              <a:rPr lang="uk-UA" sz="1400" b="1" dirty="0">
                <a:latin typeface="Century Schoolbook" panose="02040604050505020304" pitchFamily="18" charset="0"/>
              </a:rPr>
              <a:t>кавоварці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445C7B-BD93-4075-A8E3-2132A0B2999A}"/>
              </a:ext>
            </a:extLst>
          </p:cNvPr>
          <p:cNvSpPr/>
          <p:nvPr/>
        </p:nvSpPr>
        <p:spPr>
          <a:xfrm>
            <a:off x="3059447" y="5323457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Century Schoolbook" panose="02040604050505020304" pitchFamily="18" charset="0"/>
              </a:rPr>
              <a:t>Зважування висушеної кори</a:t>
            </a:r>
            <a:endParaRPr lang="ru-RU" sz="1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8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Мои документы\2020-2021\Лето 2020\20200619_10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375756" y="2733674"/>
            <a:ext cx="4392489" cy="2470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F173BE-6D47-4357-8650-0254E9C1094D}"/>
              </a:ext>
            </a:extLst>
          </p:cNvPr>
          <p:cNvSpPr/>
          <p:nvPr/>
        </p:nvSpPr>
        <p:spPr>
          <a:xfrm>
            <a:off x="3336" y="15381"/>
            <a:ext cx="9137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</a:p>
          <a:p>
            <a:pPr algn="ctr"/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Робота в хіміко-бактеріологічній лабораторії КВ «Дніпро» </a:t>
            </a:r>
          </a:p>
          <a:p>
            <a:pPr algn="ctr"/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з </a:t>
            </a:r>
            <a:r>
              <a:rPr lang="ru-RU" sz="2000" b="1" i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КФК-2</a:t>
            </a:r>
            <a:r>
              <a:rPr lang="uk-UA" sz="2000" b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: </a:t>
            </a:r>
            <a:r>
              <a:rPr lang="uk-UA" sz="2000" b="1" i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підготовка до роботи</a:t>
            </a:r>
            <a:endParaRPr lang="ru-RU" sz="2000" i="1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7" name="Picture 5" descr="D:\Мои документы\2020-2021\Лето 2020\20200619_100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8578" y="2481141"/>
            <a:ext cx="409645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DEA07C-7912-49F7-BF17-CC01C5D5C6ED}"/>
              </a:ext>
            </a:extLst>
          </p:cNvPr>
          <p:cNvSpPr txBox="1"/>
          <p:nvPr/>
        </p:nvSpPr>
        <p:spPr>
          <a:xfrm>
            <a:off x="287523" y="5517232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Century Schoolbook" panose="02040604050505020304" pitchFamily="18" charset="0"/>
              </a:rPr>
              <a:t>Прогрівання КФК-2 </a:t>
            </a:r>
          </a:p>
          <a:p>
            <a:pPr algn="ctr"/>
            <a:r>
              <a:rPr lang="uk-UA" sz="1400" b="1" dirty="0">
                <a:latin typeface="Century Schoolbook" panose="02040604050505020304" pitchFamily="18" charset="0"/>
              </a:rPr>
              <a:t>З відкритою кришкою кюветного відділення</a:t>
            </a:r>
            <a:endParaRPr lang="ru-RU" sz="1400" b="1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EC066-A9D5-47F5-B89D-79A34179CAD8}"/>
              </a:ext>
            </a:extLst>
          </p:cNvPr>
          <p:cNvSpPr txBox="1"/>
          <p:nvPr/>
        </p:nvSpPr>
        <p:spPr>
          <a:xfrm>
            <a:off x="3281175" y="60404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Century Schoolbook" panose="02040604050505020304" pitchFamily="18" charset="0"/>
              </a:rPr>
              <a:t>Приготування розчину витяжки кори </a:t>
            </a:r>
            <a:endParaRPr lang="ru-RU" sz="1400" b="1" dirty="0">
              <a:latin typeface="Century Schoolbook" panose="020406040505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B1483-7120-402A-8B9E-AB60263D9712}"/>
              </a:ext>
            </a:extLst>
          </p:cNvPr>
          <p:cNvSpPr txBox="1"/>
          <p:nvPr/>
        </p:nvSpPr>
        <p:spPr>
          <a:xfrm>
            <a:off x="6620384" y="628154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Century Schoolbook" panose="02040604050505020304" pitchFamily="18" charset="0"/>
              </a:rPr>
              <a:t>Протирання робочих стінок кювет</a:t>
            </a:r>
            <a:endParaRPr lang="ru-RU" sz="1400" b="1" dirty="0">
              <a:latin typeface="Century Schoolbook" panose="02040604050505020304" pitchFamily="18" charset="0"/>
            </a:endParaRPr>
          </a:p>
        </p:txBody>
      </p:sp>
      <p:pic>
        <p:nvPicPr>
          <p:cNvPr id="11" name="Picture 2" descr="D:\Мои документы\2020-2021\Лето 2020\20200619_100147.jpg">
            <a:extLst>
              <a:ext uri="{FF2B5EF4-FFF2-40B4-BE49-F238E27FC236}">
                <a16:creationId xmlns:a16="http://schemas.microsoft.com/office/drawing/2014/main" id="{488EC673-546B-42B8-8657-74B80A80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25" y="2103661"/>
            <a:ext cx="2360860" cy="4197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5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2020-2021\Лето 2020\20200619_100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89" y="1745907"/>
            <a:ext cx="2496691" cy="4438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2020-2021\Лето 2020\20200619_100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7" y="1311843"/>
            <a:ext cx="2448272" cy="4352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F173BE-6D47-4357-8650-0254E9C1094D}"/>
              </a:ext>
            </a:extLst>
          </p:cNvPr>
          <p:cNvSpPr/>
          <p:nvPr/>
        </p:nvSpPr>
        <p:spPr>
          <a:xfrm>
            <a:off x="3336" y="15381"/>
            <a:ext cx="91373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</a:p>
          <a:p>
            <a:pPr algn="ctr"/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3. Робота в хіміко-бактеріологічній лабораторії КВ «Дніпро» </a:t>
            </a:r>
          </a:p>
          <a:p>
            <a:pPr algn="ctr"/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з </a:t>
            </a:r>
            <a:r>
              <a:rPr lang="ru-RU" sz="2000" b="1" i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КФК-2</a:t>
            </a:r>
            <a:r>
              <a:rPr lang="uk-UA" sz="2000" b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: </a:t>
            </a:r>
            <a:r>
              <a:rPr lang="uk-UA" sz="2000" b="1" i="1" dirty="0">
                <a:solidFill>
                  <a:srgbClr val="4E67C8">
                    <a:lumMod val="75000"/>
                  </a:srgbClr>
                </a:solidFill>
                <a:latin typeface="Century Schoolbook" pitchFamily="18" charset="0"/>
                <a:cs typeface="Times New Roman" pitchFamily="18" charset="0"/>
              </a:rPr>
              <a:t>визначення оптичної густини розчину витяжки кори</a:t>
            </a:r>
            <a:endParaRPr lang="ru-RU" sz="2000" i="1" dirty="0">
              <a:latin typeface="Century Schoolbook" pitchFamily="18" charset="0"/>
              <a:cs typeface="Times New Roman" pitchFamily="18" charset="0"/>
            </a:endParaRPr>
          </a:p>
          <a:p>
            <a:pPr algn="ctr"/>
            <a:endParaRPr lang="ru-RU" sz="2000" i="1" dirty="0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0" name="Picture 3" descr="D:\Мои документы\2020-2021\Лето 2020\20200619_095631.jpg">
            <a:extLst>
              <a:ext uri="{FF2B5EF4-FFF2-40B4-BE49-F238E27FC236}">
                <a16:creationId xmlns:a16="http://schemas.microsoft.com/office/drawing/2014/main" id="{0B69C148-1376-4939-B864-09911E7B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6315" y="2486301"/>
            <a:ext cx="4260974" cy="2396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818ED5-6359-424A-8D08-37F4218D6BE3}"/>
              </a:ext>
            </a:extLst>
          </p:cNvPr>
          <p:cNvSpPr txBox="1"/>
          <p:nvPr/>
        </p:nvSpPr>
        <p:spPr>
          <a:xfrm>
            <a:off x="393978" y="56612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Century Schoolbook" panose="02040604050505020304" pitchFamily="18" charset="0"/>
              </a:rPr>
              <a:t>Встановлення кювети з дистилятом</a:t>
            </a:r>
            <a:endParaRPr lang="ru-RU" sz="1400" b="1" dirty="0">
              <a:latin typeface="Century Schoolbook" panose="020406040505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00D32-A6EE-4A2B-87B4-827C00996A87}"/>
              </a:ext>
            </a:extLst>
          </p:cNvPr>
          <p:cNvSpPr txBox="1"/>
          <p:nvPr/>
        </p:nvSpPr>
        <p:spPr>
          <a:xfrm>
            <a:off x="5976916" y="6119336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Century Schoolbook" panose="02040604050505020304" pitchFamily="18" charset="0"/>
              </a:rPr>
              <a:t>Закривання кришки кюветного відділення для аналізу світловим потоком </a:t>
            </a:r>
            <a:endParaRPr lang="ru-RU" sz="1400" b="1" dirty="0">
              <a:latin typeface="Century Schoolbook" panose="020406040505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53941-B96A-4553-AEE7-9C498A81ADD4}"/>
              </a:ext>
            </a:extLst>
          </p:cNvPr>
          <p:cNvSpPr txBox="1"/>
          <p:nvPr/>
        </p:nvSpPr>
        <p:spPr>
          <a:xfrm>
            <a:off x="3487956" y="58151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Century Schoolbook" panose="02040604050505020304" pitchFamily="18" charset="0"/>
              </a:rPr>
              <a:t>Встановлення кювети з розчином витяжки кори</a:t>
            </a:r>
            <a:endParaRPr lang="ru-RU" sz="1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6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Мои документы\2020-2021\Конухова новое\Метеостанция\IMG-0d89dc550c173a5e7b83cc5bedadb67c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11670" r="48060"/>
          <a:stretch/>
        </p:blipFill>
        <p:spPr bwMode="auto">
          <a:xfrm>
            <a:off x="3347864" y="2001109"/>
            <a:ext cx="5739700" cy="48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Мои документы\2020-2021\Конухова новое\Метеостанция\20210224_1442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1544" r="20601"/>
          <a:stretch/>
        </p:blipFill>
        <p:spPr bwMode="auto">
          <a:xfrm rot="5400000">
            <a:off x="2363588" y="3075688"/>
            <a:ext cx="4884701" cy="2678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Мои документы\2020-2021\Конухова новое\Метеостанция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69" b="27438"/>
          <a:stretch/>
        </p:blipFill>
        <p:spPr bwMode="auto">
          <a:xfrm>
            <a:off x="38179" y="2276872"/>
            <a:ext cx="3309685" cy="4603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DF173BE-6D47-4357-8650-0254E9C1094D}"/>
              </a:ext>
            </a:extLst>
          </p:cNvPr>
          <p:cNvSpPr/>
          <p:nvPr/>
        </p:nvSpPr>
        <p:spPr>
          <a:xfrm>
            <a:off x="3336" y="15381"/>
            <a:ext cx="9137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</a:p>
          <a:p>
            <a:pPr algn="ctr"/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4. Робота на Лозівській метеорологічній станції </a:t>
            </a:r>
          </a:p>
          <a:p>
            <a:pPr algn="ctr"/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Харківського регіонального центру з гідрометеорології – обробка статистичних даних : показників  температури та кількості опадів за досліджуваний період</a:t>
            </a:r>
            <a:endParaRPr lang="ru-RU" sz="2000" i="1" dirty="0">
              <a:latin typeface="Century Schoolboo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887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6994</TotalTime>
  <Words>1689</Words>
  <Application>Microsoft Office PowerPoint</Application>
  <PresentationFormat>Экран (4:3)</PresentationFormat>
  <Paragraphs>234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Світлана Падалка</cp:lastModifiedBy>
  <cp:revision>296</cp:revision>
  <dcterms:created xsi:type="dcterms:W3CDTF">2020-02-02T11:47:46Z</dcterms:created>
  <dcterms:modified xsi:type="dcterms:W3CDTF">2021-04-15T08:03:21Z</dcterms:modified>
</cp:coreProperties>
</file>