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4"/>
  </p:notesMasterIdLst>
  <p:sldIdLst>
    <p:sldId id="256" r:id="rId2"/>
    <p:sldId id="275" r:id="rId3"/>
    <p:sldId id="258" r:id="rId4"/>
    <p:sldId id="269" r:id="rId5"/>
    <p:sldId id="276" r:id="rId6"/>
    <p:sldId id="270" r:id="rId7"/>
    <p:sldId id="265" r:id="rId8"/>
    <p:sldId id="268" r:id="rId9"/>
    <p:sldId id="262" r:id="rId10"/>
    <p:sldId id="267" r:id="rId11"/>
    <p:sldId id="274" r:id="rId12"/>
    <p:sldId id="273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1" autoAdjust="0"/>
    <p:restoredTop sz="96303" autoAdjust="0"/>
  </p:normalViewPr>
  <p:slideViewPr>
    <p:cSldViewPr>
      <p:cViewPr varScale="1">
        <p:scale>
          <a:sx n="103" d="100"/>
          <a:sy n="103" d="100"/>
        </p:scale>
        <p:origin x="13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6E753-490D-444F-BF1C-E72421CFBF75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77732-CC96-4762-9B1F-46134483E29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5407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C12906A-F772-4855-B214-5F040FF470AE}" type="datetimeFigureOut">
              <a:rPr lang="uk-UA" smtClean="0"/>
              <a:pPr/>
              <a:t>12.04.2021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0486E30-CE54-4A82-BFBD-1900937224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ÐÑÐµÐ·ÐµÐ½ÑÐ°ÑÑÑ Ð½Ð° ÑÐµÐ¼Ñ Â«ÐÐ¾Ð»Ð¾Ð´Ð¾Ð¼Ð¾ÑÂ» (Ð²Ð°ÑÑÐ°Ð½Ñ 22) - Ð¡Ð»Ð°Ð¹Ð´ #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548680"/>
            <a:ext cx="7786742" cy="58326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96519" y="1196752"/>
            <a:ext cx="73758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Arial Black" panose="020B0A04020102020204" pitchFamily="34" charset="0"/>
              </a:rPr>
              <a:t> </a:t>
            </a:r>
            <a:r>
              <a:rPr lang="ru-RU" sz="3600" b="1" dirty="0" smtClean="0">
                <a:latin typeface="Arial Black" panose="020B0A04020102020204" pitchFamily="34" charset="0"/>
              </a:rPr>
              <a:t>Голодомор </a:t>
            </a:r>
            <a:endParaRPr lang="ru-RU" sz="36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3600" b="1" dirty="0" smtClean="0">
                <a:latin typeface="Arial Black" panose="020B0A04020102020204" pitchFamily="34" charset="0"/>
              </a:rPr>
              <a:t>у долях </a:t>
            </a:r>
            <a:r>
              <a:rPr lang="ru-RU" sz="3600" b="1" dirty="0" err="1" smtClean="0">
                <a:latin typeface="Arial Black" panose="020B0A04020102020204" pitchFamily="34" charset="0"/>
              </a:rPr>
              <a:t>моїх</a:t>
            </a:r>
            <a:r>
              <a:rPr lang="ru-RU" sz="3600" b="1" dirty="0" smtClean="0">
                <a:latin typeface="Arial Black" panose="020B0A04020102020204" pitchFamily="34" charset="0"/>
              </a:rPr>
              <a:t> </a:t>
            </a:r>
            <a:r>
              <a:rPr lang="ru-RU" sz="3600" b="1" dirty="0" err="1" smtClean="0">
                <a:latin typeface="Arial Black" panose="020B0A04020102020204" pitchFamily="34" charset="0"/>
              </a:rPr>
              <a:t>односельців</a:t>
            </a:r>
            <a:r>
              <a:rPr lang="ru-RU" sz="3600" b="1" dirty="0" smtClean="0">
                <a:latin typeface="Arial Black" panose="020B0A04020102020204" pitchFamily="34" charset="0"/>
              </a:rPr>
              <a:t> </a:t>
            </a:r>
            <a:endParaRPr lang="ru-RU" sz="36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3600" b="1" dirty="0"/>
              <a:t> </a:t>
            </a:r>
            <a:endParaRPr lang="uk-UA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7704" y="83671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+mj-lt"/>
              </a:rPr>
              <a:t>Сніжана Колєснікова</a:t>
            </a:r>
            <a:endParaRPr lang="uk-UA" b="1" dirty="0">
              <a:latin typeface="+mj-lt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ÐÐ°ÑÑÐ¸Ð½ÐºÐ¸ Ð¿Ð¾ Ð·Ð°Ð¿ÑÐ¾ÑÑ ÑÐ¸Ð¼ ÑÐ°ÑÑÑÐ²Ð°Ð»Ð¸ÑÑ Ð² Ð³Ð¾Ð»Ð¾Ð´Ð¾Ð¼Ð¾Ñ ÑÐ¾ÑÐ¾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8996"/>
            <a:ext cx="857256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8134" y="476672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Ми вирішили провести пошукову роботу зі свідками Голодомору 1932-1933 років серед своїх односельців</a:t>
            </a:r>
            <a:endParaRPr lang="uk-UA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86874" cy="3286148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l"/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МЕТА: </a:t>
            </a: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дослідити </a:t>
            </a: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причини і наслідки голодомору 1932-1933                               років на території рідного села Велика </a:t>
            </a:r>
            <a:r>
              <a:rPr lang="uk-UA" sz="2400" dirty="0" err="1" smtClean="0">
                <a:ln w="50800"/>
                <a:solidFill>
                  <a:schemeClr val="bg1"/>
                </a:solidFill>
                <a:effectLst/>
                <a:latin typeface="+mn-lt"/>
              </a:rPr>
              <a:t>Каратуль</a:t>
            </a: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 Переяслав-Хмельницького району Київської області.</a:t>
            </a:r>
            <a:b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- зберегти пам'ять про національну трагедію;</a:t>
            </a:r>
            <a:b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- виховувати повагу до подій тих часів, почуття співпереживання;</a:t>
            </a:r>
            <a:b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- викликати бажання пізнавати історію рідного краю, бути гідними </a:t>
            </a:r>
            <a:r>
              <a:rPr lang="uk-UA" sz="2400" dirty="0" err="1" smtClean="0">
                <a:ln w="50800"/>
                <a:solidFill>
                  <a:schemeClr val="bg1"/>
                </a:solidFill>
                <a:effectLst/>
                <a:latin typeface="+mn-lt"/>
              </a:rPr>
              <a:t>громадянинами</a:t>
            </a: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 своєї держави, уболівати за майбутнє </a:t>
            </a:r>
            <a:r>
              <a:rPr lang="uk-UA" sz="2400" dirty="0" smtClean="0">
                <a:ln w="50800"/>
                <a:solidFill>
                  <a:schemeClr val="bg1"/>
                </a:solidFill>
                <a:effectLst/>
                <a:latin typeface="+mn-lt"/>
              </a:rPr>
              <a:t>країни.</a:t>
            </a:r>
            <a:r>
              <a:rPr lang="uk-UA" dirty="0" smtClean="0">
                <a:ln w="50800"/>
                <a:effectLst/>
              </a:rPr>
              <a:t/>
            </a:r>
            <a:br>
              <a:rPr lang="uk-UA" dirty="0" smtClean="0">
                <a:ln w="50800"/>
                <a:effectLst/>
              </a:rPr>
            </a:br>
            <a:endParaRPr lang="uk-UA" dirty="0">
              <a:ln w="50800"/>
              <a:effectLst/>
            </a:endParaRPr>
          </a:p>
        </p:txBody>
      </p:sp>
      <p:pic>
        <p:nvPicPr>
          <p:cNvPr id="3" name="Рисунок 2" descr="ÐÐ¾ÑÐ¾Ð¶ÐµÐµ Ð¸Ð·Ð¾Ð±ÑÐ°Ð¶ÐµÐ½Ð¸Ð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617" y="3857627"/>
            <a:ext cx="6120765" cy="3000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878684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      Не минув голод і моє рідне село.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В 1930 році в селі Велика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Каратуль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Переяслав-Хмельницького району Київської області проживало 2989 </a:t>
            </a:r>
            <a:r>
              <a:rPr lang="uk-UA" sz="32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осіб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Протягом 1932-1933 років в селі вимерло 1017 безневинних людей!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І тільки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513 осіб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з них вдалося встановити поіменно.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pic>
        <p:nvPicPr>
          <p:cNvPr id="3" name="Рисунок 2" descr="ÐÐ°ÑÑÐ¸Ð½ÐºÐ¸ Ð¿Ð¾ Ð·Ð°Ð¿ÑÐ¾ÑÑ ÐºÐ°ÑÑÐ¸Ð½ÐºÐ¸ Ð¿ÑÐ¾ ÑÐµÐ»Ð¾ ÐÐµÐ»Ð¸ÐºÐ° ÐºÐ°ÑÐ°ÑÑÐ»Ñ ÐÐµÑÐµÑÑÐ»Ð°Ð²-Ð¥Ð¼ÐµÐ»ÑÐ½Ð¸ÑÑÐºÐ¾Ð³Ð¾ ÑÐ°Ð¹Ð¾Ð½Ñ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3429000"/>
            <a:ext cx="514353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www.gorod.cn.ua/image/news/people_2/pl_16.07.12_parask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188640"/>
            <a:ext cx="3757620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3429000"/>
            <a:ext cx="8643998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810000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Середня Поліна Олександрівна, жителька </a:t>
            </a:r>
            <a:r>
              <a:rPr lang="uk-UA" dirty="0" err="1" smtClean="0">
                <a:solidFill>
                  <a:schemeClr val="bg1"/>
                </a:solidFill>
              </a:rPr>
              <a:t>с.Велика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err="1" smtClean="0">
                <a:solidFill>
                  <a:schemeClr val="bg1"/>
                </a:solidFill>
              </a:rPr>
              <a:t>Каратуль</a:t>
            </a:r>
            <a:r>
              <a:rPr lang="uk-UA" dirty="0" smtClean="0">
                <a:solidFill>
                  <a:schemeClr val="bg1"/>
                </a:solidFill>
              </a:rPr>
              <a:t> Переяслав-Хмельницького району Київської області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4121497"/>
            <a:ext cx="8286808" cy="2585323"/>
          </a:xfrm>
          <a:prstGeom prst="rect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    </a:t>
            </a:r>
            <a:r>
              <a:rPr lang="uk-UA" dirty="0" smtClean="0">
                <a:solidFill>
                  <a:schemeClr val="bg1"/>
                </a:solidFill>
              </a:rPr>
              <a:t>«</a:t>
            </a:r>
            <a:r>
              <a:rPr lang="uk-UA" i="1" dirty="0" smtClean="0">
                <a:solidFill>
                  <a:schemeClr val="bg1"/>
                </a:solidFill>
              </a:rPr>
              <a:t>Голодомор пам’ятаю добре, але згадувати не хочеться. Ми завжди були голодні. Моя мама ледве трималася на ногах, падала на польових роботах. А ми, діти, на луках збирали щавель, дикий часник, цибулю, а ще їли лободу, голі качани кукурудзи, рогіз, очерет. </a:t>
            </a:r>
          </a:p>
          <a:p>
            <a:r>
              <a:rPr lang="uk-UA" i="1" dirty="0" smtClean="0">
                <a:solidFill>
                  <a:schemeClr val="bg1"/>
                </a:solidFill>
              </a:rPr>
              <a:t>       На полі ставили мишоловки і ловили мишей, в хаті ні котів, ні мишей не було – їх давно поїли. </a:t>
            </a:r>
          </a:p>
          <a:p>
            <a:r>
              <a:rPr lang="uk-UA" i="1" dirty="0" smtClean="0">
                <a:solidFill>
                  <a:schemeClr val="bg1"/>
                </a:solidFill>
              </a:rPr>
              <a:t>       Дуже багато горя переніс наш народ, який, як ніхто інший, заслужив право на велике й безмірне щастя».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025" name="Рисунок 1" descr="http://www.bagnet.org/storage/05/12/05/11/560fbe2b3cb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52805" cy="23812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2381251"/>
            <a:ext cx="35004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Баланда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Рисунок 4" descr="http://www.bagnet.org/storage/01/15/12/10/560fbe2b3f2c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42852"/>
            <a:ext cx="3429024" cy="23574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7950" y="2503006"/>
            <a:ext cx="27860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Млинчики з листочків і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буряка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031" name="Рисунок 7" descr="http://www.bagnet.org/storage/07/06/26/15/560fbe2b3f47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86256"/>
            <a:ext cx="3353061" cy="22224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04894" y="6399254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Суп-затируха</a:t>
            </a:r>
            <a:endParaRPr lang="uk-UA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" name="Рисунок 1" descr="ÐÐ° ÑÐ°ÑÑÐ² Ð³Ð¾Ð»Ð¾Ð´Ñ, ÑÐ¾Ð± Ð²Ð¸Ð¶Ð¸ÑÐ¸, Ð»ÑÐ´Ð¸ Ð²Ð¶Ð¸Ð²Ð°Ð»Ð¸ ÑÐº ÑÐ¶Ñ Ð²ÑÐ´Ð²Ð°ÑÐ¸ Ð½Ð° Ð¾ÑÐ½Ð¾Ð²Ñ ÐºÐ¾ÑÐ¸ Ð´ÐµÑÐµÐ² - ÐÐ¸ÑÐµÐ»ÑÐ¼ ÐÐ½ÑÐ¿ÑÐ° Ð´Ð°Ð»Ð¸ ÑÐºÑÑÑÑÐ²Ð°ÑÐ¸ ÑÐ¶Ñ Ð· ÐºÐ¾ÑÐ¸, ÑÐºÑ Ð³Ð¾ÑÑÐ²Ð°Ð»Ð¸ ÑÐºÑÐ°ÑÐ½ÑÑ Ð¿ÑÐ´ ÑÐ°Ñ ÐÐ¾Ð»Ð¾Ð´Ð¾Ð¼Ð¾ÑÑ (ÑÐ¾ÑÐ¾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4000504"/>
            <a:ext cx="3714776" cy="24288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5202555" y="6398688"/>
            <a:ext cx="42148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Млинці з качанів кукурудзи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037" name="Рисунок 1" descr="ÐÐ¾Ð»Ð¾Ð´Ð¾Ð¼Ð¾Ñ ÑÐ¶Ð° ÑÐ°ÑÑÐ² ÐÐ¾Ð»Ð¾Ð´Ð¾Ð¼Ð¾ÑÑ Ð³ÐµÐ½Ð¾ÑÐ¸Ð´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1643050"/>
            <a:ext cx="3848100" cy="26622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626654" y="4214818"/>
            <a:ext cx="37147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Суп з шишок, листя, кори дерев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85728"/>
            <a:ext cx="8032406" cy="193899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</a:rPr>
              <a:t>Матвієнко Марія Микитівна згадує: </a:t>
            </a:r>
            <a:r>
              <a:rPr lang="uk-UA" sz="2000" dirty="0" smtClean="0">
                <a:solidFill>
                  <a:schemeClr val="bg1"/>
                </a:solidFill>
              </a:rPr>
              <a:t>«</a:t>
            </a:r>
            <a:r>
              <a:rPr lang="uk-UA" sz="2000" i="1" dirty="0" smtClean="0">
                <a:solidFill>
                  <a:schemeClr val="bg1"/>
                </a:solidFill>
              </a:rPr>
              <a:t>Як </a:t>
            </a:r>
            <a:r>
              <a:rPr lang="uk-UA" sz="2000" i="1" dirty="0" smtClean="0">
                <a:solidFill>
                  <a:schemeClr val="bg1"/>
                </a:solidFill>
              </a:rPr>
              <a:t>ми вижили - важко розповідати. Тоді, будучи маленькою дівчинкою, я  побачила на власні очі, що таке голодна смерть. Це страшно… Під час голоду помер мій татусь і братик. Голод перетворив обличчя дітей в замучені страхітливі видіння, забравши в нас дитинство, тільки десь глибоко в очах залишався відблиск далекого дитинства. У нас забрали </a:t>
            </a:r>
            <a:r>
              <a:rPr lang="uk-UA" sz="2000" i="1" dirty="0" smtClean="0">
                <a:solidFill>
                  <a:schemeClr val="bg1"/>
                </a:solidFill>
              </a:rPr>
              <a:t>все».</a:t>
            </a:r>
            <a:endParaRPr lang="uk-UA" sz="2000" i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37" y="2487364"/>
            <a:ext cx="762000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Хліб, який їли наші бабусі і дідусі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7650" name="Picture 2" descr="ÐÐ°ÑÑÐ¸Ð½ÐºÐ¸ Ð¿Ð¾ Ð·Ð°Ð¿ÑÐ¾ÑÑ ÐºÐ°ÑÑÐ¸Ð½ÐºÐ¸ Ð¿ÑÐ¾ Ð³Ð¾Ð»Ð¾Ð´Ð¾Ð¼Ð¾Ñ ÑÐ»ÑÐ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214422"/>
            <a:ext cx="438493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4000528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357298"/>
            <a:ext cx="380900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214818"/>
            <a:ext cx="4355749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NIK\Desktop\Screenshot_2021-04-10-13-40-3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272808" cy="664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2632224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Син і </a:t>
            </a:r>
            <a:r>
              <a:rPr lang="uk-UA" sz="2000" b="1" dirty="0" smtClean="0">
                <a:solidFill>
                  <a:schemeClr val="bg1"/>
                </a:solidFill>
              </a:rPr>
              <a:t>невістка свідка голодомору </a:t>
            </a:r>
            <a:r>
              <a:rPr lang="uk-UA" sz="2000" b="1" dirty="0" smtClean="0">
                <a:solidFill>
                  <a:schemeClr val="bg1"/>
                </a:solidFill>
              </a:rPr>
              <a:t>Сонько Марії </a:t>
            </a:r>
            <a:r>
              <a:rPr lang="uk-UA" sz="2000" b="1" dirty="0" smtClean="0">
                <a:solidFill>
                  <a:schemeClr val="bg1"/>
                </a:solidFill>
              </a:rPr>
              <a:t>Григорівни.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28" y="56169"/>
            <a:ext cx="6768752" cy="258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3929090" cy="600164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Вшановуючи </a:t>
            </a:r>
            <a:r>
              <a:rPr lang="uk-UA" sz="3200" dirty="0" smtClean="0">
                <a:solidFill>
                  <a:schemeClr val="bg1"/>
                </a:solidFill>
              </a:rPr>
              <a:t>пам'ять </a:t>
            </a:r>
            <a:r>
              <a:rPr lang="uk-UA" sz="3200" dirty="0" smtClean="0">
                <a:solidFill>
                  <a:schemeClr val="bg1"/>
                </a:solidFill>
              </a:rPr>
              <a:t>загиблих, і на згадку майбутнім поколінням в моєму селі був зведений на центральному сільському кладовищі по вулиці Володько у 1994 році дерев</a:t>
            </a:r>
            <a:r>
              <a:rPr lang="ru-RU" sz="3200" dirty="0" smtClean="0">
                <a:solidFill>
                  <a:schemeClr val="bg1"/>
                </a:solidFill>
              </a:rPr>
              <a:t>’</a:t>
            </a:r>
            <a:r>
              <a:rPr lang="uk-UA" sz="3200" dirty="0" err="1" smtClean="0">
                <a:solidFill>
                  <a:schemeClr val="bg1"/>
                </a:solidFill>
              </a:rPr>
              <a:t>яний</a:t>
            </a:r>
            <a:r>
              <a:rPr lang="uk-UA" sz="3200" dirty="0" smtClean="0">
                <a:solidFill>
                  <a:schemeClr val="bg1"/>
                </a:solidFill>
              </a:rPr>
              <a:t> хрест у пам'ять про безвинно убієнних. </a:t>
            </a:r>
            <a:endParaRPr lang="uk-UA" sz="3200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http://www.velo.nnov.ru/_data/objects/0000/9930/ic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571612"/>
            <a:ext cx="3529018" cy="41434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76200">
              <a:srgbClr val="000000"/>
            </a:innerShdw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Користувач\Desktop\800px-Меморіал_жертвам_Голодомору_в_Переяславі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14290"/>
            <a:ext cx="700092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928794" y="5429264"/>
            <a:ext cx="49292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1"/>
                </a:solidFill>
              </a:rPr>
              <a:t>Меморіал жертвам Голодомору 1932—1933 років </a:t>
            </a:r>
            <a:r>
              <a:rPr lang="uk-UA" sz="2000" dirty="0" err="1" smtClean="0">
                <a:solidFill>
                  <a:schemeClr val="bg1"/>
                </a:solidFill>
              </a:rPr>
              <a:t>м.Переяслав-Хмельницький</a:t>
            </a:r>
            <a:r>
              <a:rPr lang="uk-UA" sz="2000" dirty="0" smtClean="0">
                <a:solidFill>
                  <a:schemeClr val="bg1"/>
                </a:solidFill>
              </a:rPr>
              <a:t> Київської області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428596" y="285728"/>
            <a:ext cx="8358246" cy="62865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285852" y="1214423"/>
            <a:ext cx="7143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Arial" pitchFamily="34" charset="0"/>
              </a:rPr>
              <a:t>Трагедію 1933 року потрібно пам’ятати і носити у серці і не лише тому, що це наш біль, і наша правда, наша історія, але й для того, щоб лихоліття ніколи більше не повторилося.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dirty="0" smtClean="0">
                <a:solidFill>
                  <a:srgbClr val="444444"/>
                </a:solidFill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Arial" pitchFamily="34" charset="0"/>
              </a:rPr>
              <a:t>Бо життя повинно керуватися любов’ю, розумом, співпрацею…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smtClean="0">
                <a:solidFill>
                  <a:srgbClr val="444444"/>
                </a:solidFill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uk-UA" sz="28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Arial" pitchFamily="34" charset="0"/>
              </a:rPr>
              <a:t>І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Arial" pitchFamily="34" charset="0"/>
              </a:rPr>
              <a:t>тоді ми зможемо змінити світ на краще!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1360</TotalTime>
  <Words>452</Words>
  <Application>Microsoft Office PowerPoint</Application>
  <PresentationFormat>Екран (4:3)</PresentationFormat>
  <Paragraphs>27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Презентація PowerPoint</vt:lpstr>
      <vt:lpstr>Презентація PowerPoint</vt:lpstr>
      <vt:lpstr>МЕТА: дослідити причини і наслідки голодомору 1932-1933                               років на території рідного села Велика Каратуль Переяслав-Хмельницького району Київської області. - зберегти пам'ять про національну трагедію; - виховувати повагу до подій тих часів, почуття співпереживання; - викликати бажання пізнавати історію рідного краю, бути гідними громадянинами своєї держави, уболівати за майбутнє країни. </vt:lpstr>
      <vt:lpstr>Презентація PowerPoint</vt:lpstr>
      <vt:lpstr>Презентація PowerPoint</vt:lpstr>
      <vt:lpstr>Презентація PowerPoint</vt:lpstr>
      <vt:lpstr>Презентація PowerPoint</vt:lpstr>
      <vt:lpstr>Хліб, який їли наші бабусі і дідусі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Користувач</dc:creator>
  <cp:lastModifiedBy>Admin</cp:lastModifiedBy>
  <cp:revision>150</cp:revision>
  <dcterms:created xsi:type="dcterms:W3CDTF">2019-02-20T08:54:56Z</dcterms:created>
  <dcterms:modified xsi:type="dcterms:W3CDTF">2021-04-12T08:56:40Z</dcterms:modified>
</cp:coreProperties>
</file>