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0" r:id="rId4"/>
    <p:sldId id="258" r:id="rId5"/>
    <p:sldId id="259" r:id="rId6"/>
    <p:sldId id="261" r:id="rId7"/>
    <p:sldId id="260" r:id="rId8"/>
    <p:sldId id="271" r:id="rId9"/>
    <p:sldId id="272" r:id="rId10"/>
    <p:sldId id="263" r:id="rId11"/>
    <p:sldId id="264" r:id="rId12"/>
    <p:sldId id="266" r:id="rId13"/>
    <p:sldId id="273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F1BD3-A7D3-4999-A639-93580D1A8A92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E0691-CD10-4393-B3CE-9103EBE007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0691-CD10-4393-B3CE-9103EBE0079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0691-CD10-4393-B3CE-9103EBE0079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905000"/>
            <a:ext cx="7543800" cy="2819400"/>
          </a:xfrm>
        </p:spPr>
        <p:txBody>
          <a:bodyPr>
            <a:normAutofit/>
          </a:bodyPr>
          <a:lstStyle/>
          <a:p>
            <a:r>
              <a:rPr lang="uk-UA" b="1" dirty="0" smtClean="0"/>
              <a:t>Проект на тему:</a:t>
            </a:r>
            <a:br>
              <a:rPr lang="uk-UA" b="1" dirty="0" smtClean="0"/>
            </a:br>
            <a:r>
              <a:rPr lang="uk-UA" b="1" dirty="0" smtClean="0"/>
              <a:t>«Екскурсійний маршрут «Декомунізація Дніпропетровщини»</a:t>
            </a:r>
            <a:endParaRPr lang="ru-RU" dirty="0"/>
          </a:p>
        </p:txBody>
      </p:sp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b="45945"/>
          <a:stretch>
            <a:fillRect/>
          </a:stretch>
        </p:blipFill>
        <p:spPr bwMode="auto">
          <a:xfrm>
            <a:off x="0" y="0"/>
            <a:ext cx="9144000" cy="2143116"/>
          </a:xfrm>
          <a:prstGeom prst="rect">
            <a:avLst/>
          </a:prstGeom>
          <a:noFill/>
          <a:effectLst>
            <a:softEdge rad="635000"/>
          </a:effectLst>
        </p:spPr>
      </p:pic>
      <p:grpSp>
        <p:nvGrpSpPr>
          <p:cNvPr id="3" name="Группа 9"/>
          <p:cNvGrpSpPr/>
          <p:nvPr/>
        </p:nvGrpSpPr>
        <p:grpSpPr>
          <a:xfrm>
            <a:off x="-1" y="4286256"/>
            <a:ext cx="3075691" cy="2571744"/>
            <a:chOff x="-1" y="4286256"/>
            <a:chExt cx="3075691" cy="2571744"/>
          </a:xfrm>
        </p:grpSpPr>
        <p:pic>
          <p:nvPicPr>
            <p:cNvPr id="7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3" cstate="print"/>
            <a:srcRect t="31723" b="25225"/>
            <a:stretch>
              <a:fillRect/>
            </a:stretch>
          </p:blipFill>
          <p:spPr bwMode="auto">
            <a:xfrm>
              <a:off x="-1" y="6215082"/>
              <a:ext cx="3075691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4" cstate="print"/>
            <a:srcRect t="31723" b="25225"/>
            <a:stretch>
              <a:fillRect/>
            </a:stretch>
          </p:blipFill>
          <p:spPr bwMode="auto">
            <a:xfrm rot="5400000">
              <a:off x="-964413" y="5250669"/>
              <a:ext cx="2571744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grpSp>
        <p:nvGrpSpPr>
          <p:cNvPr id="4" name="Группа 13"/>
          <p:cNvGrpSpPr/>
          <p:nvPr/>
        </p:nvGrpSpPr>
        <p:grpSpPr>
          <a:xfrm flipH="1">
            <a:off x="6215074" y="4286256"/>
            <a:ext cx="2928926" cy="2571744"/>
            <a:chOff x="-1" y="4286256"/>
            <a:chExt cx="3075691" cy="2571744"/>
          </a:xfrm>
        </p:grpSpPr>
        <p:pic>
          <p:nvPicPr>
            <p:cNvPr id="15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5" cstate="print"/>
            <a:srcRect t="31723" b="25225"/>
            <a:stretch>
              <a:fillRect/>
            </a:stretch>
          </p:blipFill>
          <p:spPr bwMode="auto">
            <a:xfrm>
              <a:off x="-1" y="6215082"/>
              <a:ext cx="3075691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6" name="Picture 2" descr="C:\Documents and Settings\Учитель\Рабочий стол\орнаменти\14.jpg"/>
            <p:cNvPicPr>
              <a:picLocks noChangeAspect="1" noChangeArrowheads="1"/>
            </p:cNvPicPr>
            <p:nvPr/>
          </p:nvPicPr>
          <p:blipFill>
            <a:blip r:embed="rId6" cstate="print"/>
            <a:srcRect t="31723" b="25225"/>
            <a:stretch>
              <a:fillRect/>
            </a:stretch>
          </p:blipFill>
          <p:spPr bwMode="auto">
            <a:xfrm rot="5400000">
              <a:off x="-964413" y="5250669"/>
              <a:ext cx="2571744" cy="642918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027" name="Picture 3" descr="D:\Documents and Settings\Admin\Рабочий стол\Декомунізація\cholovichok-smitnyk-SRS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4697413"/>
            <a:ext cx="2160587" cy="2160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pic>
        <p:nvPicPr>
          <p:cNvPr id="8194" name="Picture 2" descr="D:\Documents and Settings\Admin\Рабочий стол\Декомунізація\G_u4_QD28d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459868"/>
            <a:ext cx="4114799" cy="2873892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 </a:t>
            </a:r>
            <a:r>
              <a:rPr lang="uk-UA" b="1" dirty="0" smtClean="0"/>
              <a:t>«</a:t>
            </a:r>
            <a:r>
              <a:rPr lang="uk-UA" b="1" dirty="0" err="1" smtClean="0"/>
              <a:t>Ленінопад</a:t>
            </a:r>
            <a:r>
              <a:rPr lang="uk-UA" b="1" dirty="0" smtClean="0"/>
              <a:t>» </a:t>
            </a:r>
            <a:r>
              <a:rPr lang="uk-UA" b="1" dirty="0" smtClean="0"/>
              <a:t>у м. Синельникове: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5" name="Picture 3" descr="D:\Documents and Settings\Admin\Рабочий стол\Декомунізація\ленин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1752600"/>
            <a:ext cx="4572000" cy="275952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00760" y="4714884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8 листопада 2015 р.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00232" y="0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4282" y="2285992"/>
            <a:ext cx="2890838" cy="2667000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Перейменування вулиць на території </a:t>
            </a:r>
            <a:br>
              <a:rPr lang="uk-UA" sz="2800" b="1" dirty="0" smtClean="0"/>
            </a:br>
            <a:r>
              <a:rPr lang="uk-UA" sz="2800" b="1" dirty="0" smtClean="0"/>
              <a:t>с. Луб</a:t>
            </a:r>
            <a:r>
              <a:rPr lang="en-US" sz="2800" b="1" dirty="0" smtClean="0"/>
              <a:t>’</a:t>
            </a:r>
            <a:r>
              <a:rPr lang="uk-UA" sz="2800" b="1" dirty="0" err="1" smtClean="0"/>
              <a:t>янка</a:t>
            </a:r>
            <a:endParaRPr lang="ru-RU" sz="2800" b="1" dirty="0"/>
          </a:p>
        </p:txBody>
      </p:sp>
      <p:pic>
        <p:nvPicPr>
          <p:cNvPr id="7169" name="Picture 1" descr="C:\Users\админ\Desktop\Конференція декомунізація\лубянк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0063" y="1643050"/>
            <a:ext cx="6103937" cy="3932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5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9" name="Содержимое 5"/>
          <p:cNvSpPr>
            <a:spLocks noGrp="1"/>
          </p:cNvSpPr>
          <p:nvPr>
            <p:ph idx="1"/>
          </p:nvPr>
        </p:nvSpPr>
        <p:spPr>
          <a:xfrm>
            <a:off x="152400" y="5410200"/>
            <a:ext cx="8839200" cy="82868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dirty="0" smtClean="0"/>
              <a:t>	Будівля КЗО </a:t>
            </a:r>
            <a:r>
              <a:rPr lang="uk-UA" dirty="0" err="1" smtClean="0"/>
              <a:t>“Циганівська</a:t>
            </a:r>
            <a:r>
              <a:rPr lang="uk-UA" dirty="0" smtClean="0"/>
              <a:t> ЗШ І-ІІІ ступенів </a:t>
            </a:r>
            <a:r>
              <a:rPr lang="uk-UA" dirty="0" err="1" smtClean="0"/>
              <a:t>Раївської</a:t>
            </a:r>
            <a:r>
              <a:rPr lang="uk-UA" dirty="0" smtClean="0"/>
              <a:t> сільської </a:t>
            </a:r>
            <a:r>
              <a:rPr lang="uk-UA" dirty="0" err="1" smtClean="0"/>
              <a:t>ради”</a:t>
            </a:r>
            <a:endParaRPr lang="uk-UA" dirty="0" smtClean="0"/>
          </a:p>
          <a:p>
            <a:pPr algn="ctr">
              <a:buNone/>
            </a:pPr>
            <a:r>
              <a:rPr lang="uk-UA" dirty="0" smtClean="0"/>
              <a:t>вулиця </a:t>
            </a:r>
            <a:r>
              <a:rPr lang="uk-UA" dirty="0" smtClean="0">
                <a:solidFill>
                  <a:srgbClr val="FF0000"/>
                </a:solidFill>
              </a:rPr>
              <a:t>Калініна</a:t>
            </a:r>
            <a:r>
              <a:rPr lang="uk-UA" dirty="0" smtClean="0"/>
              <a:t> отримала назву вулиця </a:t>
            </a:r>
            <a:r>
              <a:rPr lang="uk-UA" dirty="0" smtClean="0">
                <a:solidFill>
                  <a:srgbClr val="FF0000"/>
                </a:solidFill>
              </a:rPr>
              <a:t>Лесі Українки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админ\Desktop\Конференція декомунізація\лесі українки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528832"/>
            <a:ext cx="2784765" cy="1950957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1285860"/>
            <a:ext cx="45148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Выгнутая влево стрелка 11"/>
          <p:cNvSpPr/>
          <p:nvPr/>
        </p:nvSpPr>
        <p:spPr>
          <a:xfrm rot="15003867">
            <a:off x="3494470" y="1980278"/>
            <a:ext cx="857256" cy="1500198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5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9" name="Содержимое 5"/>
          <p:cNvSpPr>
            <a:spLocks noGrp="1"/>
          </p:cNvSpPr>
          <p:nvPr>
            <p:ph idx="1"/>
          </p:nvPr>
        </p:nvSpPr>
        <p:spPr>
          <a:xfrm>
            <a:off x="152400" y="5410200"/>
            <a:ext cx="8839200" cy="82868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dirty="0" smtClean="0"/>
              <a:t>	Будівля Будинку культури</a:t>
            </a:r>
          </a:p>
          <a:p>
            <a:pPr algn="ctr">
              <a:buNone/>
            </a:pPr>
            <a:r>
              <a:rPr lang="uk-UA" dirty="0" smtClean="0"/>
              <a:t>вулиця </a:t>
            </a:r>
            <a:r>
              <a:rPr lang="uk-UA" dirty="0" smtClean="0">
                <a:solidFill>
                  <a:srgbClr val="FF0000"/>
                </a:solidFill>
              </a:rPr>
              <a:t>Леніна</a:t>
            </a:r>
            <a:r>
              <a:rPr lang="uk-UA" dirty="0" smtClean="0"/>
              <a:t> отримала назву вулиця </a:t>
            </a:r>
            <a:r>
              <a:rPr lang="uk-UA" dirty="0" smtClean="0">
                <a:solidFill>
                  <a:srgbClr val="FF0000"/>
                </a:solidFill>
              </a:rPr>
              <a:t>Центральна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23" name="Picture 3" descr="C:\Users\админ\Desktop\Конференція декомунізація\БК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1410" y="1714488"/>
            <a:ext cx="5036263" cy="3321053"/>
          </a:xfrm>
          <a:prstGeom prst="rect">
            <a:avLst/>
          </a:prstGeom>
          <a:noFill/>
        </p:spPr>
      </p:pic>
      <p:sp>
        <p:nvSpPr>
          <p:cNvPr id="12" name="Выгнутая влево стрелка 11"/>
          <p:cNvSpPr/>
          <p:nvPr/>
        </p:nvSpPr>
        <p:spPr>
          <a:xfrm rot="16200000">
            <a:off x="3857451" y="2786227"/>
            <a:ext cx="857256" cy="2428554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24" name="Picture 4" descr="C:\Users\админ\Desktop\Конференція декомунізація\БК 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1724410"/>
            <a:ext cx="2671766" cy="1855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Висновки: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42910" y="1785926"/>
            <a:ext cx="8043890" cy="4340237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uk-UA" dirty="0" smtClean="0"/>
              <a:t>Хоча процес декомунізації в українському суспільстві сприймався неоднозначно, станом на сьогодні можна стверджувати, що він майже завершений. </a:t>
            </a:r>
            <a:endParaRPr lang="ru-RU" dirty="0" smtClean="0"/>
          </a:p>
          <a:p>
            <a:pPr lvl="0"/>
            <a:r>
              <a:rPr lang="uk-UA" dirty="0" smtClean="0"/>
              <a:t>Декомунізація Дніпропетровщини відбувалася досить інтенсивно. Найяскравішими свідченнями цього є зупинки на екскурсійному маршруті «Декомунізація Дніпропетровщини»:</a:t>
            </a:r>
            <a:endParaRPr lang="ru-RU" dirty="0" smtClean="0"/>
          </a:p>
          <a:p>
            <a:pPr lvl="0">
              <a:buFont typeface="Wingdings" pitchFamily="2" charset="2"/>
              <a:buChar char="Ø"/>
            </a:pPr>
            <a:r>
              <a:rPr lang="uk-UA" dirty="0" smtClean="0"/>
              <a:t>у м. Дніпро: демонтаж пам’ятника Г.Петровському та зміна назви міста з Дніпропетровська на Дніпро;</a:t>
            </a:r>
          </a:p>
          <a:p>
            <a:pPr lvl="0">
              <a:buFont typeface="Wingdings" pitchFamily="2" charset="2"/>
              <a:buChar char="Ø"/>
            </a:pPr>
            <a:r>
              <a:rPr lang="uk-UA" dirty="0" smtClean="0"/>
              <a:t>у м. Синельникове: демонтаж пам’ятника В.Леніна</a:t>
            </a:r>
          </a:p>
          <a:p>
            <a:pPr lvl="0">
              <a:buFont typeface="Wingdings" pitchFamily="2" charset="2"/>
              <a:buChar char="Ø"/>
            </a:pPr>
            <a:r>
              <a:rPr lang="uk-UA" dirty="0" smtClean="0"/>
              <a:t>у с. Луб’янка: перейменування головних вулиць: з Леніна на Центральну, з Калініна – на Лесі Українки.</a:t>
            </a:r>
            <a:endParaRPr lang="ru-RU" dirty="0" smtClean="0"/>
          </a:p>
          <a:p>
            <a:pPr lvl="0"/>
            <a:r>
              <a:rPr lang="uk-UA" dirty="0" smtClean="0"/>
              <a:t>Однак, повному завершенню процесу декомунізації нашого краю заважає те, що у назві «Дніпропетровська область» продовжує зберігатися ім’я представника комуністичного режиму Г.Петровського.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28596" y="5072074"/>
            <a:ext cx="8229600" cy="819144"/>
          </a:xfrm>
        </p:spPr>
        <p:txBody>
          <a:bodyPr>
            <a:normAutofit fontScale="90000"/>
          </a:bodyPr>
          <a:lstStyle/>
          <a:p>
            <a:r>
              <a:rPr lang="uk-UA" sz="8000" b="1" dirty="0" smtClean="0"/>
              <a:t>Дякую за увагу!</a:t>
            </a:r>
            <a:endParaRPr lang="ru-RU" sz="80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10" y="1214422"/>
            <a:ext cx="821537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Використані джерела: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Содержимое 8"/>
          <p:cNvSpPr>
            <a:spLocks noGrp="1"/>
          </p:cNvSpPr>
          <p:nvPr>
            <p:ph idx="1"/>
          </p:nvPr>
        </p:nvSpPr>
        <p:spPr>
          <a:xfrm>
            <a:off x="285720" y="1785927"/>
            <a:ext cx="8643998" cy="250032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sz="1400" dirty="0" smtClean="0"/>
              <a:t>Декомунізація</a:t>
            </a:r>
            <a:r>
              <a:rPr lang="ru-RU" sz="1400" dirty="0" smtClean="0"/>
              <a:t>:</a:t>
            </a:r>
            <a:r>
              <a:rPr lang="uk-UA" sz="1400" dirty="0" smtClean="0"/>
              <a:t> що і чому перейменовувати й демонтувати. Збірник матеріалів, рекомендацій і документів щодо виконання вимог Закону України «Про засудження комуністичного та націонал-соціалістичного (нацистського) тоталітарних режимів в Україні та заборону пропаганди їхньої символіки» / Сергій Бутко, Сергій Горобець, Ігор </a:t>
            </a:r>
            <a:r>
              <a:rPr lang="uk-UA" sz="1400" dirty="0" err="1" smtClean="0"/>
              <a:t>Каретніков</a:t>
            </a:r>
            <a:r>
              <a:rPr lang="uk-UA" sz="1400" dirty="0" smtClean="0"/>
              <a:t>, Богдан Короленко, Максим Майоров (</a:t>
            </a:r>
            <a:r>
              <a:rPr lang="uk-UA" sz="1400" dirty="0" err="1" smtClean="0"/>
              <a:t>упоряд</a:t>
            </a:r>
            <a:r>
              <a:rPr lang="uk-UA" sz="1400" dirty="0" smtClean="0"/>
              <a:t>.); Український інститут національної пам’яті. — Київ: Український інститут національної пам’яті, 2015. — 234 с.</a:t>
            </a:r>
            <a:endParaRPr lang="uk-UA" sz="1400" dirty="0" smtClean="0"/>
          </a:p>
          <a:p>
            <a:pPr marL="514350" indent="-514350">
              <a:buFont typeface="+mj-lt"/>
              <a:buAutoNum type="arabicPeriod"/>
            </a:pPr>
            <a:r>
              <a:rPr lang="uk-UA" sz="1400" dirty="0" smtClean="0"/>
              <a:t>Перелік нових і старих назв </a:t>
            </a:r>
            <a:r>
              <a:rPr lang="ru-RU" sz="1400" dirty="0" smtClean="0"/>
              <a:t>населених </a:t>
            </a:r>
            <a:r>
              <a:rPr lang="uk-UA" sz="1400" dirty="0" smtClean="0"/>
              <a:t>пунктів</a:t>
            </a:r>
            <a:r>
              <a:rPr lang="ru-RU" sz="1400" cap="all" dirty="0" smtClean="0"/>
              <a:t>// </a:t>
            </a:r>
            <a:r>
              <a:rPr lang="en-US" sz="1400" dirty="0" smtClean="0"/>
              <a:t> </a:t>
            </a:r>
            <a:r>
              <a:rPr lang="uk-UA" sz="1400" dirty="0" smtClean="0"/>
              <a:t>Режим доступу: </a:t>
            </a:r>
            <a:r>
              <a:rPr lang="en-US" sz="1400" dirty="0" smtClean="0"/>
              <a:t>https</a:t>
            </a:r>
            <a:r>
              <a:rPr lang="en-US" sz="1400" dirty="0" smtClean="0"/>
              <a:t>://</a:t>
            </a:r>
            <a:r>
              <a:rPr lang="en-US" sz="1400" dirty="0" smtClean="0"/>
              <a:t>old.uinp.gov.ua/page/perelik-novikh-i-starikh-nazv-naselenikh-punktiv?q=page/perelik-novikh-i-starikh-nazv-naselenikh-punktiv</a:t>
            </a:r>
            <a:endParaRPr lang="uk-UA" sz="1400" dirty="0" smtClean="0"/>
          </a:p>
          <a:p>
            <a:pPr marL="514350" indent="-514350">
              <a:buFont typeface="+mj-lt"/>
              <a:buAutoNum type="arabicPeriod"/>
            </a:pPr>
            <a:r>
              <a:rPr lang="uk-UA" sz="1400" dirty="0" smtClean="0"/>
              <a:t>Список осіб, які підпадають під закон про декомунізацію // </a:t>
            </a:r>
            <a:r>
              <a:rPr lang="uk-UA" sz="1400" dirty="0" smtClean="0"/>
              <a:t>Режим доступу: </a:t>
            </a:r>
            <a:r>
              <a:rPr lang="en-US" sz="1400" dirty="0" smtClean="0"/>
              <a:t>https://</a:t>
            </a:r>
            <a:r>
              <a:rPr lang="en-US" sz="1400" dirty="0" smtClean="0"/>
              <a:t>old.uinp.gov.ua/publication/spisok-osib-yaki-pidpadayut-pid-zakon-pro-dekomunizatsiyu</a:t>
            </a:r>
            <a:endParaRPr lang="uk-UA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29221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Автор: </a:t>
            </a:r>
            <a:r>
              <a:rPr lang="uk-UA" dirty="0" err="1" smtClean="0"/>
              <a:t>Козій</a:t>
            </a:r>
            <a:r>
              <a:rPr lang="uk-UA" dirty="0" smtClean="0"/>
              <a:t> Іван Сергійович</a:t>
            </a:r>
            <a:endParaRPr lang="ru-RU" dirty="0" smtClean="0"/>
          </a:p>
          <a:p>
            <a:r>
              <a:rPr lang="uk-UA" dirty="0" smtClean="0"/>
              <a:t>Назва закладу освіти: КЗО «</a:t>
            </a:r>
            <a:r>
              <a:rPr lang="uk-UA" dirty="0" err="1" smtClean="0"/>
              <a:t>Циганівська</a:t>
            </a:r>
            <a:r>
              <a:rPr lang="uk-UA" dirty="0" smtClean="0"/>
              <a:t> ЗШ І-ІІІ ступенів </a:t>
            </a:r>
            <a:r>
              <a:rPr lang="uk-UA" dirty="0" err="1" smtClean="0"/>
              <a:t>Раївської</a:t>
            </a:r>
            <a:r>
              <a:rPr lang="uk-UA" dirty="0" smtClean="0"/>
              <a:t> сільської ради»</a:t>
            </a:r>
            <a:endParaRPr lang="ru-RU" dirty="0" smtClean="0"/>
          </a:p>
          <a:p>
            <a:r>
              <a:rPr lang="uk-UA" dirty="0" smtClean="0"/>
              <a:t>Клас: 7</a:t>
            </a:r>
            <a:endParaRPr lang="ru-RU" dirty="0" smtClean="0"/>
          </a:p>
          <a:p>
            <a:r>
              <a:rPr lang="uk-UA" dirty="0" smtClean="0"/>
              <a:t>Назва територіального відділення МАНУ: Дніпропетровське відділення Малої академії наук</a:t>
            </a:r>
            <a:endParaRPr lang="ru-RU" dirty="0" smtClean="0"/>
          </a:p>
          <a:p>
            <a:r>
              <a:rPr lang="uk-UA" dirty="0" smtClean="0"/>
              <a:t>Назва населеного пункту: с. Луб’янка, </a:t>
            </a:r>
            <a:r>
              <a:rPr lang="uk-UA" dirty="0" err="1" smtClean="0"/>
              <a:t>Синельниківський</a:t>
            </a:r>
            <a:r>
              <a:rPr lang="uk-UA" dirty="0" smtClean="0"/>
              <a:t> район, Дніпропетровська область.</a:t>
            </a:r>
            <a:endParaRPr lang="ru-RU" dirty="0" smtClean="0"/>
          </a:p>
          <a:p>
            <a:r>
              <a:rPr lang="uk-UA" dirty="0" smtClean="0"/>
              <a:t>Керівник проекту: </a:t>
            </a:r>
            <a:r>
              <a:rPr lang="uk-UA" dirty="0" err="1" smtClean="0"/>
              <a:t>Крат</a:t>
            </a:r>
            <a:r>
              <a:rPr lang="uk-UA" dirty="0" smtClean="0"/>
              <a:t> Василь Васильович, вчитель історії та правознавства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295400"/>
            <a:ext cx="7358058" cy="857256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Мета та завдання дослідження: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000240"/>
            <a:ext cx="8305800" cy="40195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dirty="0" smtClean="0"/>
              <a:t>		Метою дослідження є аналіз стану процесу декомунізації на сучасному етапі історії України. Крім того, завданням роботи є дослідження декомунізації на території Дніпропетровщини загалом, та </a:t>
            </a:r>
            <a:r>
              <a:rPr lang="uk-UA" dirty="0" err="1" smtClean="0"/>
              <a:t>Синельниківщини</a:t>
            </a:r>
            <a:r>
              <a:rPr lang="uk-UA" dirty="0" smtClean="0"/>
              <a:t> – зокрема.</a:t>
            </a:r>
            <a:endParaRPr lang="ru-RU" dirty="0" smtClean="0"/>
          </a:p>
          <a:p>
            <a:pPr algn="just">
              <a:buNone/>
            </a:pPr>
            <a:endParaRPr lang="ru-RU" dirty="0"/>
          </a:p>
        </p:txBody>
      </p:sp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03860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uk-UA" dirty="0" smtClean="0"/>
              <a:t>	У ході дослідження було з’ясовано, що ухвалений 9 квітня 2015 року Верховною Радою України «</a:t>
            </a:r>
            <a:r>
              <a:rPr lang="uk-UA" dirty="0" err="1" smtClean="0"/>
              <a:t>декомунізаційний</a:t>
            </a:r>
            <a:r>
              <a:rPr lang="uk-UA" dirty="0" smtClean="0"/>
              <a:t> пакет» законів, у яких ідеться про визнання державою борців за незалежність України у ХХ столітті, відкриття архівів радянських репресивних органів, засудження комуністичного та нацистського тоталітарних режимів та увічнення перемоги над нацизмом у Другій світовій війні, спричинив широкий суспільний резонанс та став основою процесу декомунізації як історичного явища.</a:t>
            </a:r>
            <a:endParaRPr lang="ru-RU" dirty="0"/>
          </a:p>
        </p:txBody>
      </p:sp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90600" y="1447800"/>
            <a:ext cx="7358058" cy="6096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err="1" smtClean="0"/>
              <a:t>Декомунізаційні</a:t>
            </a:r>
            <a:r>
              <a:rPr lang="uk-UA" b="1" dirty="0" smtClean="0"/>
              <a:t> закони: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pic>
        <p:nvPicPr>
          <p:cNvPr id="5122" name="Picture 2" descr="D:\Documents and Settings\Admin\Рабочий стол\Декомунізація\4_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071546"/>
            <a:ext cx="2926806" cy="4056046"/>
          </a:xfrm>
          <a:prstGeom prst="rect">
            <a:avLst/>
          </a:prstGeom>
          <a:noFill/>
        </p:spPr>
      </p:pic>
      <p:pic>
        <p:nvPicPr>
          <p:cNvPr id="5123" name="Picture 3" descr="D:\Documents and Settings\Admin\Рабочий стол\Декомунізація\1_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7296" y="1000109"/>
            <a:ext cx="2702142" cy="3643338"/>
          </a:xfrm>
          <a:prstGeom prst="rect">
            <a:avLst/>
          </a:prstGeom>
          <a:noFill/>
        </p:spPr>
      </p:pic>
      <p:pic>
        <p:nvPicPr>
          <p:cNvPr id="8" name="Picture 3" descr="D:\Documents and Settings\Admin\Рабочий стол\Декомунізація\3_2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2500306"/>
            <a:ext cx="2794440" cy="3767785"/>
          </a:xfrm>
          <a:prstGeom prst="rect">
            <a:avLst/>
          </a:prstGeom>
          <a:noFill/>
        </p:spPr>
      </p:pic>
      <p:pic>
        <p:nvPicPr>
          <p:cNvPr id="9" name="Picture 2" descr="D:\Documents and Settings\Admin\Рабочий стол\Декомунізація\2_2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08" y="2500306"/>
            <a:ext cx="2814630" cy="3795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pic>
        <p:nvPicPr>
          <p:cNvPr id="9218" name="Picture 2" descr="D:\Documents and Settings\Admin\Рабочий стол\Декомунізація\rozjasnennja-stroky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2786058"/>
            <a:ext cx="4851212" cy="3185474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90600" y="1143000"/>
            <a:ext cx="7358058" cy="6096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Календар декомунізації: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1857364"/>
            <a:ext cx="8286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Декомунізація відбувалася за своєрідним «Календарем декомунізації», розробленим </a:t>
            </a:r>
          </a:p>
          <a:p>
            <a:r>
              <a:rPr lang="uk-UA" sz="2800" dirty="0" smtClean="0"/>
              <a:t>Українським інститутом </a:t>
            </a:r>
          </a:p>
          <a:p>
            <a:r>
              <a:rPr lang="uk-UA" sz="2800" dirty="0" smtClean="0"/>
              <a:t>національної пам’яті.</a:t>
            </a:r>
          </a:p>
          <a:p>
            <a:r>
              <a:rPr lang="uk-UA" sz="2800" dirty="0" smtClean="0"/>
              <a:t> Він став певною </a:t>
            </a:r>
          </a:p>
          <a:p>
            <a:r>
              <a:rPr lang="uk-UA" sz="2800" dirty="0" smtClean="0"/>
              <a:t>покроковою схемою, </a:t>
            </a:r>
          </a:p>
          <a:p>
            <a:r>
              <a:rPr lang="uk-UA" sz="2800" dirty="0" smtClean="0"/>
              <a:t>де відзначено, що і </a:t>
            </a:r>
          </a:p>
          <a:p>
            <a:r>
              <a:rPr lang="uk-UA" sz="2800" dirty="0" smtClean="0"/>
              <a:t>коли потрібно </a:t>
            </a:r>
          </a:p>
          <a:p>
            <a:r>
              <a:rPr lang="uk-UA" sz="2800" dirty="0" smtClean="0"/>
              <a:t>перейменувати або </a:t>
            </a:r>
          </a:p>
          <a:p>
            <a:r>
              <a:rPr lang="uk-UA" sz="2800" dirty="0" smtClean="0"/>
              <a:t>демонтувати.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pic>
        <p:nvPicPr>
          <p:cNvPr id="11265" name="Picture 1" descr="C:\Users\админ\Desktop\Конференція декомунізація\маршрут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643050"/>
            <a:ext cx="7899400" cy="45974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1142984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«Екскурсійний маршрут «Декомунізація Дніпропетровщини»</a:t>
            </a:r>
            <a:endParaRPr lang="ru-RU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админ\Desktop\Конференція декомунізація\петровский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714752"/>
            <a:ext cx="3422315" cy="2211384"/>
          </a:xfrm>
          <a:prstGeom prst="rect">
            <a:avLst/>
          </a:prstGeom>
          <a:noFill/>
        </p:spPr>
      </p:pic>
      <p:pic>
        <p:nvPicPr>
          <p:cNvPr id="28675" name="Picture 3" descr="C:\Users\админ\Desktop\Конференція декомунізація\петровский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786058"/>
            <a:ext cx="3166441" cy="2357454"/>
          </a:xfrm>
          <a:prstGeom prst="rect">
            <a:avLst/>
          </a:prstGeom>
          <a:noFill/>
        </p:spPr>
      </p:pic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4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5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6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5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57158" y="1214422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j-lt"/>
              </a:rPr>
              <a:t>Демонтаж пам’ятника Г.Петровському</a:t>
            </a:r>
          </a:p>
          <a:p>
            <a:pPr algn="ctr"/>
            <a:r>
              <a:rPr lang="uk-UA" sz="3200" b="1" dirty="0" smtClean="0">
                <a:latin typeface="+mj-lt"/>
              </a:rPr>
              <a:t>		у м. Дніпропетровськ</a:t>
            </a:r>
            <a:endParaRPr lang="ru-RU" sz="3200" b="1" dirty="0">
              <a:latin typeface="+mj-lt"/>
            </a:endParaRPr>
          </a:p>
        </p:txBody>
      </p:sp>
      <p:pic>
        <p:nvPicPr>
          <p:cNvPr id="28674" name="Picture 2" descr="C:\Users\админ\Desktop\Конференція декомунізація\петровский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19" y="1857364"/>
            <a:ext cx="3125027" cy="207170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28596" y="3929066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Минуле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15074" y="5929330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Сьогодення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5143512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29 січня 2016 р.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2" cstate="print"/>
          <a:srcRect l="12500" r="11718" b="45945"/>
          <a:stretch>
            <a:fillRect/>
          </a:stretch>
        </p:blipFill>
        <p:spPr bwMode="auto">
          <a:xfrm>
            <a:off x="2071670" y="-214338"/>
            <a:ext cx="5143536" cy="14847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-1" y="6286520"/>
            <a:ext cx="3075691" cy="571480"/>
          </a:xfrm>
          <a:prstGeom prst="rect">
            <a:avLst/>
          </a:prstGeom>
          <a:noFill/>
        </p:spPr>
      </p:pic>
      <p:pic>
        <p:nvPicPr>
          <p:cNvPr id="10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4" cstate="print"/>
          <a:srcRect t="31723" b="25225"/>
          <a:stretch>
            <a:fillRect/>
          </a:stretch>
        </p:blipFill>
        <p:spPr bwMode="auto">
          <a:xfrm>
            <a:off x="3000364" y="6286520"/>
            <a:ext cx="3143272" cy="571480"/>
          </a:xfrm>
          <a:prstGeom prst="rect">
            <a:avLst/>
          </a:prstGeom>
          <a:noFill/>
        </p:spPr>
      </p:pic>
      <p:pic>
        <p:nvPicPr>
          <p:cNvPr id="11" name="Picture 2" descr="C:\Documents and Settings\Учитель\Рабочий стол\орнаменти\14.jpg"/>
          <p:cNvPicPr>
            <a:picLocks noChangeAspect="1" noChangeArrowheads="1"/>
          </p:cNvPicPr>
          <p:nvPr/>
        </p:nvPicPr>
        <p:blipFill>
          <a:blip r:embed="rId3" cstate="print"/>
          <a:srcRect t="31723" b="25225"/>
          <a:stretch>
            <a:fillRect/>
          </a:stretch>
        </p:blipFill>
        <p:spPr bwMode="auto">
          <a:xfrm>
            <a:off x="6068309" y="6286520"/>
            <a:ext cx="3075691" cy="5714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57158" y="1214422"/>
            <a:ext cx="857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j-lt"/>
              </a:rPr>
              <a:t>Перейменування Дніпропетровська</a:t>
            </a:r>
            <a:endParaRPr lang="ru-RU" sz="3200" b="1" dirty="0">
              <a:latin typeface="+mj-lt"/>
            </a:endParaRPr>
          </a:p>
        </p:txBody>
      </p:sp>
      <p:pic>
        <p:nvPicPr>
          <p:cNvPr id="29698" name="Picture 2" descr="C:\Users\админ\Desktop\Конференція декомунізація\табличка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857364"/>
            <a:ext cx="4725618" cy="3143272"/>
          </a:xfrm>
          <a:prstGeom prst="rect">
            <a:avLst/>
          </a:prstGeom>
          <a:noFill/>
        </p:spPr>
      </p:pic>
      <p:pic>
        <p:nvPicPr>
          <p:cNvPr id="29699" name="Picture 3" descr="C:\Users\админ\Desktop\Конференція декомунізація\табличка 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928934"/>
            <a:ext cx="4441837" cy="318308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928662" y="5357826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19 травня 2016 р.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314</Words>
  <PresentationFormat>Экран (4:3)</PresentationFormat>
  <Paragraphs>50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Проект на тему: «Екскурсійний маршрут «Декомунізація Дніпропетровщини»</vt:lpstr>
      <vt:lpstr>Слайд 2</vt:lpstr>
      <vt:lpstr>Мета та завдання дослідження: </vt:lpstr>
      <vt:lpstr> Декомунізаційні закони: </vt:lpstr>
      <vt:lpstr>Слайд 5</vt:lpstr>
      <vt:lpstr> Календар декомунізації: </vt:lpstr>
      <vt:lpstr>Слайд 7</vt:lpstr>
      <vt:lpstr>Слайд 8</vt:lpstr>
      <vt:lpstr>Слайд 9</vt:lpstr>
      <vt:lpstr>  «Ленінопад» у м. Синельникове: </vt:lpstr>
      <vt:lpstr>Перейменування вулиць на території  с. Луб’янка</vt:lpstr>
      <vt:lpstr>Слайд 12</vt:lpstr>
      <vt:lpstr>Слайд 13</vt:lpstr>
      <vt:lpstr>Висновки: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Дослідницький проект на тему: «Декомунізація та її сприйняття у соціумі»</dc:title>
  <dc:creator>админ</dc:creator>
  <cp:lastModifiedBy>админ</cp:lastModifiedBy>
  <cp:revision>18</cp:revision>
  <dcterms:created xsi:type="dcterms:W3CDTF">2021-04-13T17:28:32Z</dcterms:created>
  <dcterms:modified xsi:type="dcterms:W3CDTF">2021-04-13T20:57:16Z</dcterms:modified>
</cp:coreProperties>
</file>