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2" r:id="rId5"/>
    <p:sldId id="264" r:id="rId6"/>
    <p:sldId id="267" r:id="rId7"/>
    <p:sldId id="270" r:id="rId8"/>
    <p:sldId id="272" r:id="rId9"/>
    <p:sldId id="274" r:id="rId10"/>
    <p:sldId id="277" r:id="rId11"/>
    <p:sldId id="279" r:id="rId12"/>
    <p:sldId id="281" r:id="rId13"/>
    <p:sldId id="285" r:id="rId14"/>
    <p:sldId id="289" r:id="rId15"/>
    <p:sldId id="299" r:id="rId16"/>
    <p:sldId id="30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207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DE09CE-2BD1-4EC9-9B45-743EF93C3B8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02FFBE-3FF2-4AC0-86B0-6A9715B20A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1732C-5602-439B-B7FB-0D58670BDCD3}" type="slidenum">
              <a:rPr lang="ru-RU"/>
              <a:pPr/>
              <a:t>1</a:t>
            </a:fld>
            <a:endParaRPr lang="ru-RU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BC6B-6720-4209-BB8E-3D1222E9BB05}" type="slidenum">
              <a:rPr lang="ru-RU"/>
              <a:pPr/>
              <a:t>10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061C0-5239-4D0D-8787-112B8A4688F3}" type="slidenum">
              <a:rPr lang="ru-RU"/>
              <a:pPr/>
              <a:t>11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AB00B-4463-4082-987A-480A964F482B}" type="slidenum">
              <a:rPr lang="ru-RU"/>
              <a:pPr/>
              <a:t>12</a:t>
            </a:fld>
            <a:endParaRPr lang="ru-R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426AA-881E-4C96-81F6-623BD56059E9}" type="slidenum">
              <a:rPr lang="ru-RU"/>
              <a:pPr/>
              <a:t>13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115D4-F860-454A-B8AE-4B9D64535566}" type="slidenum">
              <a:rPr lang="ru-RU"/>
              <a:pPr/>
              <a:t>14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150CB-CDDF-44F0-BDCB-9063CB80CA76}" type="slidenum">
              <a:rPr lang="ru-RU"/>
              <a:pPr/>
              <a:t>15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EBED6-BF5B-4F48-95C5-01390B0ACD9E}" type="slidenum">
              <a:rPr lang="ru-RU"/>
              <a:pPr/>
              <a:t>2</a:t>
            </a:fld>
            <a:endParaRPr 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FE4BC-B443-4EF2-991F-7811F2CC3BC3}" type="slidenum">
              <a:rPr lang="ru-RU"/>
              <a:pPr/>
              <a:t>3</a:t>
            </a:fld>
            <a:endParaRPr lang="ru-RU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ED555-B93C-4606-9C5E-77DC026B70D9}" type="slidenum">
              <a:rPr lang="ru-RU"/>
              <a:pPr/>
              <a:t>4</a:t>
            </a:fld>
            <a:endParaRPr lang="ru-RU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5716B-A35B-4E01-9F35-5E2F50169762}" type="slidenum">
              <a:rPr lang="ru-RU"/>
              <a:pPr/>
              <a:t>5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FD6D2-C7AA-4185-BBDD-BE9F690BE43B}" type="slidenum">
              <a:rPr lang="ru-RU"/>
              <a:pPr/>
              <a:t>6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29621-4A4D-4FB0-9355-83F54805240C}" type="slidenum">
              <a:rPr lang="ru-RU"/>
              <a:pPr/>
              <a:t>7</a:t>
            </a:fld>
            <a:endParaRPr 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9D39F-1BC6-4303-80A9-0AE4B13A1CDB}" type="slidenum">
              <a:rPr lang="ru-RU"/>
              <a:pPr/>
              <a:t>8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61CFE-9615-461D-85B7-25A121E997D2}" type="slidenum">
              <a:rPr lang="ru-RU"/>
              <a:pPr/>
              <a:t>9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97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97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971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07D70C-E5ED-4166-A224-7A5987D55E7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21DE3-84A9-4C74-8D04-2B52D63C8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9C16-BAC9-44F0-8AC2-11A0EC0E11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ED07F-41B9-42D5-895B-939839E6BC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A568-2042-4C31-8AE5-37FA3891D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5C36-A402-4B4F-94F1-F0065D852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5E064-37C7-4987-9130-BD2BF93AEF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8590-9F64-4724-B1CA-435A42E080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D447-09EA-4518-A886-40788AB510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4C062-47B3-46C2-B489-450995FCD9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E8AE8-156A-41C1-A2C6-5AD5B2CB6C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86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68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86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6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2B9CC77-900C-46D4-84D6-5C3F8D8E8E0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229600" cy="2133600"/>
          </a:xfrm>
        </p:spPr>
        <p:txBody>
          <a:bodyPr/>
          <a:lstStyle/>
          <a:p>
            <a:r>
              <a:rPr lang="uk-UA" sz="3600" dirty="0" smtClean="0"/>
              <a:t>Екскурсійний </a:t>
            </a:r>
            <a:r>
              <a:rPr lang="uk-UA" sz="3600" dirty="0"/>
              <a:t>маршрут</a:t>
            </a:r>
            <a:r>
              <a:rPr lang="uk-UA" sz="4800" dirty="0"/>
              <a:t> </a:t>
            </a:r>
            <a:br>
              <a:rPr lang="uk-UA" sz="4800" dirty="0"/>
            </a:br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</a:rPr>
              <a:t>Легенди  </a:t>
            </a:r>
            <a:r>
              <a:rPr lang="uk-UA" sz="4800" b="1" dirty="0">
                <a:solidFill>
                  <a:schemeClr val="accent5">
                    <a:lumMod val="75000"/>
                  </a:schemeClr>
                </a:solidFill>
              </a:rPr>
              <a:t>Тетерева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200400"/>
            <a:ext cx="4648200" cy="2590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Автор : </a:t>
            </a:r>
            <a:r>
              <a:rPr lang="uk-UA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Коваленко Марія Володимирівна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algn="l">
              <a:lnSpc>
                <a:spcPct val="80000"/>
              </a:lnSpc>
            </a:pP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учениця 9 Б класу</a:t>
            </a:r>
          </a:p>
          <a:p>
            <a:pPr algn="l">
              <a:lnSpc>
                <a:spcPct val="80000"/>
              </a:lnSpc>
            </a:pP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Ліцею №9 імені Олега Ольжича</a:t>
            </a:r>
          </a:p>
          <a:p>
            <a:pPr algn="l">
              <a:lnSpc>
                <a:spcPct val="80000"/>
              </a:lnSpc>
            </a:pPr>
            <a:r>
              <a:rPr lang="uk-UA" sz="1800" dirty="0" err="1" smtClean="0">
                <a:solidFill>
                  <a:schemeClr val="accent5">
                    <a:lumMod val="75000"/>
                  </a:schemeClr>
                </a:solidFill>
              </a:rPr>
              <a:t>Коростишівської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 міської ради</a:t>
            </a:r>
          </a:p>
          <a:p>
            <a:pPr algn="l">
              <a:lnSpc>
                <a:spcPct val="80000"/>
              </a:lnSpc>
            </a:pP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Керівник: Табунова Людмила Вікторівна,</a:t>
            </a:r>
          </a:p>
          <a:p>
            <a:pPr algn="l">
              <a:lnSpc>
                <a:spcPct val="80000"/>
              </a:lnSpc>
            </a:pP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учитель історії</a:t>
            </a:r>
          </a:p>
          <a:p>
            <a:pPr algn="l">
              <a:lnSpc>
                <a:spcPct val="80000"/>
              </a:lnSpc>
            </a:pP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Ліцею №9 імені Олега Ольжича</a:t>
            </a:r>
          </a:p>
          <a:p>
            <a:pPr algn="l">
              <a:lnSpc>
                <a:spcPct val="80000"/>
              </a:lnSpc>
            </a:pPr>
            <a:r>
              <a:rPr lang="uk-UA" sz="1800" dirty="0" err="1" smtClean="0">
                <a:solidFill>
                  <a:schemeClr val="accent5">
                    <a:lumMod val="75000"/>
                  </a:schemeClr>
                </a:solidFill>
              </a:rPr>
              <a:t>Коростишівської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 міської ради</a:t>
            </a:r>
          </a:p>
          <a:p>
            <a:pPr algn="l">
              <a:lnSpc>
                <a:spcPct val="80000"/>
              </a:lnSpc>
            </a:pPr>
            <a:endParaRPr lang="uk-UA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lang="uk-UA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lang="uk-UA" sz="1800" dirty="0"/>
          </a:p>
          <a:p>
            <a:pPr algn="l"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фелі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447800"/>
            <a:ext cx="3943350" cy="5257800"/>
          </a:xfrm>
          <a:prstGeom prst="rect">
            <a:avLst/>
          </a:prstGeom>
          <a:noFill/>
        </p:spPr>
      </p:pic>
      <p:pic>
        <p:nvPicPr>
          <p:cNvPr id="4" name="Picture 5" descr="IMGP5807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81600" cy="38862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429000" cy="1143000"/>
          </a:xfrm>
        </p:spPr>
        <p:txBody>
          <a:bodyPr/>
          <a:lstStyle/>
          <a:p>
            <a:r>
              <a:rPr lang="en-US" dirty="0" err="1" smtClean="0"/>
              <a:t>Felinski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038600"/>
            <a:ext cx="3962400" cy="2819400"/>
          </a:xfrm>
        </p:spPr>
        <p:txBody>
          <a:bodyPr/>
          <a:lstStyle/>
          <a:p>
            <a:pPr algn="just"/>
            <a:r>
              <a:rPr lang="uk-UA" sz="2000" dirty="0" smtClean="0"/>
              <a:t>Рушаємо стежиною берегом Тетерева.</a:t>
            </a:r>
            <a:endParaRPr lang="ru-RU" sz="2000" dirty="0" smtClean="0"/>
          </a:p>
          <a:p>
            <a:pPr algn="just"/>
            <a:r>
              <a:rPr lang="uk-UA" sz="2000" dirty="0" smtClean="0"/>
              <a:t>Першою на нашому шляху постає скеля </a:t>
            </a:r>
            <a:r>
              <a:rPr lang="uk-UA" sz="2000" dirty="0" err="1" smtClean="0"/>
              <a:t>Фелінського</a:t>
            </a:r>
            <a:r>
              <a:rPr lang="uk-UA" sz="2000" dirty="0" smtClean="0"/>
              <a:t> названа так  Густавом </a:t>
            </a:r>
            <a:r>
              <a:rPr lang="uk-UA" sz="2000" dirty="0" err="1" smtClean="0"/>
              <a:t>Олізаром</a:t>
            </a:r>
            <a:r>
              <a:rPr lang="uk-UA" sz="2000" dirty="0" smtClean="0"/>
              <a:t>, що наказав вибити латинськими літерами прізвище </a:t>
            </a:r>
            <a:r>
              <a:rPr lang="en-US" sz="2000" dirty="0" err="1" smtClean="0"/>
              <a:t>Felinski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429000"/>
            <a:ext cx="8077200" cy="685800"/>
          </a:xfrm>
        </p:spPr>
        <p:txBody>
          <a:bodyPr/>
          <a:lstStyle/>
          <a:p>
            <a:pPr algn="l"/>
            <a:r>
              <a:rPr lang="uk-UA" sz="2000" dirty="0" smtClean="0"/>
              <a:t>                    </a:t>
            </a:r>
            <a:r>
              <a:rPr lang="uk-UA" sz="2000" dirty="0" err="1" smtClean="0"/>
              <a:t>Алоїз</a:t>
            </a:r>
            <a:r>
              <a:rPr lang="uk-UA" sz="2000" dirty="0" smtClean="0"/>
              <a:t> </a:t>
            </a:r>
            <a:r>
              <a:rPr lang="uk-UA" sz="2000" dirty="0" err="1"/>
              <a:t>Фелінський</a:t>
            </a:r>
            <a:r>
              <a:rPr lang="uk-UA" sz="2000" dirty="0"/>
              <a:t> </a:t>
            </a:r>
            <a:r>
              <a:rPr lang="uk-UA" sz="2000" dirty="0" smtClean="0"/>
              <a:t>                           Густав </a:t>
            </a:r>
            <a:r>
              <a:rPr lang="uk-UA" sz="2000" dirty="0" err="1" smtClean="0"/>
              <a:t>Олізар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114800"/>
            <a:ext cx="9144000" cy="2514600"/>
          </a:xfrm>
        </p:spPr>
        <p:txBody>
          <a:bodyPr/>
          <a:lstStyle/>
          <a:p>
            <a:pPr algn="ctr"/>
            <a:r>
              <a:rPr lang="uk-UA" sz="1600" dirty="0" err="1" smtClean="0"/>
              <a:t>Алоїз</a:t>
            </a:r>
            <a:r>
              <a:rPr lang="uk-UA" sz="1600" dirty="0" smtClean="0"/>
              <a:t> </a:t>
            </a:r>
            <a:r>
              <a:rPr lang="uk-UA" sz="1600" dirty="0" err="1" smtClean="0"/>
              <a:t>Фелінський</a:t>
            </a:r>
            <a:r>
              <a:rPr lang="uk-UA" sz="1600" dirty="0" smtClean="0"/>
              <a:t> –  польський поет, драматург, добрий друг і наставник Густава </a:t>
            </a:r>
            <a:r>
              <a:rPr lang="uk-UA" sz="1600" dirty="0" err="1" smtClean="0"/>
              <a:t>Олізара</a:t>
            </a:r>
            <a:r>
              <a:rPr lang="uk-UA" sz="1600" dirty="0" smtClean="0"/>
              <a:t>. </a:t>
            </a:r>
            <a:r>
              <a:rPr lang="uk-UA" sz="1600" dirty="0" err="1" smtClean="0"/>
              <a:t>Олізар</a:t>
            </a:r>
            <a:r>
              <a:rPr lang="uk-UA" sz="1600" dirty="0" smtClean="0"/>
              <a:t> присвятив </a:t>
            </a:r>
            <a:r>
              <a:rPr lang="uk-UA" sz="1600" dirty="0" err="1" smtClean="0"/>
              <a:t>Фелінському</a:t>
            </a:r>
            <a:r>
              <a:rPr lang="uk-UA" sz="1600" dirty="0" smtClean="0"/>
              <a:t> такі слова :  </a:t>
            </a:r>
            <a:endParaRPr lang="ru-RU" sz="1600" dirty="0" smtClean="0"/>
          </a:p>
          <a:p>
            <a:pPr algn="ctr"/>
            <a:r>
              <a:rPr lang="uk-UA" sz="1600" dirty="0" smtClean="0"/>
              <a:t> Коли від помсти невдячних сипавсь удар за ударом, </a:t>
            </a:r>
            <a:br>
              <a:rPr lang="uk-UA" sz="1600" dirty="0" smtClean="0"/>
            </a:br>
            <a:r>
              <a:rPr lang="uk-UA" sz="1600" dirty="0" smtClean="0"/>
              <a:t>Коли забирала доля дітей і маєток задаром, </a:t>
            </a:r>
            <a:br>
              <a:rPr lang="uk-UA" sz="1600" dirty="0" smtClean="0"/>
            </a:br>
            <a:r>
              <a:rPr lang="uk-UA" sz="1600" dirty="0" smtClean="0"/>
              <a:t>Коли, життя не проклявши, біг смерті для себе шукати, </a:t>
            </a:r>
            <a:br>
              <a:rPr lang="uk-UA" sz="1600" dirty="0" smtClean="0"/>
            </a:br>
            <a:r>
              <a:rPr lang="uk-UA" sz="1600" dirty="0" smtClean="0"/>
              <a:t>І нарікав на Бога, що не дає сконати. </a:t>
            </a:r>
            <a:br>
              <a:rPr lang="uk-UA" sz="1600" dirty="0" smtClean="0"/>
            </a:br>
            <a:r>
              <a:rPr lang="uk-UA" sz="1600" dirty="0" smtClean="0"/>
              <a:t>Моя сльоза в Твоїм оці другу сльозу зустріла, </a:t>
            </a:r>
            <a:br>
              <a:rPr lang="uk-UA" sz="1600" dirty="0" smtClean="0"/>
            </a:br>
            <a:r>
              <a:rPr lang="uk-UA" sz="1600" dirty="0" smtClean="0"/>
              <a:t>І усміх в устах народився, і розпач ураз відступила...</a:t>
            </a:r>
            <a:endParaRPr lang="ru-RU" sz="1600" dirty="0" smtClean="0"/>
          </a:p>
          <a:p>
            <a:pPr algn="ctr"/>
            <a:r>
              <a:rPr lang="uk-UA" sz="1600" dirty="0" smtClean="0"/>
              <a:t>Так про дружбу з </a:t>
            </a:r>
            <a:r>
              <a:rPr lang="uk-UA" sz="1600" dirty="0" err="1" smtClean="0"/>
              <a:t>Фелінським</a:t>
            </a:r>
            <a:r>
              <a:rPr lang="uk-UA" sz="1600" dirty="0" smtClean="0"/>
              <a:t> напише Густав </a:t>
            </a:r>
            <a:r>
              <a:rPr lang="uk-UA" sz="1600" dirty="0" err="1" smtClean="0"/>
              <a:t>Олізар</a:t>
            </a:r>
            <a:r>
              <a:rPr lang="uk-UA" sz="1600" dirty="0" smtClean="0"/>
              <a:t>. Стає зрозуміла така дивна назва скелі. </a:t>
            </a:r>
            <a:endParaRPr lang="ru-RU" sz="1600" dirty="0"/>
          </a:p>
        </p:txBody>
      </p:sp>
      <p:pic>
        <p:nvPicPr>
          <p:cNvPr id="68613" name="Picture 5" descr="rubase_3_1012939310_16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2974788" cy="3352800"/>
          </a:xfrm>
          <a:prstGeom prst="rect">
            <a:avLst/>
          </a:prstGeom>
          <a:noFill/>
        </p:spPr>
      </p:pic>
      <p:pic>
        <p:nvPicPr>
          <p:cNvPr id="4" name="Picture 6" descr="олізар"/>
          <p:cNvPicPr>
            <a:picLocks noChangeAspect="1" noChangeArrowheads="1"/>
          </p:cNvPicPr>
          <p:nvPr/>
        </p:nvPicPr>
        <p:blipFill>
          <a:blip r:embed="rId4" cstate="print"/>
          <a:srcRect r="-1161" b="46031"/>
          <a:stretch>
            <a:fillRect/>
          </a:stretch>
        </p:blipFill>
        <p:spPr bwMode="auto">
          <a:xfrm>
            <a:off x="5638800" y="228600"/>
            <a:ext cx="267099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352800"/>
            <a:ext cx="8763000" cy="457200"/>
          </a:xfrm>
        </p:spPr>
        <p:txBody>
          <a:bodyPr/>
          <a:lstStyle/>
          <a:p>
            <a:r>
              <a:rPr lang="uk-UA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</a:t>
            </a:r>
            <a:r>
              <a:rPr lang="uk-UA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Памятник</a:t>
            </a:r>
            <a:r>
              <a:rPr lang="uk-UA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Г. </a:t>
            </a:r>
            <a:r>
              <a:rPr lang="uk-UA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Олізару</a:t>
            </a:r>
            <a:r>
              <a:rPr lang="uk-UA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</a:t>
            </a:r>
            <a:r>
              <a:rPr lang="uk-U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кам'яна жаба - давньослов'янський ідол</a:t>
            </a:r>
            <a:r>
              <a:rPr lang="ru-RU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3962400"/>
            <a:ext cx="8534400" cy="2895600"/>
          </a:xfrm>
        </p:spPr>
        <p:txBody>
          <a:bodyPr/>
          <a:lstStyle/>
          <a:p>
            <a:pPr algn="just"/>
            <a:r>
              <a:rPr lang="uk-UA" sz="1600" dirty="0" smtClean="0"/>
              <a:t>Місцеві жителі звуть цю скелю ще «</a:t>
            </a:r>
            <a:r>
              <a:rPr lang="uk-UA" sz="1600" dirty="0" err="1" smtClean="0"/>
              <a:t>Олеччин</a:t>
            </a:r>
            <a:r>
              <a:rPr lang="uk-UA" sz="1600" dirty="0" smtClean="0"/>
              <a:t> камінь». Це пов’язано з трагічною загибеллю на цьому місці маленької дівчинки. Вбитий горем батько попросив каменярів вибити ім’я дитини на бічному камені скелі.</a:t>
            </a:r>
            <a:endParaRPr lang="ru-RU" sz="1600" dirty="0" smtClean="0"/>
          </a:p>
          <a:p>
            <a:pPr algn="just"/>
            <a:r>
              <a:rPr lang="uk-UA" sz="1600" dirty="0" smtClean="0"/>
              <a:t>Це ще не все </a:t>
            </a:r>
            <a:r>
              <a:rPr lang="uk-UA" sz="1600" dirty="0" err="1" smtClean="0"/>
              <a:t>.Скеля</a:t>
            </a:r>
            <a:r>
              <a:rPr lang="uk-UA" sz="1600" dirty="0" smtClean="0"/>
              <a:t> </a:t>
            </a:r>
            <a:r>
              <a:rPr lang="uk-UA" sz="1600" dirty="0" err="1" smtClean="0"/>
              <a:t>Фелінського</a:t>
            </a:r>
            <a:r>
              <a:rPr lang="uk-UA" sz="1600" dirty="0" smtClean="0"/>
              <a:t> стала місцем паломництва сучасних язичників представників РУН-віри, бо на скелі  знаходиться стародавня скульптура - кам'яна жаба, яка є давньослов'янським ідолом. Її підняли на скелю з дна Тетерева за наказом тих же </a:t>
            </a:r>
            <a:r>
              <a:rPr lang="uk-UA" sz="1600" dirty="0" err="1" smtClean="0"/>
              <a:t>Олізарів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algn="just"/>
            <a:r>
              <a:rPr lang="uk-UA" sz="1600" dirty="0" smtClean="0"/>
              <a:t> Щорічно граф Густав проводив під скелею «Свято регати» для рибалок на човнах. Переможця нагороджували трьома рублями сріблом, баранячою шапкою і червоним кунтушем. </a:t>
            </a:r>
            <a:endParaRPr lang="ru-RU" sz="1600" dirty="0"/>
          </a:p>
        </p:txBody>
      </p:sp>
      <p:pic>
        <p:nvPicPr>
          <p:cNvPr id="71686" name="Picture 6" descr="IMGP5807_resize"/>
          <p:cNvPicPr>
            <a:picLocks noChangeAspect="1" noChangeArrowheads="1"/>
          </p:cNvPicPr>
          <p:nvPr/>
        </p:nvPicPr>
        <p:blipFill>
          <a:blip r:embed="rId3" cstate="print"/>
          <a:srcRect l="48999" r="24001" b="68668"/>
          <a:stretch>
            <a:fillRect/>
          </a:stretch>
        </p:blipFill>
        <p:spPr bwMode="auto">
          <a:xfrm>
            <a:off x="5029200" y="152400"/>
            <a:ext cx="3581400" cy="3117463"/>
          </a:xfrm>
          <a:prstGeom prst="rect">
            <a:avLst/>
          </a:prstGeom>
          <a:noFill/>
        </p:spPr>
      </p:pic>
      <p:pic>
        <p:nvPicPr>
          <p:cNvPr id="5" name="Picture 5" descr="P6015470"/>
          <p:cNvPicPr>
            <a:picLocks noChangeAspect="1" noChangeArrowheads="1"/>
          </p:cNvPicPr>
          <p:nvPr/>
        </p:nvPicPr>
        <p:blipFill>
          <a:blip r:embed="rId4" cstate="print"/>
          <a:srcRect l="19241" t="4276" r="31050" b="-467"/>
          <a:stretch>
            <a:fillRect/>
          </a:stretch>
        </p:blipFill>
        <p:spPr bwMode="auto">
          <a:xfrm>
            <a:off x="990600" y="228600"/>
            <a:ext cx="2209800" cy="320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uk-UA" sz="3200" dirty="0" smtClean="0"/>
              <a:t>Легенда про Марію та Ядвігу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4495800"/>
          </a:xfrm>
        </p:spPr>
        <p:txBody>
          <a:bodyPr/>
          <a:lstStyle/>
          <a:p>
            <a:pPr algn="just"/>
            <a:r>
              <a:rPr lang="uk-UA" sz="1400" dirty="0" smtClean="0"/>
              <a:t>Ми продовжуємо свій шлях на південь  - до скель Марії та Ядвіги. Тут  ми  влаштуємо пікнік на березі Тетерева і послухаємо надзвичайно романтичні легенди про їх назви.</a:t>
            </a:r>
            <a:endParaRPr lang="ru-RU" sz="1400" dirty="0" smtClean="0"/>
          </a:p>
          <a:p>
            <a:pPr algn="just"/>
            <a:r>
              <a:rPr lang="uk-UA" sz="1400" dirty="0" smtClean="0"/>
              <a:t>Ось одна з них.</a:t>
            </a:r>
            <a:endParaRPr lang="ru-RU" sz="1400" dirty="0" smtClean="0"/>
          </a:p>
          <a:p>
            <a:pPr algn="just"/>
            <a:r>
              <a:rPr lang="uk-UA" sz="1400" dirty="0" smtClean="0"/>
              <a:t>Мудрий граф Людвіг </a:t>
            </a:r>
            <a:r>
              <a:rPr lang="uk-UA" sz="1400" dirty="0" err="1" smtClean="0"/>
              <a:t>Олізар</a:t>
            </a:r>
            <a:r>
              <a:rPr lang="uk-UA" sz="1400" dirty="0" smtClean="0"/>
              <a:t> вирішив вступити у союз з Литовським князем і з його допомогою зміцнити державу Польщу. Але для цього потрібно було поріднитися... </a:t>
            </a:r>
            <a:r>
              <a:rPr lang="uk-UA" sz="1400" dirty="0" err="1" smtClean="0"/>
              <a:t>Олізар</a:t>
            </a:r>
            <a:r>
              <a:rPr lang="uk-UA" sz="1400" dirty="0" smtClean="0"/>
              <a:t> вирішив видати заміж свою красуню-дочку Марію за  </a:t>
            </a:r>
            <a:r>
              <a:rPr lang="uk-UA" sz="1400" dirty="0" err="1" smtClean="0"/>
              <a:t>Радзивілла-</a:t>
            </a:r>
            <a:r>
              <a:rPr lang="uk-UA" sz="1400" dirty="0" smtClean="0"/>
              <a:t> сина Литовського князя. І ось із Вільно приїжджає княжа родина на оглядини. Марія дуже сподобалася </a:t>
            </a:r>
            <a:r>
              <a:rPr lang="uk-UA" sz="1400" dirty="0" err="1" smtClean="0"/>
              <a:t>Радзивіллу</a:t>
            </a:r>
            <a:r>
              <a:rPr lang="uk-UA" sz="1400" dirty="0" smtClean="0"/>
              <a:t>, але він був бридким і справив негативне враження на Марію. Дівчина не хотіла покидати рідне місто і йти заміж у чужі краї, тим паче мати такого чоловіка. Але ж не сила перечити батьківській волі. І перед самим від'їздом Марія попрохала матір піти прогулятися по парку.. Підійшовши до схилу мальовничого Тетерева, княжна прийшла в останній раз попрощатися з ним, а також зі скелями, які оточили річку. </a:t>
            </a:r>
            <a:endParaRPr lang="ru-RU" sz="1400" dirty="0" smtClean="0"/>
          </a:p>
          <a:p>
            <a:pPr algn="just"/>
            <a:r>
              <a:rPr lang="uk-UA" sz="1400" dirty="0" smtClean="0"/>
              <a:t>Тільки сосни високі бачили, як у синьому надвечір'ї добігла до скелі Марія, змахнула білими руками, мов чайка крилами, і ринулась бурхливі</a:t>
            </a:r>
            <a:r>
              <a:rPr lang="uk-UA" sz="1400" i="1" dirty="0" smtClean="0"/>
              <a:t> </a:t>
            </a:r>
            <a:r>
              <a:rPr lang="uk-UA" sz="1400" dirty="0" smtClean="0"/>
              <a:t>хвилі. Тільки  її й бачили, сховалась навіки у розгніваній річці. З того часу </a:t>
            </a:r>
            <a:r>
              <a:rPr lang="uk-UA" sz="1400" dirty="0" err="1" smtClean="0"/>
              <a:t>Олізар</a:t>
            </a:r>
            <a:r>
              <a:rPr lang="uk-UA" sz="1400" dirty="0" smtClean="0"/>
              <a:t> назвав ту скелю «Марія». Мати не пережила загибель доньки , і тому скалу поблизу називають Ядвіга, бо матір Марії звали Ядвігою.</a:t>
            </a:r>
          </a:p>
          <a:p>
            <a:pPr algn="just"/>
            <a:r>
              <a:rPr lang="uk-UA" sz="1400" dirty="0" smtClean="0"/>
              <a:t>Є й інша легенда про панночку Марію , яка не пережила розлуки з коханим – простим рибалкою, якого розлючений батько наказав  віддати в рекрути.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  <p:pic>
        <p:nvPicPr>
          <p:cNvPr id="78853" name="Picture 5" descr="k_017_b"/>
          <p:cNvPicPr>
            <a:picLocks noChangeAspect="1" noChangeArrowheads="1"/>
          </p:cNvPicPr>
          <p:nvPr/>
        </p:nvPicPr>
        <p:blipFill>
          <a:blip r:embed="rId3" cstate="print"/>
          <a:srcRect r="5860"/>
          <a:stretch>
            <a:fillRect/>
          </a:stretch>
        </p:blipFill>
        <p:spPr bwMode="auto">
          <a:xfrm>
            <a:off x="152400" y="5025483"/>
            <a:ext cx="2590801" cy="1832517"/>
          </a:xfrm>
          <a:prstGeom prst="rect">
            <a:avLst/>
          </a:prstGeom>
          <a:noFill/>
        </p:spPr>
      </p:pic>
      <p:pic>
        <p:nvPicPr>
          <p:cNvPr id="6" name="Picture 3" descr="da7af790b58db7655be2b2a0ea76a1b3"/>
          <p:cNvPicPr>
            <a:picLocks noChangeAspect="1" noChangeArrowheads="1"/>
          </p:cNvPicPr>
          <p:nvPr/>
        </p:nvPicPr>
        <p:blipFill>
          <a:blip r:embed="rId4" cstate="print"/>
          <a:srcRect t="17407" r="-1111" b="8519"/>
          <a:stretch>
            <a:fillRect/>
          </a:stretch>
        </p:blipFill>
        <p:spPr bwMode="auto">
          <a:xfrm>
            <a:off x="2895600" y="4547017"/>
            <a:ext cx="3810000" cy="2310983"/>
          </a:xfrm>
          <a:prstGeom prst="rect">
            <a:avLst/>
          </a:prstGeom>
          <a:noFill/>
        </p:spPr>
      </p:pic>
      <p:pic>
        <p:nvPicPr>
          <p:cNvPr id="7" name="Picture 4" descr="foto_812"/>
          <p:cNvPicPr>
            <a:picLocks noChangeAspect="1" noChangeArrowheads="1"/>
          </p:cNvPicPr>
          <p:nvPr/>
        </p:nvPicPr>
        <p:blipFill>
          <a:blip r:embed="rId5" cstate="print"/>
          <a:srcRect l="30163" t="43150" r="223" b="2000"/>
          <a:stretch>
            <a:fillRect/>
          </a:stretch>
        </p:blipFill>
        <p:spPr bwMode="auto">
          <a:xfrm>
            <a:off x="6781800" y="5410200"/>
            <a:ext cx="23622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33600" y="2438400"/>
            <a:ext cx="2971800" cy="533400"/>
          </a:xfrm>
        </p:spPr>
        <p:txBody>
          <a:bodyPr/>
          <a:lstStyle/>
          <a:p>
            <a:pPr algn="ctr"/>
            <a:r>
              <a:rPr lang="uk-UA" sz="1800" dirty="0" smtClean="0"/>
              <a:t>Густав </a:t>
            </a:r>
            <a:r>
              <a:rPr lang="uk-UA" sz="1800" dirty="0" err="1" smtClean="0"/>
              <a:t>Олізар</a:t>
            </a: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-228600" y="3048000"/>
            <a:ext cx="5867400" cy="3657600"/>
          </a:xfrm>
        </p:spPr>
        <p:txBody>
          <a:bodyPr/>
          <a:lstStyle/>
          <a:p>
            <a:pPr algn="just"/>
            <a:r>
              <a:rPr lang="uk-UA" sz="1600" dirty="0" smtClean="0"/>
              <a:t>Природа щедро обдарувала Марію Раєвську, давши їй своєрідну красу, розум і характер, відшліфований гарним вихованням і читанням книг (вона володіла як рідною, так і англійською та французькою мовами), мала чудовий голос і музичні здібності. Крім </a:t>
            </a:r>
            <a:r>
              <a:rPr lang="uk-UA" sz="1600" dirty="0" err="1" smtClean="0"/>
              <a:t>Олізара</a:t>
            </a:r>
            <a:r>
              <a:rPr lang="uk-UA" sz="1600" dirty="0" smtClean="0"/>
              <a:t> в неї був закоханий і О. Пушкін,присвячував їй поезії, але заміж Раєвська вийшла за Сергія Волконського – майбутнього декабриста. І коли після  невдалого повстання С. Волконського заслали до Сибіру, молода дружина не злякалась втрати титулів, знатності,заможності і відправилась до чоловіка на заслання…Ось саме цій  російській Марії присвячений напис на скелі понад нашим Тетеревом.</a:t>
            </a:r>
          </a:p>
          <a:p>
            <a:pPr algn="just"/>
            <a:r>
              <a:rPr lang="uk-UA" sz="1600" dirty="0" smtClean="0"/>
              <a:t>Щодо напису Ядвіга – тут все просто – другу дружину Г. </a:t>
            </a:r>
            <a:r>
              <a:rPr lang="uk-UA" sz="1600" dirty="0" err="1" smtClean="0"/>
              <a:t>Олізара</a:t>
            </a:r>
            <a:r>
              <a:rPr lang="uk-UA" sz="1600" dirty="0" smtClean="0"/>
              <a:t> звали – Юзефа – Ядвіга </a:t>
            </a:r>
            <a:r>
              <a:rPr lang="uk-UA" sz="1600" dirty="0" err="1" smtClean="0"/>
              <a:t>Ожаровська</a:t>
            </a:r>
            <a:r>
              <a:rPr lang="uk-UA" sz="1600" dirty="0" smtClean="0"/>
              <a:t>.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19800" y="6218238"/>
            <a:ext cx="3124200" cy="487362"/>
          </a:xfrm>
        </p:spPr>
        <p:txBody>
          <a:bodyPr/>
          <a:lstStyle/>
          <a:p>
            <a:pPr algn="ctr"/>
            <a:r>
              <a:rPr lang="uk-UA" sz="2000" dirty="0" smtClean="0"/>
              <a:t>Марія Раєвська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124200" y="228600"/>
            <a:ext cx="5791200" cy="1828800"/>
          </a:xfrm>
        </p:spPr>
        <p:txBody>
          <a:bodyPr/>
          <a:lstStyle/>
          <a:p>
            <a:pPr algn="just"/>
            <a:r>
              <a:rPr lang="uk-UA" sz="1600" dirty="0" smtClean="0"/>
              <a:t>Все це легенди, а правда виявилася ще цікавішою, і не такою трагічною.</a:t>
            </a:r>
            <a:endParaRPr lang="ru-RU" sz="1600" dirty="0" smtClean="0"/>
          </a:p>
          <a:p>
            <a:pPr algn="just"/>
            <a:r>
              <a:rPr lang="uk-UA" sz="1600" dirty="0" smtClean="0"/>
              <a:t>Ми встановили, що скала Марія названа в честь Марії Раєвської. Саме в неї був закоханий і навіть сватався Густав </a:t>
            </a:r>
            <a:r>
              <a:rPr lang="uk-UA" sz="1600" dirty="0" err="1" smtClean="0"/>
              <a:t>Олізар</a:t>
            </a:r>
            <a:r>
              <a:rPr lang="uk-UA" sz="1600" dirty="0" smtClean="0"/>
              <a:t>, але отримав відмову. Тоді на скелі він наказав зробити напис «Марія». </a:t>
            </a:r>
            <a:endParaRPr lang="ru-RU" sz="1600" dirty="0"/>
          </a:p>
        </p:txBody>
      </p:sp>
      <p:pic>
        <p:nvPicPr>
          <p:cNvPr id="87045" name="Picture 5" descr="м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46300"/>
            <a:ext cx="3180522" cy="4064000"/>
          </a:xfrm>
          <a:prstGeom prst="rect">
            <a:avLst/>
          </a:prstGeom>
          <a:noFill/>
        </p:spPr>
      </p:pic>
      <p:pic>
        <p:nvPicPr>
          <p:cNvPr id="87046" name="Picture 6" descr="олізар"/>
          <p:cNvPicPr>
            <a:picLocks noChangeAspect="1" noChangeArrowheads="1"/>
          </p:cNvPicPr>
          <p:nvPr/>
        </p:nvPicPr>
        <p:blipFill>
          <a:blip r:embed="rId4" cstate="print"/>
          <a:srcRect r="-1161" b="46031"/>
          <a:stretch>
            <a:fillRect/>
          </a:stretch>
        </p:blipFill>
        <p:spPr bwMode="auto">
          <a:xfrm>
            <a:off x="381000" y="152400"/>
            <a:ext cx="2286000" cy="286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0" y="3962400"/>
            <a:ext cx="4724400" cy="2209800"/>
          </a:xfrm>
        </p:spPr>
        <p:txBody>
          <a:bodyPr/>
          <a:lstStyle/>
          <a:p>
            <a:pPr algn="just"/>
            <a:r>
              <a:rPr lang="uk-UA" sz="1600" dirty="0" smtClean="0"/>
              <a:t>Ось і закінчився наш маршрут. Звичайно, це зовсім незначна часточка історії нашого краю, що так романтично переплелася в легендах, які ми підслухали  у хвиль  Тетерева.</a:t>
            </a:r>
            <a:endParaRPr lang="ru-RU" sz="1600" dirty="0" smtClean="0"/>
          </a:p>
          <a:p>
            <a:pPr algn="just"/>
            <a:r>
              <a:rPr lang="uk-UA" sz="1600" dirty="0" smtClean="0"/>
              <a:t>Запрошуємо і вас у </a:t>
            </a:r>
            <a:r>
              <a:rPr lang="uk-UA" sz="1600" dirty="0" err="1" smtClean="0"/>
              <a:t>подоріж</a:t>
            </a:r>
            <a:r>
              <a:rPr lang="uk-UA" sz="1600" dirty="0" smtClean="0"/>
              <a:t>. Відкривайте і ви для себе  неповторний світ  природи нашого краю і його історії.</a:t>
            </a:r>
          </a:p>
          <a:p>
            <a:endParaRPr lang="ru-RU" sz="1600" dirty="0"/>
          </a:p>
        </p:txBody>
      </p:sp>
      <p:pic>
        <p:nvPicPr>
          <p:cNvPr id="150531" name="Picture 3" descr="IMG_6688"/>
          <p:cNvPicPr>
            <a:picLocks noChangeAspect="1" noChangeArrowheads="1"/>
          </p:cNvPicPr>
          <p:nvPr/>
        </p:nvPicPr>
        <p:blipFill>
          <a:blip r:embed="rId3" cstate="print"/>
          <a:srcRect t="28441" r="-1529" b="9174"/>
          <a:stretch>
            <a:fillRect/>
          </a:stretch>
        </p:blipFill>
        <p:spPr bwMode="auto">
          <a:xfrm>
            <a:off x="228600" y="152400"/>
            <a:ext cx="5167616" cy="3733799"/>
          </a:xfrm>
          <a:prstGeom prst="rect">
            <a:avLst/>
          </a:prstGeom>
          <a:noFill/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990600" y="1981200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990600" y="2286000"/>
            <a:ext cx="76200" cy="838200"/>
          </a:xfrm>
          <a:prstGeom prst="downArrow">
            <a:avLst>
              <a:gd name="adj1" fmla="val 50000"/>
              <a:gd name="adj2" fmla="val 5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1143000" y="2895600"/>
            <a:ext cx="4572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35" name="AutoShape 7"/>
          <p:cNvSpPr>
            <a:spLocks noChangeArrowheads="1"/>
          </p:cNvSpPr>
          <p:nvPr/>
        </p:nvSpPr>
        <p:spPr bwMode="auto">
          <a:xfrm flipV="1">
            <a:off x="1219200" y="3200400"/>
            <a:ext cx="2286000" cy="152400"/>
          </a:xfrm>
          <a:prstGeom prst="notchedRightArrow">
            <a:avLst>
              <a:gd name="adj1" fmla="val 50000"/>
              <a:gd name="adj2" fmla="val 4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37" name="AutoShape 9"/>
          <p:cNvSpPr>
            <a:spLocks noChangeArrowheads="1"/>
          </p:cNvSpPr>
          <p:nvPr/>
        </p:nvSpPr>
        <p:spPr bwMode="auto">
          <a:xfrm>
            <a:off x="3810000" y="3276600"/>
            <a:ext cx="4572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38" name="AutoShape 10"/>
          <p:cNvSpPr>
            <a:spLocks noChangeArrowheads="1"/>
          </p:cNvSpPr>
          <p:nvPr/>
        </p:nvSpPr>
        <p:spPr bwMode="auto">
          <a:xfrm>
            <a:off x="4572000" y="2667000"/>
            <a:ext cx="3810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4495800" y="2286000"/>
            <a:ext cx="3810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40" name="AutoShape 12"/>
          <p:cNvSpPr>
            <a:spLocks noChangeArrowheads="1"/>
          </p:cNvSpPr>
          <p:nvPr/>
        </p:nvSpPr>
        <p:spPr bwMode="auto">
          <a:xfrm>
            <a:off x="3200400" y="3276600"/>
            <a:ext cx="3048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43" name="AutoShape 15"/>
          <p:cNvSpPr>
            <a:spLocks noChangeArrowheads="1"/>
          </p:cNvSpPr>
          <p:nvPr/>
        </p:nvSpPr>
        <p:spPr bwMode="auto">
          <a:xfrm>
            <a:off x="4191000" y="2209800"/>
            <a:ext cx="121919" cy="10668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44" name="AutoShape 16"/>
          <p:cNvSpPr>
            <a:spLocks noChangeArrowheads="1"/>
          </p:cNvSpPr>
          <p:nvPr/>
        </p:nvSpPr>
        <p:spPr bwMode="auto">
          <a:xfrm>
            <a:off x="4343400" y="1752600"/>
            <a:ext cx="3810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4" descr="7"/>
          <p:cNvPicPr>
            <a:picLocks noChangeAspect="1" noChangeArrowheads="1"/>
          </p:cNvPicPr>
          <p:nvPr/>
        </p:nvPicPr>
        <p:blipFill>
          <a:blip r:embed="rId4" cstate="print"/>
          <a:srcRect r="-626" b="13818"/>
          <a:stretch>
            <a:fillRect/>
          </a:stretch>
        </p:blipFill>
        <p:spPr bwMode="auto">
          <a:xfrm>
            <a:off x="4840941" y="3810000"/>
            <a:ext cx="4303059" cy="304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724400" y="205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Скеля </a:t>
            </a:r>
            <a:r>
              <a:rPr lang="uk-UA" dirty="0" err="1" smtClean="0"/>
              <a:t>Фелінський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2895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Скеля Марія та </a:t>
            </a:r>
            <a:r>
              <a:rPr lang="uk-UA" dirty="0" err="1" smtClean="0"/>
              <a:t>Єдвіга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676400"/>
            <a:ext cx="12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Ліцей №9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uk-UA" sz="1600" dirty="0" smtClean="0"/>
              <a:t>Актуальні проблеми історії і літератури Волині та Київщини: Збірник наукових праць/ За ред. Єршова О.В. – Житомир: Волинь, 1999. – 456с.</a:t>
            </a:r>
            <a:endParaRPr lang="ru-RU" sz="1600" dirty="0" smtClean="0"/>
          </a:p>
          <a:p>
            <a:pPr algn="just">
              <a:buFont typeface="+mj-lt"/>
              <a:buAutoNum type="arabicPeriod"/>
            </a:pPr>
            <a:r>
              <a:rPr lang="ru-RU" sz="1600" dirty="0" err="1" smtClean="0"/>
              <a:t>Костриця</a:t>
            </a:r>
            <a:r>
              <a:rPr lang="ru-RU" sz="1600" dirty="0" smtClean="0"/>
              <a:t> М. М. «За нашу </a:t>
            </a:r>
            <a:r>
              <a:rPr lang="ru-RU" sz="1600" dirty="0" err="1" smtClean="0"/>
              <a:t>і</a:t>
            </a:r>
            <a:r>
              <a:rPr lang="ru-RU" sz="1600" dirty="0" smtClean="0"/>
              <a:t> вашу свободу» // </a:t>
            </a:r>
            <a:r>
              <a:rPr lang="ru-RU" sz="1600" dirty="0" err="1" smtClean="0"/>
              <a:t>Житомирщина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туристична</a:t>
            </a:r>
            <a:r>
              <a:rPr lang="ru-RU" sz="1600" dirty="0" smtClean="0"/>
              <a:t> : </a:t>
            </a:r>
            <a:r>
              <a:rPr lang="ru-RU" sz="1600" dirty="0" err="1" smtClean="0"/>
              <a:t>краєзнавчі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нариси</a:t>
            </a:r>
            <a:r>
              <a:rPr lang="ru-RU" sz="1600" dirty="0" smtClean="0"/>
              <a:t>. — Житомир, 2009. — С. 336—339.</a:t>
            </a:r>
          </a:p>
          <a:p>
            <a:pPr lvl="0" algn="just">
              <a:buFont typeface="+mj-lt"/>
              <a:buAutoNum type="arabicPeriod"/>
            </a:pPr>
            <a:r>
              <a:rPr lang="uk-UA" sz="1600" dirty="0" smtClean="0"/>
              <a:t>Свояк С. … І сонце на стязі – як символ миру й життя: Подробиці. – </a:t>
            </a:r>
            <a:r>
              <a:rPr lang="uk-UA" sz="1600" dirty="0" err="1" smtClean="0"/>
              <a:t>Коростишівська</a:t>
            </a:r>
            <a:r>
              <a:rPr lang="uk-UA" sz="1600" dirty="0" smtClean="0"/>
              <a:t> газета, 2008, 12 – с.3.</a:t>
            </a:r>
            <a:endParaRPr lang="ru-RU" sz="1600" dirty="0" smtClean="0"/>
          </a:p>
          <a:p>
            <a:pPr lvl="0" algn="just">
              <a:buFont typeface="+mj-lt"/>
              <a:buAutoNum type="arabicPeriod"/>
            </a:pPr>
            <a:r>
              <a:rPr lang="uk-UA" sz="1600" dirty="0" smtClean="0"/>
              <a:t>Словінський В. </a:t>
            </a:r>
            <a:r>
              <a:rPr lang="uk-UA" sz="1600" dirty="0" err="1" smtClean="0"/>
              <a:t>Коростишів</a:t>
            </a:r>
            <a:r>
              <a:rPr lang="uk-UA" sz="1600" dirty="0" smtClean="0"/>
              <a:t> на початку ХХ століття: художньо - документальний нарис. – </a:t>
            </a:r>
            <a:r>
              <a:rPr lang="uk-UA" sz="1600" dirty="0" err="1" smtClean="0"/>
              <a:t>Коростишів</a:t>
            </a:r>
            <a:r>
              <a:rPr lang="uk-UA" sz="1600" dirty="0" smtClean="0"/>
              <a:t>, 2005. – 46 с.</a:t>
            </a:r>
          </a:p>
          <a:p>
            <a:pPr algn="just">
              <a:buFont typeface="+mj-lt"/>
              <a:buAutoNum type="arabicPeriod"/>
            </a:pPr>
            <a:r>
              <a:rPr lang="ru-RU" sz="1600" dirty="0" err="1" smtClean="0"/>
              <a:t>Слівінський</a:t>
            </a:r>
            <a:r>
              <a:rPr lang="ru-RU" sz="1600" dirty="0" smtClean="0"/>
              <a:t> В. М. </a:t>
            </a:r>
            <a:r>
              <a:rPr lang="ru-RU" sz="1600" dirty="0" err="1" smtClean="0"/>
              <a:t>Легенди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скелі</a:t>
            </a:r>
            <a:r>
              <a:rPr lang="ru-RU" sz="1600" dirty="0" smtClean="0"/>
              <a:t> над Тетеревом // </a:t>
            </a:r>
            <a:r>
              <a:rPr lang="ru-RU" sz="1600" dirty="0" err="1" smtClean="0"/>
              <a:t>Коростишів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коростишівці</a:t>
            </a:r>
            <a:r>
              <a:rPr lang="ru-RU" sz="1600" dirty="0" smtClean="0"/>
              <a:t> на початку ХХ </a:t>
            </a:r>
            <a:r>
              <a:rPr lang="ru-RU" sz="1600" dirty="0" err="1" smtClean="0"/>
              <a:t>століття</a:t>
            </a:r>
            <a:r>
              <a:rPr lang="ru-RU" sz="1600" dirty="0" smtClean="0"/>
              <a:t>. — </a:t>
            </a:r>
            <a:r>
              <a:rPr lang="ru-RU" sz="1600" dirty="0" err="1" smtClean="0"/>
              <a:t>Коростишів</a:t>
            </a:r>
            <a:r>
              <a:rPr lang="ru-RU" sz="1600" dirty="0" smtClean="0"/>
              <a:t>, 2005. — С. 22—26.</a:t>
            </a:r>
          </a:p>
          <a:p>
            <a:pPr lvl="0" algn="just">
              <a:buFont typeface="+mj-lt"/>
              <a:buAutoNum type="arabicPeriod"/>
            </a:pPr>
            <a:r>
              <a:rPr lang="uk-UA" sz="1600" dirty="0" smtClean="0"/>
              <a:t>Чи знаєте ви історію рідного краю? : Вікторина, 2008, </a:t>
            </a:r>
            <a:r>
              <a:rPr lang="uk-UA" sz="1600" dirty="0" err="1" smtClean="0"/>
              <a:t>Коростишівська</a:t>
            </a:r>
            <a:r>
              <a:rPr lang="uk-UA" sz="1600" dirty="0" smtClean="0"/>
              <a:t> газета, 22 березня. – 3 с.</a:t>
            </a: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2800" dirty="0" err="1"/>
              <a:t>Коростишів</a:t>
            </a:r>
            <a:r>
              <a:rPr lang="uk-UA" sz="2800" dirty="0"/>
              <a:t>  водночас обнімає і розділяє синя стрічка. Це наш </a:t>
            </a:r>
            <a:r>
              <a:rPr lang="uk-UA" sz="2800" dirty="0" smtClean="0"/>
              <a:t>Тетерів…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05400" y="1143000"/>
            <a:ext cx="3657600" cy="4495800"/>
          </a:xfrm>
        </p:spPr>
        <p:txBody>
          <a:bodyPr/>
          <a:lstStyle/>
          <a:p>
            <a:pPr algn="just"/>
            <a:r>
              <a:rPr lang="uk-UA" sz="1600" dirty="0" smtClean="0"/>
              <a:t>Коли дивишся на карту </a:t>
            </a:r>
            <a:r>
              <a:rPr lang="uk-UA" sz="1600" dirty="0" err="1" smtClean="0"/>
              <a:t>Коростишева</a:t>
            </a:r>
            <a:r>
              <a:rPr lang="uk-UA" sz="1600" dirty="0" smtClean="0"/>
              <a:t>, в очі одразу впадає синя стрічка, яка водночас обнімає і розділяє місто.</a:t>
            </a:r>
            <a:endParaRPr lang="ru-RU" sz="1600" dirty="0" smtClean="0"/>
          </a:p>
          <a:p>
            <a:pPr algn="just"/>
            <a:r>
              <a:rPr lang="uk-UA" sz="1600" dirty="0" smtClean="0"/>
              <a:t>Це наш Тетерів. Віками неспішно несе він свої води до Дніпра. І хвилі його потихеньку нашіптують легенди, що народились на його берегах. </a:t>
            </a:r>
            <a:endParaRPr lang="ru-RU" sz="1600" dirty="0" smtClean="0"/>
          </a:p>
          <a:p>
            <a:pPr algn="just"/>
            <a:r>
              <a:rPr lang="uk-UA" sz="1600" dirty="0" smtClean="0"/>
              <a:t>Запрошую Вас здійснити  мандрівку в межах </a:t>
            </a:r>
            <a:r>
              <a:rPr lang="uk-UA" sz="1600" dirty="0" err="1" smtClean="0"/>
              <a:t>Коростишева</a:t>
            </a:r>
            <a:r>
              <a:rPr lang="uk-UA" sz="1600" dirty="0" smtClean="0"/>
              <a:t>, берегами Тетерева і послухати його легенди. </a:t>
            </a:r>
            <a:endParaRPr lang="ru-RU" sz="1600" dirty="0" smtClean="0"/>
          </a:p>
          <a:p>
            <a:pPr algn="just"/>
            <a:r>
              <a:rPr lang="uk-UA" sz="1600" dirty="0" smtClean="0"/>
              <a:t>Не хочете йти пішки, добре сідайте у човен і відчуйте незрівняну насолоду помилуватись прекрасними пейзажами, а заодно послухайте мою розповідь. </a:t>
            </a:r>
            <a:endParaRPr lang="ru-RU" sz="1600" dirty="0"/>
          </a:p>
        </p:txBody>
      </p:sp>
      <p:pic>
        <p:nvPicPr>
          <p:cNvPr id="30725" name="Picture 5" descr="IMG_6688"/>
          <p:cNvPicPr>
            <a:picLocks noChangeAspect="1" noChangeArrowheads="1"/>
          </p:cNvPicPr>
          <p:nvPr/>
        </p:nvPicPr>
        <p:blipFill>
          <a:blip r:embed="rId3" cstate="print"/>
          <a:srcRect t="28441" r="-1529" b="9174"/>
          <a:stretch>
            <a:fillRect/>
          </a:stretch>
        </p:blipFill>
        <p:spPr bwMode="auto">
          <a:xfrm>
            <a:off x="304800" y="1828800"/>
            <a:ext cx="4557432" cy="3733800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57150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400" dirty="0" smtClean="0"/>
              <a:t>річка Тетерів, місто </a:t>
            </a:r>
            <a:r>
              <a:rPr lang="uk-UA" sz="2400" dirty="0" err="1" smtClean="0"/>
              <a:t>Коростишів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752600"/>
          </a:xfrm>
        </p:spPr>
        <p:txBody>
          <a:bodyPr/>
          <a:lstStyle/>
          <a:p>
            <a:pPr algn="just"/>
            <a:r>
              <a:rPr lang="uk-UA" sz="1600" dirty="0" smtClean="0"/>
              <a:t>Запрошую Вас здійснити  мандрівку в межах </a:t>
            </a:r>
            <a:r>
              <a:rPr lang="uk-UA" sz="1600" dirty="0" err="1" smtClean="0"/>
              <a:t>Коростишева</a:t>
            </a:r>
            <a:r>
              <a:rPr lang="uk-UA" sz="1600" dirty="0" smtClean="0"/>
              <a:t>, берегами Тетерева і послухати його легенди. </a:t>
            </a:r>
            <a:endParaRPr lang="ru-RU" sz="1600" dirty="0" smtClean="0"/>
          </a:p>
          <a:p>
            <a:pPr algn="just"/>
            <a:r>
              <a:rPr lang="uk-UA" sz="1600" dirty="0" smtClean="0"/>
              <a:t>Не хочете йти пішки, добре сідайте у човен і відчуйте незрівняну насолоду помилуватись прекрасними пейзажами, а заодно послухайте мою розповідь 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32773" name="Picture 5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5895808" cy="4425950"/>
          </a:xfrm>
          <a:prstGeom prst="rect">
            <a:avLst/>
          </a:prstGeom>
          <a:noFill/>
        </p:spPr>
      </p:pic>
      <p:pic>
        <p:nvPicPr>
          <p:cNvPr id="6" name="Picture 5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00" y="1676400"/>
            <a:ext cx="47498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/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2286000"/>
          </a:xfrm>
        </p:spPr>
        <p:txBody>
          <a:bodyPr/>
          <a:lstStyle/>
          <a:p>
            <a:pPr algn="just"/>
            <a:r>
              <a:rPr lang="uk-UA" sz="1800" dirty="0" smtClean="0"/>
              <a:t>І вже тут починаються легенди… Місцеві краєзнавці стверджують, що колись у тому урочищі була вікова дубина,  де було священне капище Трояна –  </a:t>
            </a:r>
            <a:r>
              <a:rPr lang="uk-UA" sz="1800" dirty="0" err="1" smtClean="0"/>
              <a:t>слов</a:t>
            </a:r>
            <a:r>
              <a:rPr lang="ru-RU" sz="1800" dirty="0" smtClean="0"/>
              <a:t>’</a:t>
            </a:r>
            <a:r>
              <a:rPr lang="uk-UA" sz="1800" dirty="0" err="1" smtClean="0"/>
              <a:t>янського</a:t>
            </a:r>
            <a:r>
              <a:rPr lang="uk-UA" sz="1800" dirty="0" smtClean="0"/>
              <a:t> бога –  захисника цих країв </a:t>
            </a:r>
            <a:r>
              <a:rPr lang="ru-RU" sz="1800" dirty="0" smtClean="0"/>
              <a:t> - бога </a:t>
            </a:r>
            <a:r>
              <a:rPr lang="ru-RU" sz="1800" dirty="0" err="1" smtClean="0"/>
              <a:t>здоров'я</a:t>
            </a:r>
            <a:r>
              <a:rPr lang="ru-RU" sz="1800" dirty="0" smtClean="0"/>
              <a:t>, </a:t>
            </a:r>
            <a:r>
              <a:rPr lang="ru-RU" sz="1800" dirty="0" err="1" smtClean="0"/>
              <a:t>цілющих</a:t>
            </a:r>
            <a:r>
              <a:rPr lang="ru-RU" sz="1800" dirty="0" smtClean="0"/>
              <a:t> трав, знахарства. </a:t>
            </a:r>
            <a:r>
              <a:rPr lang="uk-UA" sz="1800" dirty="0" smtClean="0"/>
              <a:t> Наші предки приносили пожертви Трояну, просячи захисту від ворогів. Звідси збереглася до наших днів назва урочища –  Троян.</a:t>
            </a:r>
            <a:endParaRPr lang="ru-RU" sz="1800" dirty="0"/>
          </a:p>
        </p:txBody>
      </p:sp>
      <p:pic>
        <p:nvPicPr>
          <p:cNvPr id="39939" name="Picture 3" descr="IMG_6688"/>
          <p:cNvPicPr>
            <a:picLocks noChangeAspect="1" noChangeArrowheads="1"/>
          </p:cNvPicPr>
          <p:nvPr/>
        </p:nvPicPr>
        <p:blipFill>
          <a:blip r:embed="rId3" cstate="print"/>
          <a:srcRect t="28441" r="-1529" b="9174"/>
          <a:stretch>
            <a:fillRect/>
          </a:stretch>
        </p:blipFill>
        <p:spPr bwMode="auto">
          <a:xfrm>
            <a:off x="304800" y="2514600"/>
            <a:ext cx="6011311" cy="4343400"/>
          </a:xfrm>
          <a:prstGeom prst="rect">
            <a:avLst/>
          </a:prstGeom>
          <a:noFill/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1295400" y="4800600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371600" y="5181600"/>
            <a:ext cx="152400" cy="1066800"/>
          </a:xfrm>
          <a:prstGeom prst="downArrow">
            <a:avLst>
              <a:gd name="adj1" fmla="val 50000"/>
              <a:gd name="adj2" fmla="val 5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447800" y="5715000"/>
            <a:ext cx="609600" cy="609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" descr="0_5a68c_ad63bd74_L"/>
          <p:cNvPicPr>
            <a:picLocks noChangeAspect="1" noChangeArrowheads="1"/>
          </p:cNvPicPr>
          <p:nvPr/>
        </p:nvPicPr>
        <p:blipFill>
          <a:blip r:embed="rId4" cstate="print"/>
          <a:srcRect l="16400" b="10400"/>
          <a:stretch>
            <a:fillRect/>
          </a:stretch>
        </p:blipFill>
        <p:spPr bwMode="auto">
          <a:xfrm>
            <a:off x="5638800" y="1752600"/>
            <a:ext cx="3505200" cy="500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4260010"/>
          <p:cNvPicPr>
            <a:picLocks noChangeAspect="1" noChangeArrowheads="1"/>
          </p:cNvPicPr>
          <p:nvPr/>
        </p:nvPicPr>
        <p:blipFill>
          <a:blip r:embed="rId3" cstate="print"/>
          <a:srcRect l="10410" r="362" b="14790"/>
          <a:stretch>
            <a:fillRect/>
          </a:stretch>
        </p:blipFill>
        <p:spPr bwMode="auto">
          <a:xfrm>
            <a:off x="3189767" y="2590800"/>
            <a:ext cx="5954233" cy="4267200"/>
          </a:xfrm>
          <a:prstGeom prst="rect">
            <a:avLst/>
          </a:prstGeom>
          <a:noFill/>
        </p:spPr>
      </p:pic>
      <p:pic>
        <p:nvPicPr>
          <p:cNvPr id="43013" name="Picture 5" descr="8419e8711f33d910"/>
          <p:cNvPicPr>
            <a:picLocks noChangeAspect="1" noChangeArrowheads="1"/>
          </p:cNvPicPr>
          <p:nvPr/>
        </p:nvPicPr>
        <p:blipFill>
          <a:blip r:embed="rId4" cstate="print"/>
          <a:srcRect r="9091"/>
          <a:stretch>
            <a:fillRect/>
          </a:stretch>
        </p:blipFill>
        <p:spPr bwMode="auto">
          <a:xfrm>
            <a:off x="152400" y="0"/>
            <a:ext cx="4724400" cy="389763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24400" y="152400"/>
            <a:ext cx="4419600" cy="2590800"/>
          </a:xfrm>
        </p:spPr>
        <p:txBody>
          <a:bodyPr/>
          <a:lstStyle/>
          <a:p>
            <a:r>
              <a:rPr lang="uk-UA" sz="1800" dirty="0" smtClean="0"/>
              <a:t>Ось ми вже спустилися берегом за течією , і перед очима постають  мальовничі скали, що як величні корони піднімаються по обидва береги річки –  саме через них наш край називають Поліською Швейцарією.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4191000" cy="3581400"/>
          </a:xfrm>
        </p:spPr>
        <p:txBody>
          <a:bodyPr/>
          <a:lstStyle/>
          <a:p>
            <a:pPr algn="just"/>
            <a:r>
              <a:rPr lang="uk-UA" sz="1800" dirty="0" smtClean="0"/>
              <a:t>А ось річка робить плавний поворот на північ. І саме тут її поповнюють струмочки, утворені цілющими джерелами, що відомі своїми корисними властивостями з давніх  </a:t>
            </a:r>
            <a:r>
              <a:rPr lang="uk-UA" sz="1800" dirty="0" err="1" smtClean="0"/>
              <a:t>давен</a:t>
            </a:r>
            <a:r>
              <a:rPr lang="uk-UA" sz="1800" dirty="0" smtClean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dirty="0" smtClean="0"/>
              <a:t>А в 1837 році Густав </a:t>
            </a:r>
            <a:r>
              <a:rPr lang="uk-UA" sz="1800" dirty="0" err="1" smtClean="0"/>
              <a:t>Олізар</a:t>
            </a:r>
            <a:r>
              <a:rPr lang="uk-UA" sz="1800" dirty="0" smtClean="0"/>
              <a:t> відкрив тут водолікарню. В радянські часи збудовано санаторій «Тетерів», де люди повертають втрачене здоров</a:t>
            </a:r>
            <a:r>
              <a:rPr lang="ru-RU" sz="1800" dirty="0" smtClean="0"/>
              <a:t>’</a:t>
            </a:r>
            <a:r>
              <a:rPr lang="uk-UA" sz="1800" dirty="0" smtClean="0"/>
              <a:t>я саме завдяки нашій цілющій воді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pic>
        <p:nvPicPr>
          <p:cNvPr id="47109" name="Picture 5" descr="14"/>
          <p:cNvPicPr>
            <a:picLocks noChangeAspect="1" noChangeArrowheads="1"/>
          </p:cNvPicPr>
          <p:nvPr/>
        </p:nvPicPr>
        <p:blipFill>
          <a:blip r:embed="rId3" cstate="print"/>
          <a:srcRect t="2222" r="388" b="10001"/>
          <a:stretch>
            <a:fillRect/>
          </a:stretch>
        </p:blipFill>
        <p:spPr bwMode="auto">
          <a:xfrm>
            <a:off x="4800600" y="152400"/>
            <a:ext cx="4191000" cy="5611024"/>
          </a:xfrm>
          <a:prstGeom prst="rect">
            <a:avLst/>
          </a:prstGeom>
          <a:noFill/>
        </p:spPr>
      </p:pic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267200" cy="306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da7af790b58db7655be2b2a0ea76a1b3"/>
          <p:cNvPicPr>
            <a:picLocks noChangeAspect="1" noChangeArrowheads="1"/>
          </p:cNvPicPr>
          <p:nvPr/>
        </p:nvPicPr>
        <p:blipFill>
          <a:blip r:embed="rId3" cstate="print"/>
          <a:srcRect t="17407" b="7037"/>
          <a:stretch>
            <a:fillRect/>
          </a:stretch>
        </p:blipFill>
        <p:spPr bwMode="auto">
          <a:xfrm>
            <a:off x="2590800" y="2895600"/>
            <a:ext cx="6712772" cy="3962400"/>
          </a:xfrm>
          <a:prstGeom prst="rect">
            <a:avLst/>
          </a:prstGeom>
          <a:noFill/>
        </p:spPr>
      </p:pic>
      <p:pic>
        <p:nvPicPr>
          <p:cNvPr id="4" name="Picture 5" descr="фелі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3200400" cy="42672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00400" y="228600"/>
            <a:ext cx="5791200" cy="2743200"/>
          </a:xfrm>
        </p:spPr>
        <p:txBody>
          <a:bodyPr/>
          <a:lstStyle/>
          <a:p>
            <a:pPr algn="just"/>
            <a:r>
              <a:rPr lang="uk-UA" sz="1800" dirty="0" smtClean="0"/>
              <a:t>А ми пливемо далі… Ось уже наближаємось до головних об</a:t>
            </a:r>
            <a:r>
              <a:rPr lang="ru-RU" sz="1800" dirty="0" smtClean="0"/>
              <a:t>’</a:t>
            </a:r>
            <a:r>
              <a:rPr lang="uk-UA" sz="1800" dirty="0" err="1" smtClean="0"/>
              <a:t>єктів</a:t>
            </a:r>
            <a:r>
              <a:rPr lang="uk-UA" sz="1800" dirty="0" smtClean="0"/>
              <a:t> нашої подорожі –  легендарних скель на берегах Тетерева. </a:t>
            </a:r>
            <a:endParaRPr lang="ru-RU" sz="1800" dirty="0" smtClean="0"/>
          </a:p>
          <a:p>
            <a:pPr algn="just"/>
            <a:r>
              <a:rPr lang="uk-UA" sz="1800" dirty="0" smtClean="0"/>
              <a:t>Їх назви бентежать уяву, і мимоволі прислухаємося до хвиль Тетерева, що ніби тихо перешіптуються і ховають у холодній глибині давні таємниці.</a:t>
            </a:r>
            <a:endParaRPr lang="ru-RU" sz="1800" dirty="0" smtClean="0"/>
          </a:p>
          <a:p>
            <a:pPr algn="just"/>
            <a:r>
              <a:rPr lang="uk-UA" sz="1800" dirty="0" smtClean="0"/>
              <a:t>Звуться скелі романтично: Ядвіга, Марія і </a:t>
            </a:r>
            <a:r>
              <a:rPr lang="uk-UA" sz="1800" dirty="0" err="1" smtClean="0"/>
              <a:t>Фелінський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304800"/>
            <a:ext cx="4495800" cy="3200400"/>
          </a:xfrm>
        </p:spPr>
        <p:txBody>
          <a:bodyPr/>
          <a:lstStyle/>
          <a:p>
            <a:pPr algn="just"/>
            <a:r>
              <a:rPr lang="uk-UA" sz="1600" dirty="0" smtClean="0"/>
              <a:t>Але все по порядку… Наш човен підпливає до мосту через Тетерів.</a:t>
            </a:r>
            <a:endParaRPr lang="ru-RU" sz="1600" dirty="0" smtClean="0"/>
          </a:p>
          <a:p>
            <a:pPr algn="just"/>
            <a:r>
              <a:rPr lang="uk-UA" sz="1600" dirty="0" smtClean="0"/>
              <a:t> Міст –  теж реліквія. Це найстаріший в Україні </a:t>
            </a:r>
            <a:r>
              <a:rPr lang="uk-UA" sz="1600" dirty="0" err="1" smtClean="0"/>
              <a:t>кам</a:t>
            </a:r>
            <a:r>
              <a:rPr lang="ru-RU" sz="1600" dirty="0" smtClean="0"/>
              <a:t>’</a:t>
            </a:r>
            <a:r>
              <a:rPr lang="uk-UA" sz="1600" dirty="0" err="1" smtClean="0"/>
              <a:t>яний</a:t>
            </a:r>
            <a:r>
              <a:rPr lang="uk-UA" sz="1600" dirty="0" smtClean="0"/>
              <a:t> міст такого типу. Почалося його будівництво у с. </a:t>
            </a:r>
            <a:r>
              <a:rPr lang="uk-UA" sz="1600" dirty="0" err="1" smtClean="0"/>
              <a:t>ХІХст</a:t>
            </a:r>
            <a:r>
              <a:rPr lang="uk-UA" sz="1600" dirty="0" smtClean="0"/>
              <a:t>.  за Густава </a:t>
            </a:r>
            <a:r>
              <a:rPr lang="uk-UA" sz="1600" dirty="0" err="1" smtClean="0"/>
              <a:t>Олізара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algn="just"/>
            <a:r>
              <a:rPr lang="uk-UA" sz="1600" dirty="0" smtClean="0"/>
              <a:t> Пристаємо до берега і піднімаємось на гору, де зараз розмістився ресторан «Граніт», а з гори відкривається прекрасна панорама міста.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54276" name="Picture 4" descr="100_2096"/>
          <p:cNvPicPr>
            <a:picLocks noChangeAspect="1" noChangeArrowheads="1"/>
          </p:cNvPicPr>
          <p:nvPr/>
        </p:nvPicPr>
        <p:blipFill>
          <a:blip r:embed="rId3" cstate="print"/>
          <a:srcRect b="9993"/>
          <a:stretch>
            <a:fillRect/>
          </a:stretch>
        </p:blipFill>
        <p:spPr bwMode="auto">
          <a:xfrm>
            <a:off x="4742726" y="228600"/>
            <a:ext cx="4401274" cy="2971800"/>
          </a:xfrm>
          <a:prstGeom prst="rect">
            <a:avLst/>
          </a:prstGeom>
          <a:noFill/>
        </p:spPr>
      </p:pic>
      <p:pic>
        <p:nvPicPr>
          <p:cNvPr id="4" name="Picture 5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85173"/>
            <a:ext cx="5257800" cy="3572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19"/>
          <p:cNvPicPr>
            <a:picLocks noChangeAspect="1" noChangeArrowheads="1"/>
          </p:cNvPicPr>
          <p:nvPr/>
        </p:nvPicPr>
        <p:blipFill>
          <a:blip r:embed="rId3" cstate="print"/>
          <a:srcRect t="10085" r="14151" b="3325"/>
          <a:stretch>
            <a:fillRect/>
          </a:stretch>
        </p:blipFill>
        <p:spPr bwMode="auto">
          <a:xfrm>
            <a:off x="4096988" y="3048000"/>
            <a:ext cx="5047012" cy="3810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3810000"/>
            <a:ext cx="3810000" cy="3048000"/>
          </a:xfrm>
        </p:spPr>
        <p:txBody>
          <a:bodyPr/>
          <a:lstStyle/>
          <a:p>
            <a:pPr algn="just"/>
            <a:r>
              <a:rPr lang="uk-UA" sz="1600" dirty="0" smtClean="0"/>
              <a:t>Імовірно, саме тут знаходилось перше укріплене помістя Івана </a:t>
            </a:r>
            <a:r>
              <a:rPr lang="uk-UA" sz="1600" dirty="0" err="1" smtClean="0"/>
              <a:t>Олізара</a:t>
            </a:r>
            <a:r>
              <a:rPr lang="uk-UA" sz="1600" dirty="0" smtClean="0"/>
              <a:t>, який у 1565році купив </a:t>
            </a:r>
            <a:r>
              <a:rPr lang="uk-UA" sz="1600" dirty="0" err="1" smtClean="0"/>
              <a:t>Коростишів</a:t>
            </a:r>
            <a:r>
              <a:rPr lang="uk-UA" sz="1600" dirty="0" smtClean="0"/>
              <a:t> у свого брата </a:t>
            </a:r>
            <a:r>
              <a:rPr lang="uk-UA" sz="1600" dirty="0" err="1" smtClean="0"/>
              <a:t>Філона</a:t>
            </a:r>
            <a:r>
              <a:rPr lang="uk-UA" sz="1600" dirty="0" smtClean="0"/>
              <a:t> </a:t>
            </a:r>
            <a:r>
              <a:rPr lang="uk-UA" sz="1600" dirty="0" err="1" smtClean="0"/>
              <a:t>Кмити</a:t>
            </a:r>
            <a:r>
              <a:rPr lang="uk-UA" sz="1600" dirty="0" smtClean="0"/>
              <a:t>. Згодом все тут буде пов’язано з родиною </a:t>
            </a:r>
            <a:r>
              <a:rPr lang="uk-UA" sz="1600" dirty="0" err="1" smtClean="0"/>
              <a:t>Олізарів-Волчкевичів</a:t>
            </a:r>
            <a:r>
              <a:rPr lang="uk-UA" sz="1600" dirty="0" smtClean="0"/>
              <a:t>. Ще й нині старожили цей район Заріччя називають Вовчками – саме через те , що тут було перше помешкання родини </a:t>
            </a:r>
            <a:r>
              <a:rPr lang="uk-UA" sz="1600" dirty="0" err="1" smtClean="0"/>
              <a:t>Олізарів-Волчкевичів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uk-UA" sz="1600" dirty="0" smtClean="0"/>
              <a:t>.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6" name="Picture 6" descr="get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6016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738</TotalTime>
  <Words>1215</Words>
  <Application>Microsoft Office PowerPoint</Application>
  <PresentationFormat>Экран (4:3)</PresentationFormat>
  <Paragraphs>81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Вершина горы</vt:lpstr>
      <vt:lpstr>Екскурсійний маршрут  Легенди  Тетерева</vt:lpstr>
      <vt:lpstr>Коростишів  водночас обнімає і розділяє синя стрічка. Це наш Тетерів… </vt:lpstr>
      <vt:lpstr>Слайд 3</vt:lpstr>
      <vt:lpstr> </vt:lpstr>
      <vt:lpstr>Слайд 5</vt:lpstr>
      <vt:lpstr>А ось річка робить плавний поворот на північ. І саме тут її поповнюють струмочки, утворені цілющими джерелами, що відомі своїми корисними властивостями з давніх  давен.  А в 1837 році Густав Олізар відкрив тут водолікарню. В радянські часи збудовано санаторій «Тетерів», де люди повертають втрачене здоров’я саме завдяки нашій цілющій воді.</vt:lpstr>
      <vt:lpstr>Слайд 7</vt:lpstr>
      <vt:lpstr>Слайд 8</vt:lpstr>
      <vt:lpstr>Слайд 9</vt:lpstr>
      <vt:lpstr>Felinski </vt:lpstr>
      <vt:lpstr>                    Алоїз Фелінський                            Густав Олізар</vt:lpstr>
      <vt:lpstr>         Памятник Г. Олізару                                     кам'яна жаба - давньослов'янський ідол </vt:lpstr>
      <vt:lpstr>Легенда про Марію та Ядвігу</vt:lpstr>
      <vt:lpstr>Слайд 14</vt:lpstr>
      <vt:lpstr>Слайд 15</vt:lpstr>
      <vt:lpstr>Використані 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ЛВТ</dc:creator>
  <cp:lastModifiedBy>11</cp:lastModifiedBy>
  <cp:revision>58</cp:revision>
  <cp:lastPrinted>1601-01-01T00:00:00Z</cp:lastPrinted>
  <dcterms:created xsi:type="dcterms:W3CDTF">1601-01-01T00:00:00Z</dcterms:created>
  <dcterms:modified xsi:type="dcterms:W3CDTF">2021-04-14T12:06:44Z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