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5"/>
  </p:notesMasterIdLst>
  <p:sldIdLst>
    <p:sldId id="256" r:id="rId2"/>
    <p:sldId id="267" r:id="rId3"/>
    <p:sldId id="269" r:id="rId4"/>
    <p:sldId id="261" r:id="rId5"/>
    <p:sldId id="257" r:id="rId6"/>
    <p:sldId id="258" r:id="rId7"/>
    <p:sldId id="259" r:id="rId8"/>
    <p:sldId id="260" r:id="rId9"/>
    <p:sldId id="262" r:id="rId10"/>
    <p:sldId id="264" r:id="rId11"/>
    <p:sldId id="265" r:id="rId12"/>
    <p:sldId id="266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  <a:srgbClr val="99CC00"/>
    <a:srgbClr val="66CCFF"/>
    <a:srgbClr val="0066FF"/>
    <a:srgbClr val="0099FF"/>
    <a:srgbClr val="CCECFF"/>
    <a:srgbClr val="A73F3F"/>
    <a:srgbClr val="C76B6B"/>
    <a:srgbClr val="DDDDDD"/>
    <a:srgbClr val="4D4D4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7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0E33-0E0E-4290-9291-D722ED60253E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D4393-9DFB-43C3-A17D-44DBAFA748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D4393-9DFB-43C3-A17D-44DBAFA748F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D4393-9DFB-43C3-A17D-44DBAFA748F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D4393-9DFB-43C3-A17D-44DBAFA748F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Zver\Desktop\готово\замок\фотоальбом_Page_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806824"/>
            <a:ext cx="5472608" cy="7664824"/>
          </a:xfrm>
          <a:prstGeom prst="rect">
            <a:avLst/>
          </a:prstGeom>
          <a:noFill/>
        </p:spPr>
      </p:pic>
      <p:pic>
        <p:nvPicPr>
          <p:cNvPr id="2053" name="Picture 5" descr="C:\Users\Zver\Desktop\готово\Тилігул\DSC_0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2267744" cy="328498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055" name="Picture 7" descr="C:\Users\Zver\Desktop\готово\село Курісове\гер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04664"/>
            <a:ext cx="2232248" cy="2555198"/>
          </a:xfrm>
          <a:prstGeom prst="rect">
            <a:avLst/>
          </a:prstGeom>
          <a:noFill/>
        </p:spPr>
      </p:pic>
      <p:pic>
        <p:nvPicPr>
          <p:cNvPr id="2063" name="Picture 15" descr="C:\Users\Zver\Desktop\Screenshot_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2699793" cy="155884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029" name="Picture 5" descr="C:\Users\Zver\Desktop\готово\замок\DSC035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077071"/>
            <a:ext cx="2123728" cy="283163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031" name="Picture 7" descr="C:\Users\Zver\Desktop\Screenshot_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29000"/>
            <a:ext cx="2339752" cy="189319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13" name="Заголовок 15"/>
          <p:cNvSpPr txBox="1">
            <a:spLocks/>
          </p:cNvSpPr>
          <p:nvPr/>
        </p:nvSpPr>
        <p:spPr>
          <a:xfrm>
            <a:off x="6524600" y="2069232"/>
            <a:ext cx="345192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Zver\Desktop\музей\DSC_06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56793"/>
            <a:ext cx="2843808" cy="189587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2924944"/>
            <a:ext cx="4608512" cy="1008112"/>
          </a:xfrm>
          <a:solidFill>
            <a:srgbClr val="C76B6B"/>
          </a:solidFill>
          <a:ln w="19050"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r>
              <a:rPr lang="uk-UA" b="1" dirty="0" err="1" smtClean="0">
                <a:solidFill>
                  <a:schemeClr val="tx1"/>
                </a:solidFill>
                <a:latin typeface="+mj-lt"/>
              </a:rPr>
              <a:t>Курісовські</a:t>
            </a:r>
            <a:r>
              <a:rPr lang="uk-UA" b="1" dirty="0" smtClean="0">
                <a:solidFill>
                  <a:schemeClr val="tx1"/>
                </a:solidFill>
                <a:latin typeface="+mj-lt"/>
              </a:rPr>
              <a:t> туристичні магніти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60" name="Picture 12" descr="C:\Users\Zver\Desktop\Screenshot_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8837" y="1916832"/>
            <a:ext cx="2215163" cy="24208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" name="Picture 5" descr="C:\Users\Zver\Desktop\церква\DSC_063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0"/>
            <a:ext cx="2875248" cy="19168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Zver\Desktop\Screensho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11217" cy="6858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9"/>
            <a:ext cx="7128792" cy="864096"/>
          </a:xfrm>
          <a:blipFill>
            <a:blip r:embed="rId4" cstate="print"/>
            <a:tile tx="0" ty="0" sx="100000" sy="100000" flip="none" algn="tl"/>
          </a:blipFill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uk-UA" dirty="0" smtClean="0"/>
              <a:t> </a:t>
            </a:r>
            <a:r>
              <a:rPr lang="uk-UA" b="1" dirty="0" smtClean="0">
                <a:solidFill>
                  <a:schemeClr val="bg1"/>
                </a:solidFill>
              </a:rPr>
              <a:t>Свято-Покровський храм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196752"/>
            <a:ext cx="4032448" cy="2448272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/>
          <a:p>
            <a:pPr algn="l"/>
            <a:r>
              <a:rPr lang="uk-UA" sz="3500" b="1" dirty="0" smtClean="0">
                <a:solidFill>
                  <a:schemeClr val="tx1"/>
                </a:solidFill>
              </a:rPr>
              <a:t>Свято-Покровський храм був закладений на початку 1820-хроків  першим власником маєтку </a:t>
            </a:r>
            <a:r>
              <a:rPr lang="uk-UA" sz="3500" b="1" dirty="0" err="1" smtClean="0">
                <a:solidFill>
                  <a:schemeClr val="tx1"/>
                </a:solidFill>
              </a:rPr>
              <a:t>Курісів</a:t>
            </a:r>
            <a:r>
              <a:rPr lang="uk-UA" sz="3500" b="1" dirty="0" smtClean="0">
                <a:solidFill>
                  <a:schemeClr val="tx1"/>
                </a:solidFill>
              </a:rPr>
              <a:t>  генералом Іваном Онуфрійовичем </a:t>
            </a:r>
            <a:r>
              <a:rPr lang="uk-UA" sz="3500" b="1" dirty="0" err="1" smtClean="0">
                <a:solidFill>
                  <a:schemeClr val="tx1"/>
                </a:solidFill>
              </a:rPr>
              <a:t>Курісом</a:t>
            </a:r>
            <a:r>
              <a:rPr lang="uk-UA" sz="3500" b="1" dirty="0" smtClean="0">
                <a:solidFill>
                  <a:schemeClr val="tx1"/>
                </a:solidFill>
              </a:rPr>
              <a:t>. 14 жовтня (за новим стилем) 1824 року будівництво було завершено. Церкву освятили в пам'ять чудесного явлення Божої Матері в Константинополі в 910 році. Також, саме цього дня в 1787 відбулася битва російської армії під проводом Олександра Суворова  на </a:t>
            </a:r>
            <a:r>
              <a:rPr lang="uk-UA" sz="3500" b="1" dirty="0" err="1" smtClean="0">
                <a:solidFill>
                  <a:schemeClr val="tx1"/>
                </a:solidFill>
              </a:rPr>
              <a:t>Кінбурнській</a:t>
            </a:r>
            <a:r>
              <a:rPr lang="uk-UA" sz="3500" b="1" dirty="0" smtClean="0">
                <a:solidFill>
                  <a:schemeClr val="tx1"/>
                </a:solidFill>
              </a:rPr>
              <a:t> косі поблизу Очакова.  В це й же день відбулося і  особисте знайомство капітана </a:t>
            </a:r>
            <a:r>
              <a:rPr lang="uk-UA" sz="3500" b="1" dirty="0" err="1" smtClean="0">
                <a:solidFill>
                  <a:schemeClr val="tx1"/>
                </a:solidFill>
              </a:rPr>
              <a:t>Куріса</a:t>
            </a:r>
            <a:r>
              <a:rPr lang="uk-UA" sz="3500" b="1" dirty="0" smtClean="0">
                <a:solidFill>
                  <a:schemeClr val="tx1"/>
                </a:solidFill>
              </a:rPr>
              <a:t> з майбутнім російським генералісимусом, яке переросло в міцну дружбу.  </a:t>
            </a:r>
            <a:endParaRPr lang="ru-RU" sz="3500" b="1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готово\Тилігул\DSC_0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5193" y="0"/>
            <a:ext cx="993919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68560" y="620688"/>
            <a:ext cx="6408712" cy="1008112"/>
          </a:xfrm>
          <a:solidFill>
            <a:srgbClr val="99CC00"/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uk-UA" sz="4000" b="1" dirty="0" err="1" smtClean="0">
                <a:latin typeface="+mn-lt"/>
              </a:rPr>
              <a:t>Тилігул</a:t>
            </a:r>
            <a:r>
              <a:rPr lang="uk-UA" sz="4000" b="1" dirty="0" smtClean="0">
                <a:latin typeface="+mn-lt"/>
              </a:rPr>
              <a:t> – </a:t>
            </a:r>
            <a:r>
              <a:rPr lang="uk-UA" sz="4000" b="1" dirty="0" err="1" smtClean="0">
                <a:latin typeface="+mn-lt"/>
              </a:rPr>
              <a:t>“Скажена</a:t>
            </a:r>
            <a:r>
              <a:rPr lang="uk-UA" sz="4000" b="1" dirty="0" smtClean="0">
                <a:latin typeface="+mn-lt"/>
              </a:rPr>
              <a:t> </a:t>
            </a:r>
            <a:r>
              <a:rPr lang="uk-UA" sz="4000" b="1" dirty="0" err="1" smtClean="0">
                <a:latin typeface="+mn-lt"/>
              </a:rPr>
              <a:t>вода”</a:t>
            </a:r>
            <a:endParaRPr lang="ru-RU" sz="40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188640"/>
            <a:ext cx="3528392" cy="2448272"/>
          </a:xfrm>
          <a:solidFill>
            <a:schemeClr val="bg1"/>
          </a:solidFill>
          <a:ln w="19050">
            <a:solidFill>
              <a:schemeClr val="tx1"/>
            </a:solidFill>
            <a:prstDash val="solid"/>
          </a:ln>
        </p:spPr>
        <p:txBody>
          <a:bodyPr>
            <a:normAutofit fontScale="92500" lnSpcReduction="10000"/>
          </a:bodyPr>
          <a:lstStyle/>
          <a:p>
            <a:pPr algn="l"/>
            <a:r>
              <a:rPr lang="uk-UA" sz="1500" b="1" dirty="0" smtClean="0">
                <a:solidFill>
                  <a:schemeClr val="tx1"/>
                </a:solidFill>
              </a:rPr>
              <a:t>Назва лиману має тюркське походження  й дослівно перекладається як </a:t>
            </a:r>
            <a:r>
              <a:rPr lang="ru-RU" sz="1500" b="1" dirty="0" smtClean="0">
                <a:solidFill>
                  <a:schemeClr val="tx1"/>
                </a:solidFill>
              </a:rPr>
              <a:t> </a:t>
            </a:r>
            <a:r>
              <a:rPr lang="tr-TR" sz="1500" b="1" i="1" dirty="0" smtClean="0">
                <a:solidFill>
                  <a:schemeClr val="tx1"/>
                </a:solidFill>
              </a:rPr>
              <a:t>Deli Göl</a:t>
            </a:r>
            <a:r>
              <a:rPr lang="ru-RU" sz="1500" b="1" dirty="0" smtClean="0">
                <a:solidFill>
                  <a:schemeClr val="tx1"/>
                </a:solidFill>
              </a:rPr>
              <a:t> </a:t>
            </a:r>
            <a:r>
              <a:rPr lang="uk-UA" sz="1500" b="1" dirty="0" smtClean="0">
                <a:solidFill>
                  <a:schemeClr val="tx1"/>
                </a:solidFill>
              </a:rPr>
              <a:t>— «скажене озеро» . Тюрки дали лиману таку назву через сильні долинні вітри, які дмуть переважно з півдня на північ і навпаки. Саме непередбачуваність погоди викликала таку назву. Стара місцева легенда оповідає, як під час переходу обмілілого лиману ординцями їх миттєво з обох боків накрило скаженими високими  хвилями. Крізь вітер місцеві лише чули </a:t>
            </a:r>
            <a:r>
              <a:rPr lang="uk-UA" sz="1500" b="1" dirty="0" err="1" smtClean="0">
                <a:solidFill>
                  <a:schemeClr val="tx1"/>
                </a:solidFill>
              </a:rPr>
              <a:t>визгливе</a:t>
            </a:r>
            <a:r>
              <a:rPr lang="uk-UA" sz="1500" b="1" dirty="0" smtClean="0">
                <a:solidFill>
                  <a:schemeClr val="tx1"/>
                </a:solidFill>
              </a:rPr>
              <a:t>: «</a:t>
            </a:r>
            <a:r>
              <a:rPr lang="tr-TR" sz="1500" b="1" i="1" dirty="0" smtClean="0">
                <a:solidFill>
                  <a:schemeClr val="tx1"/>
                </a:solidFill>
              </a:rPr>
              <a:t>Deli Göl</a:t>
            </a:r>
            <a:r>
              <a:rPr lang="ru-RU" sz="1500" b="1" dirty="0" smtClean="0">
                <a:solidFill>
                  <a:schemeClr val="tx1"/>
                </a:solidFill>
              </a:rPr>
              <a:t> </a:t>
            </a:r>
            <a:r>
              <a:rPr lang="uk-UA" sz="1500" b="1" dirty="0" smtClean="0">
                <a:solidFill>
                  <a:schemeClr val="tx1"/>
                </a:solidFill>
              </a:rPr>
              <a:t>». </a:t>
            </a:r>
            <a:endParaRPr lang="ru-RU" sz="1500" b="1" dirty="0" smtClean="0">
              <a:solidFill>
                <a:schemeClr val="tx1"/>
              </a:solidFill>
            </a:endParaRPr>
          </a:p>
          <a:p>
            <a:pPr algn="l"/>
            <a:endParaRPr lang="ru-RU" sz="1500" b="1" dirty="0" smtClean="0">
              <a:solidFill>
                <a:schemeClr val="tx1"/>
              </a:solidFill>
            </a:endParaRPr>
          </a:p>
          <a:p>
            <a:pPr algn="l"/>
            <a:endParaRPr lang="uk-UA" sz="1400" dirty="0" smtClean="0"/>
          </a:p>
        </p:txBody>
      </p:sp>
      <p:pic>
        <p:nvPicPr>
          <p:cNvPr id="5" name="Picture 4" descr="C:\Users\Zver\Desktop\Screenshot_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772816"/>
            <a:ext cx="4320480" cy="186365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Zver\Desktop\готово\Стрілка\DSC_1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4359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3789040"/>
            <a:ext cx="6044208" cy="1470025"/>
          </a:xfrm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</a:rPr>
              <a:t>Тут селяться рожеві пелікани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2204864"/>
            <a:ext cx="5896744" cy="1248544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/>
          <a:p>
            <a:pPr algn="l"/>
            <a:r>
              <a:rPr lang="ru-RU" sz="2900" b="1" dirty="0" smtClean="0">
                <a:solidFill>
                  <a:schemeClr val="tx1"/>
                </a:solidFill>
              </a:rPr>
              <a:t>Коса </a:t>
            </a:r>
            <a:r>
              <a:rPr lang="ru-RU" sz="2900" b="1" dirty="0" err="1" smtClean="0">
                <a:solidFill>
                  <a:schemeClr val="tx1"/>
                </a:solidFill>
              </a:rPr>
              <a:t>Стрілка</a:t>
            </a:r>
            <a:r>
              <a:rPr lang="ru-RU" sz="2900" b="1" dirty="0" smtClean="0">
                <a:solidFill>
                  <a:schemeClr val="tx1"/>
                </a:solidFill>
              </a:rPr>
              <a:t> - </a:t>
            </a:r>
            <a:r>
              <a:rPr lang="ru-RU" sz="2900" b="1" dirty="0" err="1" smtClean="0">
                <a:solidFill>
                  <a:schemeClr val="tx1"/>
                </a:solidFill>
              </a:rPr>
              <a:t>орнітологічний</a:t>
            </a:r>
            <a:r>
              <a:rPr lang="ru-RU" sz="2900" b="1" dirty="0" smtClean="0">
                <a:solidFill>
                  <a:schemeClr val="tx1"/>
                </a:solidFill>
              </a:rPr>
              <a:t> заказник </a:t>
            </a:r>
            <a:r>
              <a:rPr lang="ru-RU" sz="2900" b="1" dirty="0" err="1" smtClean="0">
                <a:solidFill>
                  <a:schemeClr val="tx1"/>
                </a:solidFill>
              </a:rPr>
              <a:t>загальнодержавного</a:t>
            </a:r>
            <a:r>
              <a:rPr lang="ru-RU" sz="29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err="1" smtClean="0">
                <a:solidFill>
                  <a:schemeClr val="tx1"/>
                </a:solidFill>
              </a:rPr>
              <a:t>значення</a:t>
            </a:r>
            <a:r>
              <a:rPr lang="ru-RU" sz="29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ru-RU" sz="2900" b="1" dirty="0" err="1" smtClean="0">
                <a:solidFill>
                  <a:schemeClr val="tx1"/>
                </a:solidFill>
              </a:rPr>
              <a:t>Розташований</a:t>
            </a:r>
            <a:r>
              <a:rPr lang="ru-RU" sz="2900" b="1" dirty="0" smtClean="0">
                <a:solidFill>
                  <a:schemeClr val="tx1"/>
                </a:solidFill>
              </a:rPr>
              <a:t> </a:t>
            </a:r>
            <a:r>
              <a:rPr lang="uk-UA" sz="2900" b="1" dirty="0" smtClean="0">
                <a:solidFill>
                  <a:schemeClr val="tx1"/>
                </a:solidFill>
              </a:rPr>
              <a:t>він </a:t>
            </a:r>
            <a:r>
              <a:rPr lang="ru-RU" sz="2900" b="1" dirty="0" smtClean="0">
                <a:solidFill>
                  <a:schemeClr val="tx1"/>
                </a:solidFill>
              </a:rPr>
              <a:t>на </a:t>
            </a:r>
            <a:r>
              <a:rPr lang="ru-RU" sz="2900" b="1" dirty="0" err="1" smtClean="0">
                <a:solidFill>
                  <a:schemeClr val="tx1"/>
                </a:solidFill>
              </a:rPr>
              <a:t>схід</a:t>
            </a:r>
            <a:r>
              <a:rPr lang="ru-RU" sz="29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err="1" smtClean="0">
                <a:solidFill>
                  <a:schemeClr val="tx1"/>
                </a:solidFill>
              </a:rPr>
              <a:t>від</a:t>
            </a:r>
            <a:r>
              <a:rPr lang="ru-RU" sz="2900" b="1" dirty="0" smtClean="0">
                <a:solidFill>
                  <a:schemeClr val="tx1"/>
                </a:solidFill>
              </a:rPr>
              <a:t> с</a:t>
            </a:r>
            <a:r>
              <a:rPr lang="uk-UA" sz="2900" b="1" dirty="0" err="1" smtClean="0">
                <a:solidFill>
                  <a:schemeClr val="tx1"/>
                </a:solidFill>
              </a:rPr>
              <a:t>ела</a:t>
            </a:r>
            <a:r>
              <a:rPr lang="uk-UA" sz="2900" b="1" dirty="0" smtClean="0">
                <a:solidFill>
                  <a:schemeClr val="tx1"/>
                </a:solidFill>
              </a:rPr>
              <a:t> на площі </a:t>
            </a:r>
            <a:r>
              <a:rPr lang="ru-RU" sz="2900" b="1" dirty="0" smtClean="0">
                <a:solidFill>
                  <a:schemeClr val="tx1"/>
                </a:solidFill>
              </a:rPr>
              <a:t>394 г</a:t>
            </a:r>
            <a:r>
              <a:rPr lang="uk-UA" sz="2900" b="1" dirty="0" err="1" smtClean="0">
                <a:solidFill>
                  <a:schemeClr val="tx1"/>
                </a:solidFill>
              </a:rPr>
              <a:t>ектара</a:t>
            </a:r>
            <a:r>
              <a:rPr lang="uk-UA" sz="2900" b="1" dirty="0" smtClean="0">
                <a:solidFill>
                  <a:schemeClr val="tx1"/>
                </a:solidFill>
              </a:rPr>
              <a:t>. </a:t>
            </a:r>
            <a:r>
              <a:rPr lang="ru-RU" sz="2900" b="1" dirty="0" smtClean="0">
                <a:solidFill>
                  <a:schemeClr val="tx1"/>
                </a:solidFill>
              </a:rPr>
              <a:t> Заказник </a:t>
            </a:r>
            <a:r>
              <a:rPr lang="ru-RU" sz="2900" b="1" dirty="0" err="1" smtClean="0">
                <a:solidFill>
                  <a:schemeClr val="tx1"/>
                </a:solidFill>
              </a:rPr>
              <a:t>створений</a:t>
            </a:r>
            <a:r>
              <a:rPr lang="ru-RU" sz="2900" b="1" dirty="0" smtClean="0">
                <a:solidFill>
                  <a:schemeClr val="tx1"/>
                </a:solidFill>
              </a:rPr>
              <a:t> для </a:t>
            </a:r>
            <a:r>
              <a:rPr lang="ru-RU" sz="2900" b="1" dirty="0" err="1" smtClean="0">
                <a:solidFill>
                  <a:schemeClr val="tx1"/>
                </a:solidFill>
              </a:rPr>
              <a:t>охорони</a:t>
            </a:r>
            <a:r>
              <a:rPr lang="ru-RU" sz="2900" b="1" dirty="0" smtClean="0">
                <a:solidFill>
                  <a:schemeClr val="tx1"/>
                </a:solidFill>
              </a:rPr>
              <a:t> лиманного </a:t>
            </a:r>
            <a:r>
              <a:rPr lang="ru-RU" sz="2900" b="1" dirty="0" err="1" smtClean="0">
                <a:solidFill>
                  <a:schemeClr val="tx1"/>
                </a:solidFill>
              </a:rPr>
              <a:t>мілководд</a:t>
            </a:r>
            <a:r>
              <a:rPr lang="uk-UA" sz="2900" b="1" dirty="0" smtClean="0">
                <a:solidFill>
                  <a:schemeClr val="tx1"/>
                </a:solidFill>
              </a:rPr>
              <a:t>я,</a:t>
            </a:r>
            <a:r>
              <a:rPr lang="ru-RU" sz="2900" b="1" dirty="0" smtClean="0">
                <a:solidFill>
                  <a:schemeClr val="tx1"/>
                </a:solidFill>
              </a:rPr>
              <a:t> як </a:t>
            </a:r>
            <a:r>
              <a:rPr lang="ru-RU" sz="2900" b="1" dirty="0" err="1" smtClean="0">
                <a:solidFill>
                  <a:schemeClr val="tx1"/>
                </a:solidFill>
              </a:rPr>
              <a:t>місця</a:t>
            </a:r>
            <a:r>
              <a:rPr lang="ru-RU" sz="2900" b="1" dirty="0" smtClean="0">
                <a:solidFill>
                  <a:schemeClr val="tx1"/>
                </a:solidFill>
              </a:rPr>
              <a:t> нагулу </a:t>
            </a:r>
            <a:r>
              <a:rPr lang="ru-RU" sz="2900" b="1" dirty="0" err="1" smtClean="0">
                <a:solidFill>
                  <a:schemeClr val="tx1"/>
                </a:solidFill>
              </a:rPr>
              <a:t>і</a:t>
            </a:r>
            <a:r>
              <a:rPr lang="ru-RU" sz="29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err="1" smtClean="0">
                <a:solidFill>
                  <a:schemeClr val="tx1"/>
                </a:solidFill>
              </a:rPr>
              <a:t>зимівлі</a:t>
            </a:r>
            <a:r>
              <a:rPr lang="ru-RU" sz="29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err="1" smtClean="0">
                <a:solidFill>
                  <a:schemeClr val="tx1"/>
                </a:solidFill>
              </a:rPr>
              <a:t>водоплавних</a:t>
            </a:r>
            <a:r>
              <a:rPr lang="ru-RU" sz="29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err="1" smtClean="0">
                <a:solidFill>
                  <a:schemeClr val="tx1"/>
                </a:solidFill>
              </a:rPr>
              <a:t>птахів</a:t>
            </a:r>
            <a:r>
              <a:rPr lang="ru-RU" sz="2900" b="1" dirty="0" smtClean="0">
                <a:solidFill>
                  <a:schemeClr val="tx1"/>
                </a:solidFill>
              </a:rPr>
              <a:t>. </a:t>
            </a:r>
            <a:r>
              <a:rPr lang="uk-UA" sz="2900" b="1" dirty="0" smtClean="0">
                <a:solidFill>
                  <a:schemeClr val="tx1"/>
                </a:solidFill>
              </a:rPr>
              <a:t>Тут можна </a:t>
            </a:r>
            <a:r>
              <a:rPr lang="ru-RU" sz="2900" b="1" dirty="0" err="1" smtClean="0">
                <a:solidFill>
                  <a:schemeClr val="tx1"/>
                </a:solidFill>
              </a:rPr>
              <a:t>зустрі</a:t>
            </a:r>
            <a:r>
              <a:rPr lang="uk-UA" sz="2900" b="1" dirty="0" smtClean="0">
                <a:solidFill>
                  <a:schemeClr val="tx1"/>
                </a:solidFill>
              </a:rPr>
              <a:t>ти </a:t>
            </a:r>
            <a:r>
              <a:rPr lang="ru-RU" sz="2900" b="1" dirty="0" smtClean="0">
                <a:solidFill>
                  <a:schemeClr val="tx1"/>
                </a:solidFill>
              </a:rPr>
              <a:t> до 220 </a:t>
            </a:r>
            <a:r>
              <a:rPr lang="ru-RU" sz="2900" b="1" dirty="0" err="1" smtClean="0">
                <a:solidFill>
                  <a:schemeClr val="tx1"/>
                </a:solidFill>
              </a:rPr>
              <a:t>видів</a:t>
            </a:r>
            <a:r>
              <a:rPr lang="ru-RU" sz="29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err="1" smtClean="0">
                <a:solidFill>
                  <a:schemeClr val="tx1"/>
                </a:solidFill>
              </a:rPr>
              <a:t>птахів</a:t>
            </a:r>
            <a:r>
              <a:rPr lang="ru-RU" sz="2900" b="1" dirty="0" smtClean="0">
                <a:solidFill>
                  <a:schemeClr val="tx1"/>
                </a:solidFill>
              </a:rPr>
              <a:t>, в тому </a:t>
            </a:r>
            <a:r>
              <a:rPr lang="ru-RU" sz="2900" b="1" dirty="0" err="1" smtClean="0">
                <a:solidFill>
                  <a:schemeClr val="tx1"/>
                </a:solidFill>
              </a:rPr>
              <a:t>числі</a:t>
            </a:r>
            <a:r>
              <a:rPr lang="ru-RU" sz="29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err="1" smtClean="0">
                <a:solidFill>
                  <a:schemeClr val="tx1"/>
                </a:solidFill>
              </a:rPr>
              <a:t>лебед</a:t>
            </a:r>
            <a:r>
              <a:rPr lang="uk-UA" sz="2900" b="1" dirty="0" smtClean="0">
                <a:solidFill>
                  <a:schemeClr val="tx1"/>
                </a:solidFill>
              </a:rPr>
              <a:t>я-</a:t>
            </a:r>
            <a:r>
              <a:rPr lang="ru-RU" sz="2900" b="1" dirty="0" smtClean="0">
                <a:solidFill>
                  <a:schemeClr val="tx1"/>
                </a:solidFill>
              </a:rPr>
              <a:t>шипун</a:t>
            </a:r>
            <a:r>
              <a:rPr lang="uk-UA" sz="2900" b="1" dirty="0" smtClean="0">
                <a:solidFill>
                  <a:schemeClr val="tx1"/>
                </a:solidFill>
              </a:rPr>
              <a:t>а та рожевого пелікана</a:t>
            </a:r>
            <a:r>
              <a:rPr lang="ru-RU" sz="2900" b="1" dirty="0" smtClean="0">
                <a:solidFill>
                  <a:schemeClr val="tx1"/>
                </a:solidFill>
              </a:rPr>
              <a:t>. На </a:t>
            </a:r>
            <a:r>
              <a:rPr lang="ru-RU" sz="2900" b="1" dirty="0" err="1" smtClean="0">
                <a:solidFill>
                  <a:schemeClr val="tx1"/>
                </a:solidFill>
              </a:rPr>
              <a:t>зимівлю</a:t>
            </a:r>
            <a:r>
              <a:rPr lang="ru-RU" sz="29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err="1" smtClean="0">
                <a:solidFill>
                  <a:schemeClr val="tx1"/>
                </a:solidFill>
              </a:rPr>
              <a:t>сюди</a:t>
            </a:r>
            <a:r>
              <a:rPr lang="ru-RU" sz="29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err="1" smtClean="0">
                <a:solidFill>
                  <a:schemeClr val="tx1"/>
                </a:solidFill>
              </a:rPr>
              <a:t>прилітають</a:t>
            </a:r>
            <a:r>
              <a:rPr lang="ru-RU" sz="2900" b="1" dirty="0" smtClean="0">
                <a:solidFill>
                  <a:schemeClr val="tx1"/>
                </a:solidFill>
              </a:rPr>
              <a:t> десятки </a:t>
            </a:r>
            <a:r>
              <a:rPr lang="ru-RU" sz="2900" b="1" dirty="0" err="1" smtClean="0">
                <a:solidFill>
                  <a:schemeClr val="tx1"/>
                </a:solidFill>
              </a:rPr>
              <a:t>тисяч</a:t>
            </a:r>
            <a:r>
              <a:rPr lang="ru-RU" sz="29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err="1" smtClean="0">
                <a:solidFill>
                  <a:schemeClr val="tx1"/>
                </a:solidFill>
              </a:rPr>
              <a:t>північних</a:t>
            </a:r>
            <a:r>
              <a:rPr lang="ru-RU" sz="29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err="1" smtClean="0">
                <a:solidFill>
                  <a:schemeClr val="tx1"/>
                </a:solidFill>
              </a:rPr>
              <a:t>птахів</a:t>
            </a:r>
            <a:r>
              <a:rPr lang="ru-RU" sz="2900" b="1" dirty="0" smtClean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2054" name="Picture 6" descr="C:\Users\Zver\Desktop\Screenshot_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348880"/>
            <a:ext cx="3727873" cy="210158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ver\Desktop\DSC_0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87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124744"/>
            <a:ext cx="6768752" cy="460851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Список л</a:t>
            </a:r>
            <a:r>
              <a:rPr lang="uk-UA" sz="1600" b="1" dirty="0" smtClean="0">
                <a:solidFill>
                  <a:schemeClr val="bg1"/>
                </a:solidFill>
              </a:rPr>
              <a:t>і</a:t>
            </a:r>
            <a:r>
              <a:rPr lang="ru-RU" sz="1600" b="1" dirty="0" err="1" smtClean="0">
                <a:solidFill>
                  <a:schemeClr val="bg1"/>
                </a:solidFill>
              </a:rPr>
              <a:t>тератури</a:t>
            </a:r>
            <a:r>
              <a:rPr lang="uk-UA" sz="1600" b="1" dirty="0" smtClean="0">
                <a:solidFill>
                  <a:schemeClr val="bg1"/>
                </a:solidFill>
              </a:rPr>
              <a:t>: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1. Михальченко В. А., </a:t>
            </a:r>
            <a:r>
              <a:rPr lang="ru-RU" sz="1600" b="1" dirty="0" err="1" smtClean="0">
                <a:solidFill>
                  <a:schemeClr val="bg1"/>
                </a:solidFill>
              </a:rPr>
              <a:t>Сивирин</a:t>
            </a:r>
            <a:r>
              <a:rPr lang="ru-RU" sz="1600" b="1" dirty="0" smtClean="0">
                <a:solidFill>
                  <a:schemeClr val="bg1"/>
                </a:solidFill>
              </a:rPr>
              <a:t> О. Г. Да будет правда: история дворянского рода Курисов – возрождение из забвения. – Одесса: Издательство "Эвен", 2005. – 328 с.: ил.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2. Местечко </a:t>
            </a:r>
            <a:r>
              <a:rPr lang="ru-RU" sz="1600" b="1" dirty="0" err="1" smtClean="0">
                <a:solidFill>
                  <a:schemeClr val="bg1"/>
                </a:solidFill>
              </a:rPr>
              <a:t>Курисово-Покровское</a:t>
            </a:r>
            <a:r>
              <a:rPr lang="ru-RU" sz="1600" b="1" dirty="0" smtClean="0">
                <a:solidFill>
                  <a:schemeClr val="bg1"/>
                </a:solidFill>
              </a:rPr>
              <a:t> (</a:t>
            </a:r>
            <a:r>
              <a:rPr lang="ru-RU" sz="1600" b="1" dirty="0" err="1" smtClean="0">
                <a:solidFill>
                  <a:schemeClr val="bg1"/>
                </a:solidFill>
              </a:rPr>
              <a:t>Балай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тож</a:t>
            </a:r>
            <a:r>
              <a:rPr lang="ru-RU" sz="1600" b="1" dirty="0" smtClean="0">
                <a:solidFill>
                  <a:schemeClr val="bg1"/>
                </a:solidFill>
              </a:rPr>
              <a:t>) : Статистическое описание поселения, сост. на основании данных, полученных при помощи подворной переписи, произведенной 28 сент. - 4 окт. 1882 г. Статистическим отделением при Херсонской губернской земской управе / Херсонская губернская земская управа. Статистическое отделение. - Одесса : Тип. П. А. Зеленого, 1883. - 93 с., 1 карт. ; 23 см .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3. </a:t>
            </a:r>
            <a:r>
              <a:rPr lang="uk-UA" sz="1600" b="1" dirty="0" err="1" smtClean="0">
                <a:solidFill>
                  <a:schemeClr val="bg1"/>
                </a:solidFill>
              </a:rPr>
              <a:t>Отчет</a:t>
            </a:r>
            <a:r>
              <a:rPr lang="uk-UA" sz="1600" b="1" dirty="0" smtClean="0">
                <a:solidFill>
                  <a:schemeClr val="bg1"/>
                </a:solidFill>
              </a:rPr>
              <a:t> </a:t>
            </a:r>
            <a:r>
              <a:rPr lang="uk-UA" sz="1600" b="1" dirty="0" err="1" smtClean="0">
                <a:solidFill>
                  <a:schemeClr val="bg1"/>
                </a:solidFill>
              </a:rPr>
              <a:t>Одесской</a:t>
            </a:r>
            <a:r>
              <a:rPr lang="uk-UA" sz="1600" b="1" dirty="0" smtClean="0">
                <a:solidFill>
                  <a:schemeClr val="bg1"/>
                </a:solidFill>
              </a:rPr>
              <a:t> </a:t>
            </a:r>
            <a:r>
              <a:rPr lang="uk-UA" sz="1600" b="1" dirty="0" err="1" smtClean="0">
                <a:solidFill>
                  <a:schemeClr val="bg1"/>
                </a:solidFill>
              </a:rPr>
              <a:t>уездной</a:t>
            </a:r>
            <a:r>
              <a:rPr lang="uk-UA" sz="1600" b="1" dirty="0" smtClean="0">
                <a:solidFill>
                  <a:schemeClr val="bg1"/>
                </a:solidFill>
              </a:rPr>
              <a:t> </a:t>
            </a:r>
            <a:r>
              <a:rPr lang="uk-UA" sz="1600" b="1" dirty="0" err="1" smtClean="0">
                <a:solidFill>
                  <a:schemeClr val="bg1"/>
                </a:solidFill>
              </a:rPr>
              <a:t>земской</a:t>
            </a:r>
            <a:r>
              <a:rPr lang="uk-UA" sz="1600" b="1" dirty="0" smtClean="0">
                <a:solidFill>
                  <a:schemeClr val="bg1"/>
                </a:solidFill>
              </a:rPr>
              <a:t> </a:t>
            </a:r>
            <a:r>
              <a:rPr lang="uk-UA" sz="1600" b="1" dirty="0" err="1" smtClean="0">
                <a:solidFill>
                  <a:schemeClr val="bg1"/>
                </a:solidFill>
              </a:rPr>
              <a:t>управы</a:t>
            </a:r>
            <a:r>
              <a:rPr lang="uk-UA" sz="1600" b="1" dirty="0" smtClean="0">
                <a:solidFill>
                  <a:schemeClr val="bg1"/>
                </a:solidFill>
              </a:rPr>
              <a:t>. </a:t>
            </a:r>
            <a:r>
              <a:rPr lang="ru-RU" sz="1600" b="1" dirty="0" smtClean="0">
                <a:solidFill>
                  <a:schemeClr val="bg1"/>
                </a:solidFill>
              </a:rPr>
              <a:t>Издание 1866-1912 года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4. </a:t>
            </a:r>
            <a:r>
              <a:rPr lang="ru-RU" sz="1600" b="1" dirty="0" err="1" smtClean="0">
                <a:solidFill>
                  <a:schemeClr val="bg1"/>
                </a:solidFill>
              </a:rPr>
              <a:t>Археологічна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подорож</a:t>
            </a:r>
            <a:r>
              <a:rPr lang="ru-RU" sz="1600" b="1" dirty="0" smtClean="0">
                <a:solidFill>
                  <a:schemeClr val="bg1"/>
                </a:solidFill>
              </a:rPr>
              <a:t> до с. </a:t>
            </a:r>
            <a:r>
              <a:rPr lang="ru-RU" sz="1600" b="1" dirty="0" err="1" smtClean="0">
                <a:solidFill>
                  <a:schemeClr val="bg1"/>
                </a:solidFill>
              </a:rPr>
              <a:t>Курисово-Петровського</a:t>
            </a:r>
            <a:r>
              <a:rPr lang="ru-RU" sz="1600" b="1" dirty="0" smtClean="0">
                <a:solidFill>
                  <a:schemeClr val="bg1"/>
                </a:solidFill>
              </a:rPr>
              <a:t> // </a:t>
            </a:r>
            <a:r>
              <a:rPr lang="ru-RU" sz="1600" b="1" dirty="0" err="1" smtClean="0">
                <a:solidFill>
                  <a:schemeClr val="bg1"/>
                </a:solidFill>
              </a:rPr>
              <a:t>Вісник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Одеської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комісії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краєзнавства</a:t>
            </a:r>
            <a:r>
              <a:rPr lang="ru-RU" sz="1600" b="1" dirty="0" smtClean="0">
                <a:solidFill>
                  <a:schemeClr val="bg1"/>
                </a:solidFill>
              </a:rPr>
              <a:t> при УАН. – Ч. 4-5. </a:t>
            </a:r>
            <a:r>
              <a:rPr lang="ru-RU" sz="1600" b="1" dirty="0" err="1" smtClean="0">
                <a:solidFill>
                  <a:schemeClr val="bg1"/>
                </a:solidFill>
              </a:rPr>
              <a:t>Секція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археологічна</a:t>
            </a:r>
            <a:r>
              <a:rPr lang="ru-RU" sz="1600" b="1" dirty="0" smtClean="0">
                <a:solidFill>
                  <a:schemeClr val="bg1"/>
                </a:solidFill>
              </a:rPr>
              <a:t>. – Одеса, 1929. – С. 141-146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5.  Гавриил (Розанов В. Ф. </a:t>
            </a:r>
            <a:r>
              <a:rPr lang="ru-RU" sz="1600" b="1" dirty="0" err="1" smtClean="0">
                <a:solidFill>
                  <a:schemeClr val="bg1"/>
                </a:solidFill>
              </a:rPr>
              <a:t>архиеп</a:t>
            </a:r>
            <a:r>
              <a:rPr lang="ru-RU" sz="1600" b="1" dirty="0" smtClean="0">
                <a:solidFill>
                  <a:schemeClr val="bg1"/>
                </a:solidFill>
              </a:rPr>
              <a:t>.) Историко-хронологическое описание церквей епархии Херсонской и Таврической / сост. Гавриил, А. Х. и Т., ныне Т. и К. – Одесса: Гор. тип., 1848. – 71 </a:t>
            </a:r>
            <a:r>
              <a:rPr lang="ru-RU" sz="1600" b="1" dirty="0" err="1" smtClean="0">
                <a:solidFill>
                  <a:schemeClr val="bg1"/>
                </a:solidFill>
              </a:rPr>
              <a:t>c</a:t>
            </a:r>
            <a:r>
              <a:rPr lang="ru-RU" sz="1600" b="1" smtClean="0">
                <a:solidFill>
                  <a:schemeClr val="bg1"/>
                </a:solidFill>
              </a:rPr>
              <a:t>. </a:t>
            </a:r>
            <a:r>
              <a:rPr lang="uk-UA" sz="1600" b="1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Изд. 2-го т. Записок Одесского Общества Истории и Древностей.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6. Херсонская губерния : ... по сведениям 1859 года /</a:t>
            </a:r>
            <a:r>
              <a:rPr lang="ru-RU" sz="1600" b="1" dirty="0" err="1" smtClean="0">
                <a:solidFill>
                  <a:schemeClr val="bg1"/>
                </a:solidFill>
              </a:rPr>
              <a:t>обраб</a:t>
            </a:r>
            <a:r>
              <a:rPr lang="ru-RU" sz="1600" b="1" dirty="0" smtClean="0">
                <a:solidFill>
                  <a:schemeClr val="bg1"/>
                </a:solidFill>
              </a:rPr>
              <a:t>. Л. </a:t>
            </a:r>
            <a:r>
              <a:rPr lang="ru-RU" sz="1600" b="1" dirty="0" err="1" smtClean="0">
                <a:solidFill>
                  <a:schemeClr val="bg1"/>
                </a:solidFill>
              </a:rPr>
              <a:t>Майковым</a:t>
            </a:r>
            <a:r>
              <a:rPr lang="ru-RU" sz="1600" b="1" dirty="0" smtClean="0">
                <a:solidFill>
                  <a:schemeClr val="bg1"/>
                </a:solidFill>
              </a:rPr>
              <a:t>. - 1868. - LXXVIII, 189 с., 1 л. к.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7. Гончарук Тарас </a:t>
            </a:r>
            <a:r>
              <a:rPr lang="ru-RU" sz="1600" b="1" dirty="0" err="1" smtClean="0">
                <a:solidFill>
                  <a:schemeClr val="bg1"/>
                </a:solidFill>
              </a:rPr>
              <a:t>Чумацький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промисел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і</a:t>
            </a:r>
            <a:r>
              <a:rPr lang="ru-RU" sz="1600" b="1" dirty="0" smtClean="0">
                <a:solidFill>
                  <a:schemeClr val="bg1"/>
                </a:solidFill>
              </a:rPr>
              <a:t> Одеса (за </a:t>
            </a:r>
            <a:r>
              <a:rPr lang="ru-RU" sz="1600" b="1" dirty="0" err="1" smtClean="0">
                <a:solidFill>
                  <a:schemeClr val="bg1"/>
                </a:solidFill>
              </a:rPr>
              <a:t>матеріалами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газети</a:t>
            </a:r>
            <a:r>
              <a:rPr lang="ru-RU" sz="1600" b="1" dirty="0" smtClean="0">
                <a:solidFill>
                  <a:schemeClr val="bg1"/>
                </a:solidFill>
              </a:rPr>
              <a:t> «Одесский вестник» </a:t>
            </a:r>
            <a:r>
              <a:rPr lang="ru-RU" sz="1600" b="1" dirty="0" err="1" smtClean="0">
                <a:solidFill>
                  <a:schemeClr val="bg1"/>
                </a:solidFill>
              </a:rPr>
              <a:t>кінця</a:t>
            </a:r>
            <a:r>
              <a:rPr lang="ru-RU" sz="1600" b="1" dirty="0" smtClean="0">
                <a:solidFill>
                  <a:schemeClr val="bg1"/>
                </a:solidFill>
              </a:rPr>
              <a:t> 1850-х – </a:t>
            </a:r>
            <a:r>
              <a:rPr lang="ru-RU" sz="1600" b="1" dirty="0" err="1" smtClean="0">
                <a:solidFill>
                  <a:schemeClr val="bg1"/>
                </a:solidFill>
              </a:rPr>
              <a:t>середини</a:t>
            </a:r>
            <a:r>
              <a:rPr lang="ru-RU" sz="1600" b="1" dirty="0" smtClean="0">
                <a:solidFill>
                  <a:schemeClr val="bg1"/>
                </a:solidFill>
              </a:rPr>
              <a:t> 1860-х </a:t>
            </a:r>
            <a:r>
              <a:rPr lang="ru-RU" sz="1600" b="1" dirty="0" err="1" smtClean="0">
                <a:solidFill>
                  <a:schemeClr val="bg1"/>
                </a:solidFill>
              </a:rPr>
              <a:t>рр</a:t>
            </a:r>
            <a:r>
              <a:rPr lang="ru-RU" sz="1600" b="1" dirty="0" smtClean="0">
                <a:solidFill>
                  <a:schemeClr val="bg1"/>
                </a:solidFill>
              </a:rPr>
              <a:t>.)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C:\Users\Zver\Desktop\DSC_0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4359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1124744"/>
            <a:ext cx="4320480" cy="1830065"/>
          </a:xfrm>
          <a:blipFill>
            <a:blip r:embed="rId3" cstate="print"/>
            <a:tile tx="0" ty="0" sx="100000" sy="100000" flip="none" algn="tl"/>
          </a:blipFill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1800" b="1" i="1" dirty="0" err="1" smtClean="0"/>
              <a:t>Купрій</a:t>
            </a:r>
            <a:r>
              <a:rPr lang="ru-RU" sz="1800" b="1" i="1" dirty="0" smtClean="0"/>
              <a:t> Ярослава </a:t>
            </a:r>
            <a:r>
              <a:rPr lang="ru-RU" sz="1800" b="1" i="1" dirty="0" err="1" smtClean="0"/>
              <a:t>Григорівна</a:t>
            </a:r>
            <a:r>
              <a:rPr lang="ru-RU" sz="1800" b="1" i="1" dirty="0" smtClean="0"/>
              <a:t>,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24.11.1962 року </a:t>
            </a:r>
            <a:r>
              <a:rPr lang="ru-RU" sz="1600" b="1" dirty="0" err="1" smtClean="0"/>
              <a:t>народження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вчитель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історії</a:t>
            </a:r>
            <a:r>
              <a:rPr lang="ru-RU" sz="1600" b="1" dirty="0" smtClean="0"/>
              <a:t> та </a:t>
            </a:r>
            <a:r>
              <a:rPr lang="ru-RU" sz="1600" b="1" dirty="0" err="1" smtClean="0"/>
              <a:t>правознавства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закінчила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Одеський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університет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ім.І.І.Мечникова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вчитель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вищої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категорії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вчитель-методист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5373216"/>
            <a:ext cx="4392488" cy="1296144"/>
          </a:xfrm>
          <a:blipFill>
            <a:blip r:embed="rId3" cstate="print"/>
            <a:tile tx="0" ty="0" sx="100000" sy="100000" flip="none" algn="tl"/>
          </a:blipFill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l"/>
            <a:r>
              <a:rPr lang="uk-UA" sz="1800" b="1" i="1" dirty="0" smtClean="0">
                <a:solidFill>
                  <a:schemeClr val="tx1"/>
                </a:solidFill>
              </a:rPr>
              <a:t>Калюжний Ярослав,                          </a:t>
            </a:r>
            <a:r>
              <a:rPr lang="uk-UA" sz="1600" b="1" dirty="0" smtClean="0">
                <a:solidFill>
                  <a:schemeClr val="tx1"/>
                </a:solidFill>
              </a:rPr>
              <a:t>21.08.2008 року народження,   учень 7-б класу Опорного закладу освіти “ЗЗСО </a:t>
            </a:r>
            <a:r>
              <a:rPr lang="uk-UA" sz="1600" b="1" dirty="0" err="1" smtClean="0">
                <a:solidFill>
                  <a:schemeClr val="tx1"/>
                </a:solidFill>
              </a:rPr>
              <a:t>Курісовський</a:t>
            </a:r>
            <a:r>
              <a:rPr lang="uk-UA" sz="1600" b="1" dirty="0" smtClean="0">
                <a:solidFill>
                  <a:schemeClr val="tx1"/>
                </a:solidFill>
              </a:rPr>
              <a:t>   І-ІІІ </a:t>
            </a:r>
            <a:r>
              <a:rPr lang="uk-UA" sz="1600" b="1" dirty="0" err="1" smtClean="0">
                <a:solidFill>
                  <a:schemeClr val="tx1"/>
                </a:solidFill>
              </a:rPr>
              <a:t>ступенів”</a:t>
            </a:r>
            <a:r>
              <a:rPr lang="uk-UA" sz="1600" b="1" dirty="0" smtClean="0">
                <a:solidFill>
                  <a:schemeClr val="tx1"/>
                </a:solidFill>
              </a:rPr>
              <a:t>.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7652" name="Picture 4" descr="C:\Users\Zver\Desktop\IMG_083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16632"/>
            <a:ext cx="2142927" cy="321297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27" name="Picture 3" descr="C:\Users\Zver\Desktop\DSC_0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52096" y="3976498"/>
            <a:ext cx="3284984" cy="218998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4535488" cy="6858000"/>
          </a:xfrm>
          <a:blipFill>
            <a:blip r:embed="rId2" cstate="print"/>
            <a:tile tx="0" ty="0" sx="100000" sy="100000" flip="none" algn="tl"/>
          </a:blipFill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endParaRPr lang="uk-UA" sz="1400" b="1" i="1" u="sng" dirty="0" smtClean="0">
              <a:solidFill>
                <a:schemeClr val="tx1"/>
              </a:solidFill>
            </a:endParaRPr>
          </a:p>
          <a:p>
            <a:pPr algn="l"/>
            <a:r>
              <a:rPr lang="uk-UA" sz="1400" b="1" i="1" u="sng" dirty="0" smtClean="0">
                <a:solidFill>
                  <a:schemeClr val="tx1"/>
                </a:solidFill>
              </a:rPr>
              <a:t>Мета:  </a:t>
            </a:r>
            <a:r>
              <a:rPr lang="uk-UA" sz="1400" b="1" dirty="0" smtClean="0">
                <a:solidFill>
                  <a:schemeClr val="tx1"/>
                </a:solidFill>
              </a:rPr>
              <a:t>розробка туристичного маршруту «</a:t>
            </a:r>
            <a:r>
              <a:rPr lang="uk-UA" sz="1400" b="1" dirty="0" err="1" smtClean="0">
                <a:solidFill>
                  <a:schemeClr val="tx1"/>
                </a:solidFill>
              </a:rPr>
              <a:t>Курісовські</a:t>
            </a:r>
            <a:r>
              <a:rPr lang="uk-UA" sz="1400" b="1" dirty="0" smtClean="0">
                <a:solidFill>
                  <a:schemeClr val="tx1"/>
                </a:solidFill>
              </a:rPr>
              <a:t> туристичні магніти». </a:t>
            </a:r>
            <a:br>
              <a:rPr lang="uk-UA" sz="1400" b="1" dirty="0" smtClean="0">
                <a:solidFill>
                  <a:schemeClr val="tx1"/>
                </a:solidFill>
              </a:rPr>
            </a:br>
            <a:r>
              <a:rPr lang="uk-UA" sz="1400" b="1" i="1" u="sng" dirty="0" smtClean="0">
                <a:solidFill>
                  <a:schemeClr val="tx1"/>
                </a:solidFill>
              </a:rPr>
              <a:t>Завдання: </a:t>
            </a:r>
            <a:r>
              <a:rPr lang="uk-UA" sz="1400" b="1" dirty="0" smtClean="0">
                <a:solidFill>
                  <a:schemeClr val="tx1"/>
                </a:solidFill>
              </a:rPr>
              <a:t>пошук, вивчення  та аналіз історичних документів, переказів та легенд, пов’язаних з історією села. 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r>
              <a:rPr lang="uk-UA" sz="1400" b="1" i="1" u="sng" dirty="0" smtClean="0">
                <a:solidFill>
                  <a:schemeClr val="tx1"/>
                </a:solidFill>
              </a:rPr>
              <a:t>Об’єкт дослідження:  </a:t>
            </a:r>
            <a:r>
              <a:rPr lang="uk-UA" sz="1400" b="1" dirty="0" smtClean="0">
                <a:solidFill>
                  <a:schemeClr val="tx1"/>
                </a:solidFill>
              </a:rPr>
              <a:t>історичні пам’ятки та історичні постаті села </a:t>
            </a:r>
            <a:r>
              <a:rPr lang="uk-UA" sz="1400" b="1" dirty="0" err="1" smtClean="0">
                <a:solidFill>
                  <a:schemeClr val="tx1"/>
                </a:solidFill>
              </a:rPr>
              <a:t>Курісове</a:t>
            </a:r>
            <a:r>
              <a:rPr lang="uk-UA" sz="1400" b="1" dirty="0" smtClean="0">
                <a:solidFill>
                  <a:schemeClr val="tx1"/>
                </a:solidFill>
              </a:rPr>
              <a:t>. 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r>
              <a:rPr lang="uk-UA" sz="1400" b="1" i="1" u="sng" dirty="0" smtClean="0">
                <a:solidFill>
                  <a:schemeClr val="tx1"/>
                </a:solidFill>
              </a:rPr>
              <a:t>Предмет дослідження: </a:t>
            </a:r>
            <a:r>
              <a:rPr lang="uk-UA" sz="1400" b="1" dirty="0" smtClean="0">
                <a:solidFill>
                  <a:schemeClr val="tx1"/>
                </a:solidFill>
              </a:rPr>
              <a:t>особливі і неповторні риси історичних пам’яток і подій села </a:t>
            </a:r>
            <a:r>
              <a:rPr lang="uk-UA" sz="1400" b="1" dirty="0" err="1" smtClean="0">
                <a:solidFill>
                  <a:schemeClr val="tx1"/>
                </a:solidFill>
              </a:rPr>
              <a:t>Курісове</a:t>
            </a:r>
            <a:r>
              <a:rPr lang="uk-UA" sz="1400" b="1" dirty="0" smtClean="0">
                <a:solidFill>
                  <a:schemeClr val="tx1"/>
                </a:solidFill>
              </a:rPr>
              <a:t> та причинно-наслідкові зв’язки між минулими історичними подіями і процесами з сьогоденними соціально-політичними викликами. 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r>
              <a:rPr lang="uk-UA" sz="1400" b="1" i="1" u="sng" dirty="0" smtClean="0">
                <a:solidFill>
                  <a:schemeClr val="tx1"/>
                </a:solidFill>
              </a:rPr>
              <a:t>Теоретичним </a:t>
            </a:r>
            <a:r>
              <a:rPr lang="uk-UA" sz="1400" b="1" i="1" u="sng" dirty="0" smtClean="0">
                <a:solidFill>
                  <a:schemeClr val="tx1"/>
                </a:solidFill>
              </a:rPr>
              <a:t>під</a:t>
            </a:r>
            <a:r>
              <a:rPr lang="uk-UA" sz="1400" b="1" i="1" u="sng" dirty="0" smtClean="0">
                <a:solidFill>
                  <a:schemeClr val="tx1"/>
                </a:solidFill>
              </a:rPr>
              <a:t>ґ</a:t>
            </a:r>
            <a:r>
              <a:rPr lang="uk-UA" sz="1400" b="1" i="1" u="sng" dirty="0" smtClean="0">
                <a:solidFill>
                  <a:schemeClr val="tx1"/>
                </a:solidFill>
              </a:rPr>
              <a:t>рунтям </a:t>
            </a:r>
            <a:r>
              <a:rPr lang="uk-UA" sz="1400" b="1" i="1" u="sng" dirty="0" smtClean="0">
                <a:solidFill>
                  <a:schemeClr val="tx1"/>
                </a:solidFill>
              </a:rPr>
              <a:t>роботи є </a:t>
            </a:r>
            <a:r>
              <a:rPr lang="uk-UA" sz="1400" b="1" i="1" u="sng" dirty="0" err="1" smtClean="0">
                <a:solidFill>
                  <a:schemeClr val="tx1"/>
                </a:solidFill>
              </a:rPr>
              <a:t>Російсько-</a:t>
            </a:r>
            <a:r>
              <a:rPr lang="ru-RU" sz="1400" b="1" i="1" u="sng" dirty="0" err="1" smtClean="0">
                <a:solidFill>
                  <a:schemeClr val="tx1"/>
                </a:solidFill>
              </a:rPr>
              <a:t>турецька</a:t>
            </a:r>
            <a:r>
              <a:rPr lang="ru-RU" sz="1400" b="1" i="1" u="sng" dirty="0" smtClean="0">
                <a:solidFill>
                  <a:schemeClr val="tx1"/>
                </a:solidFill>
              </a:rPr>
              <a:t> </a:t>
            </a:r>
            <a:r>
              <a:rPr lang="ru-RU" sz="1400" b="1" i="1" u="sng" dirty="0" err="1" smtClean="0">
                <a:solidFill>
                  <a:schemeClr val="tx1"/>
                </a:solidFill>
              </a:rPr>
              <a:t>війна</a:t>
            </a:r>
            <a:r>
              <a:rPr lang="ru-RU" sz="1400" b="1" i="1" u="sng" dirty="0" smtClean="0">
                <a:solidFill>
                  <a:schemeClr val="tx1"/>
                </a:solidFill>
              </a:rPr>
              <a:t> </a:t>
            </a:r>
            <a:r>
              <a:rPr lang="uk-UA" sz="1400" b="1" i="1" u="sng" dirty="0" smtClean="0">
                <a:solidFill>
                  <a:schemeClr val="tx1"/>
                </a:solidFill>
              </a:rPr>
              <a:t>1787—1792 </a:t>
            </a:r>
            <a:r>
              <a:rPr lang="uk-UA" sz="1400" b="1" dirty="0" smtClean="0">
                <a:solidFill>
                  <a:schemeClr val="tx1"/>
                </a:solidFill>
              </a:rPr>
              <a:t>років, в результаті якої село </a:t>
            </a:r>
            <a:r>
              <a:rPr lang="uk-UA" sz="1400" b="1" dirty="0" err="1" smtClean="0">
                <a:solidFill>
                  <a:schemeClr val="tx1"/>
                </a:solidFill>
              </a:rPr>
              <a:t>Курісове</a:t>
            </a:r>
            <a:r>
              <a:rPr lang="uk-UA" sz="1400" b="1" dirty="0" smtClean="0">
                <a:solidFill>
                  <a:schemeClr val="tx1"/>
                </a:solidFill>
              </a:rPr>
              <a:t> як територія Північного Причорномор’я із земель вільних перетворилася в колонію Російської імперії, в територію винищених  старіших поселень </a:t>
            </a:r>
          </a:p>
          <a:p>
            <a:pPr algn="l"/>
            <a:r>
              <a:rPr lang="ru-RU" sz="1400" b="1" i="1" u="sng" dirty="0" err="1" smtClean="0">
                <a:solidFill>
                  <a:schemeClr val="tx1"/>
                </a:solidFill>
              </a:rPr>
              <a:t>Експериментальн</a:t>
            </a:r>
            <a:r>
              <a:rPr lang="uk-UA" sz="1400" b="1" i="1" u="sng" dirty="0" smtClean="0">
                <a:solidFill>
                  <a:schemeClr val="tx1"/>
                </a:solidFill>
              </a:rPr>
              <a:t>а</a:t>
            </a:r>
            <a:r>
              <a:rPr lang="ru-RU" sz="1400" b="1" i="1" u="sng" dirty="0" smtClean="0">
                <a:solidFill>
                  <a:schemeClr val="tx1"/>
                </a:solidFill>
              </a:rPr>
              <a:t> части</a:t>
            </a:r>
            <a:r>
              <a:rPr lang="uk-UA" sz="1400" b="1" i="1" u="sng" dirty="0" smtClean="0">
                <a:solidFill>
                  <a:schemeClr val="tx1"/>
                </a:solidFill>
              </a:rPr>
              <a:t>на</a:t>
            </a:r>
            <a:r>
              <a:rPr lang="uk-UA" sz="1400" b="1" dirty="0" smtClean="0">
                <a:solidFill>
                  <a:schemeClr val="tx1"/>
                </a:solidFill>
              </a:rPr>
              <a:t>: робота виконана  на основі збору і  порівняння  даних з різних історичних  джерел. Описи пам’яток чи подій об’єднувалися  й доповнювалися, розбіжності аналізувалися для встановлення причин.  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r>
              <a:rPr lang="uk-UA" sz="1400" b="1" i="1" u="sng" dirty="0" smtClean="0">
                <a:solidFill>
                  <a:schemeClr val="tx1"/>
                </a:solidFill>
              </a:rPr>
              <a:t>Висновки</a:t>
            </a:r>
            <a:r>
              <a:rPr lang="uk-UA" sz="1400" b="1" dirty="0" smtClean="0">
                <a:solidFill>
                  <a:schemeClr val="tx1"/>
                </a:solidFill>
              </a:rPr>
              <a:t>: у роботі «</a:t>
            </a:r>
            <a:r>
              <a:rPr lang="uk-UA" sz="1400" b="1" dirty="0" err="1" smtClean="0">
                <a:solidFill>
                  <a:schemeClr val="tx1"/>
                </a:solidFill>
              </a:rPr>
              <a:t>Курісовські</a:t>
            </a:r>
            <a:r>
              <a:rPr lang="uk-UA" sz="1400" b="1" dirty="0" smtClean="0">
                <a:solidFill>
                  <a:schemeClr val="tx1"/>
                </a:solidFill>
              </a:rPr>
              <a:t> туристичні магніти»  вдалося виокремити ті пам’ятки історії та природи, які можуть викликати інтерес у мешканців інших регіонів. У цей перелік увійшли як давно відомі </a:t>
            </a:r>
            <a:r>
              <a:rPr lang="uk-UA" sz="1400" b="1" dirty="0" err="1" smtClean="0">
                <a:solidFill>
                  <a:schemeClr val="tx1"/>
                </a:solidFill>
              </a:rPr>
              <a:t>об’</a:t>
            </a:r>
            <a:r>
              <a:rPr lang="ru-RU" sz="1400" b="1" dirty="0" err="1" smtClean="0">
                <a:solidFill>
                  <a:schemeClr val="tx1"/>
                </a:solidFill>
              </a:rPr>
              <a:t>єкти</a:t>
            </a:r>
            <a:r>
              <a:rPr lang="ru-RU" sz="1400" b="1" dirty="0" smtClean="0">
                <a:solidFill>
                  <a:schemeClr val="tx1"/>
                </a:solidFill>
              </a:rPr>
              <a:t>, так </a:t>
            </a:r>
            <a:r>
              <a:rPr lang="ru-RU" sz="1400" b="1" dirty="0" err="1" smtClean="0">
                <a:solidFill>
                  <a:schemeClr val="tx1"/>
                </a:solidFill>
              </a:rPr>
              <a:t>і</a:t>
            </a: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 err="1" smtClean="0">
                <a:solidFill>
                  <a:schemeClr val="tx1"/>
                </a:solidFill>
              </a:rPr>
              <a:t>нові</a:t>
            </a:r>
            <a:r>
              <a:rPr lang="ru-RU" sz="1400" b="1" dirty="0" smtClean="0">
                <a:solidFill>
                  <a:schemeClr val="tx1"/>
                </a:solidFill>
              </a:rPr>
              <a:t>. </a:t>
            </a:r>
            <a:r>
              <a:rPr lang="uk-UA" sz="1400" b="1" dirty="0" smtClean="0">
                <a:solidFill>
                  <a:schemeClr val="tx1"/>
                </a:solidFill>
              </a:rPr>
              <a:t>Крім цього здійснено спробу більш глибокого тлумачення речей та явищ</a:t>
            </a:r>
            <a:r>
              <a:rPr lang="uk-UA" sz="1400" dirty="0" smtClean="0"/>
              <a:t>. </a:t>
            </a:r>
            <a:endParaRPr lang="ru-RU" sz="1400" dirty="0" smtClean="0"/>
          </a:p>
          <a:p>
            <a:pPr algn="l"/>
            <a:endParaRPr lang="ru-RU" sz="1400" dirty="0"/>
          </a:p>
        </p:txBody>
      </p:sp>
      <p:pic>
        <p:nvPicPr>
          <p:cNvPr id="5" name="Picture 4" descr="C:\Users\Zver\Desktop\готово\село Курісове\м. Курисове-Покр_Page_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-236535"/>
            <a:ext cx="4716016" cy="73180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Zver\Desktop\Screenshot_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3685669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44824"/>
            <a:ext cx="6480720" cy="1224136"/>
          </a:xfrm>
          <a:blipFill>
            <a:blip r:embed="rId3" cstate="print"/>
            <a:tile tx="0" ty="0" sx="100000" sy="100000" flip="none" algn="tl"/>
          </a:blipFill>
          <a:ln w="19050"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uk-UA" b="1" dirty="0" smtClean="0"/>
              <a:t>      Історія села </a:t>
            </a:r>
            <a:r>
              <a:rPr lang="uk-UA" b="1" dirty="0" err="1" smtClean="0"/>
              <a:t>Курісове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140968"/>
            <a:ext cx="4968552" cy="3456384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Поки що єдиним документом, який вказує на дату заснування села </a:t>
            </a:r>
            <a:r>
              <a:rPr lang="uk-UA" sz="1400" b="1" dirty="0" err="1" smtClean="0">
                <a:solidFill>
                  <a:schemeClr val="tx1"/>
                </a:solidFill>
                <a:latin typeface="+mj-lt"/>
              </a:rPr>
              <a:t>Курісове</a:t>
            </a:r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  є  «відкритий лист» від 24 лютого 1793 року  </a:t>
            </a:r>
            <a:r>
              <a:rPr lang="uk-UA" sz="1400" b="1" dirty="0" err="1" smtClean="0">
                <a:solidFill>
                  <a:schemeClr val="tx1"/>
                </a:solidFill>
                <a:latin typeface="+mj-lt"/>
              </a:rPr>
              <a:t>Єкатеринославського</a:t>
            </a:r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 намісника Василя Каховського підполковнику </a:t>
            </a:r>
            <a:r>
              <a:rPr lang="uk-UA" sz="1400" b="1" dirty="0" err="1" smtClean="0">
                <a:solidFill>
                  <a:schemeClr val="tx1"/>
                </a:solidFill>
                <a:latin typeface="+mj-lt"/>
              </a:rPr>
              <a:t>Курісу</a:t>
            </a:r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 на право володіння  6 тисячами десятин землі між річками </a:t>
            </a:r>
            <a:r>
              <a:rPr lang="uk-UA" sz="1400" b="1" dirty="0" err="1" smtClean="0">
                <a:solidFill>
                  <a:schemeClr val="tx1"/>
                </a:solidFill>
                <a:latin typeface="+mj-lt"/>
              </a:rPr>
              <a:t>Тилігул</a:t>
            </a:r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 та </a:t>
            </a:r>
            <a:r>
              <a:rPr lang="uk-UA" sz="1400" b="1" dirty="0" err="1" smtClean="0">
                <a:solidFill>
                  <a:schemeClr val="tx1"/>
                </a:solidFill>
                <a:latin typeface="+mj-lt"/>
              </a:rPr>
              <a:t>Балай</a:t>
            </a:r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, такої  собі безлюдної </a:t>
            </a:r>
            <a:r>
              <a:rPr lang="uk-UA" sz="1400" b="1" dirty="0" err="1" smtClean="0">
                <a:solidFill>
                  <a:schemeClr val="tx1"/>
                </a:solidFill>
                <a:latin typeface="+mj-lt"/>
              </a:rPr>
              <a:t>новоросії</a:t>
            </a:r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, в яку ще  й  </a:t>
            </a:r>
            <a:r>
              <a:rPr lang="uk-UA" sz="1400" b="1" dirty="0" err="1" smtClean="0">
                <a:solidFill>
                  <a:schemeClr val="tx1"/>
                </a:solidFill>
                <a:latin typeface="+mj-lt"/>
              </a:rPr>
              <a:t>предписувалося</a:t>
            </a:r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 заселяти «.. </a:t>
            </a:r>
            <a:r>
              <a:rPr lang="uk-UA" sz="1400" b="1" dirty="0" err="1" smtClean="0">
                <a:solidFill>
                  <a:schemeClr val="tx1"/>
                </a:solidFill>
                <a:latin typeface="+mj-lt"/>
              </a:rPr>
              <a:t>выводимых</a:t>
            </a:r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1400" b="1" dirty="0" err="1" smtClean="0">
                <a:solidFill>
                  <a:schemeClr val="tx1"/>
                </a:solidFill>
                <a:latin typeface="+mj-lt"/>
              </a:rPr>
              <a:t>из</a:t>
            </a:r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1400" b="1" dirty="0" err="1" smtClean="0">
                <a:solidFill>
                  <a:schemeClr val="tx1"/>
                </a:solidFill>
                <a:latin typeface="+mj-lt"/>
              </a:rPr>
              <a:t>заграничных</a:t>
            </a:r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1400" b="1" dirty="0" err="1" smtClean="0">
                <a:solidFill>
                  <a:schemeClr val="tx1"/>
                </a:solidFill>
                <a:latin typeface="+mj-lt"/>
              </a:rPr>
              <a:t>мест</a:t>
            </a:r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 людей…».   Та щодо безлюдності краю у творців ідеологеми  </a:t>
            </a:r>
            <a:r>
              <a:rPr lang="uk-UA" sz="1400" b="1" dirty="0" err="1" smtClean="0">
                <a:solidFill>
                  <a:schemeClr val="tx1"/>
                </a:solidFill>
                <a:latin typeface="+mj-lt"/>
              </a:rPr>
              <a:t>новоросії</a:t>
            </a:r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 і  руського міра не склалося, як з шилом у мішку.   В історичній довідці про Покровську церкву архієпископа Херсонського і Таврійського йдеться про те, що в 1793 році  </a:t>
            </a:r>
            <a:r>
              <a:rPr lang="uk-UA" sz="1400" b="1" dirty="0" err="1" smtClean="0">
                <a:solidFill>
                  <a:schemeClr val="tx1"/>
                </a:solidFill>
                <a:latin typeface="+mj-lt"/>
              </a:rPr>
              <a:t>Куріс</a:t>
            </a:r>
            <a:r>
              <a:rPr lang="uk-UA" sz="1400" b="1" dirty="0" smtClean="0">
                <a:solidFill>
                  <a:schemeClr val="tx1"/>
                </a:solidFill>
                <a:latin typeface="+mj-lt"/>
              </a:rPr>
              <a:t> побудував першу кам’яну церкву містечка на місці вже існуючого тут молитовного будинку. Тож виходить, що до 1793  року тут вже був молитовний дім, тут  і жили, і молилися  мої пращури. </a:t>
            </a:r>
            <a:endParaRPr lang="ru-RU" sz="1400" b="1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30" name="Picture 6" descr="C:\Users\Zver\Desktop\готово\село Курісове\гер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564903"/>
            <a:ext cx="3384376" cy="3874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Zver\Desktop\готово\замок\DSC03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3" name="Picture 9" descr="C:\Users\Zver\Desktop\Screenshot_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2131715" cy="2303627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517232"/>
            <a:ext cx="6156176" cy="1224136"/>
          </a:xfrm>
          <a:blipFill>
            <a:blip r:embed="rId4" cstate="print"/>
            <a:tile tx="0" ty="0" sx="100000" sy="100000" flip="none" algn="tl"/>
          </a:blip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uk-UA" b="1" dirty="0" smtClean="0"/>
              <a:t>Родинний замок </a:t>
            </a:r>
            <a:r>
              <a:rPr lang="uk-UA" b="1" dirty="0" err="1" smtClean="0"/>
              <a:t>Курісів</a:t>
            </a:r>
            <a:endParaRPr lang="ru-RU" b="1" dirty="0"/>
          </a:p>
        </p:txBody>
      </p:sp>
      <p:pic>
        <p:nvPicPr>
          <p:cNvPr id="1035" name="Picture 11" descr="C:\Users\Zver\Desktop\готово\замок\DSC035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276872"/>
            <a:ext cx="2321750" cy="30956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91672" y="3356992"/>
            <a:ext cx="2952328" cy="3384376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uk-UA" sz="1400" b="1" dirty="0" smtClean="0">
                <a:solidFill>
                  <a:schemeClr val="tx1"/>
                </a:solidFill>
              </a:rPr>
              <a:t>Однією з найкоштовніших прикрас нашого степу часто визнають  родовий замок родини </a:t>
            </a:r>
            <a:r>
              <a:rPr lang="uk-UA" sz="1400" b="1" dirty="0" err="1" smtClean="0">
                <a:solidFill>
                  <a:schemeClr val="tx1"/>
                </a:solidFill>
              </a:rPr>
              <a:t>Курісів</a:t>
            </a:r>
            <a:r>
              <a:rPr lang="uk-UA" sz="1400" b="1" dirty="0" smtClean="0">
                <a:solidFill>
                  <a:schemeClr val="tx1"/>
                </a:solidFill>
              </a:rPr>
              <a:t>.  Палац будувався в  два етапи: східна частина побудована невідомим архітектором у 1810-1820 роках , західна частина в 1891-1892 роках  одеським зодчим Миколою  </a:t>
            </a:r>
            <a:r>
              <a:rPr lang="uk-UA" sz="1400" b="1" dirty="0" err="1" smtClean="0">
                <a:solidFill>
                  <a:schemeClr val="tx1"/>
                </a:solidFill>
              </a:rPr>
              <a:t>Толвінським</a:t>
            </a:r>
            <a:r>
              <a:rPr lang="uk-UA" sz="1400" b="1" dirty="0" smtClean="0">
                <a:solidFill>
                  <a:schemeClr val="tx1"/>
                </a:solidFill>
              </a:rPr>
              <a:t>.  Споруда з 78 кімнат нагадує середньовічний замок з  елементами готики і мавританської архітектури в  декорі. Палац вважається першою на території  України спорудою архітектурного романтизму.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l"/>
            <a:endParaRPr lang="en-US" sz="1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ver\Desktop\Screenshot_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976" y="-531440"/>
            <a:ext cx="9206976" cy="73894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941168"/>
            <a:ext cx="5327576" cy="1800200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uk-UA" sz="1400" b="1" dirty="0" smtClean="0"/>
              <a:t>В березні </a:t>
            </a:r>
            <a:r>
              <a:rPr lang="ru-RU" sz="1400" b="1" dirty="0" smtClean="0"/>
              <a:t>1930 </a:t>
            </a:r>
            <a:r>
              <a:rPr lang="uk-UA" sz="1400" b="1" dirty="0" smtClean="0"/>
              <a:t>року на землях села  </a:t>
            </a:r>
            <a:r>
              <a:rPr lang="uk-UA" sz="1400" b="1" dirty="0" err="1" smtClean="0"/>
              <a:t>Курісове</a:t>
            </a:r>
            <a:r>
              <a:rPr lang="uk-UA" sz="1400" b="1" dirty="0" smtClean="0"/>
              <a:t>  була виорана </a:t>
            </a:r>
            <a:r>
              <a:rPr lang="uk-UA" sz="1400" b="1" dirty="0" err="1" smtClean="0"/>
              <a:t>кам’</a:t>
            </a:r>
            <a:r>
              <a:rPr lang="ru-RU" sz="1400" b="1" dirty="0" err="1" smtClean="0"/>
              <a:t>яна</a:t>
            </a:r>
            <a:r>
              <a:rPr lang="ru-RU" sz="1400" b="1" dirty="0" smtClean="0"/>
              <a:t> </a:t>
            </a:r>
            <a:r>
              <a:rPr lang="uk-UA" sz="1400" b="1" dirty="0" smtClean="0"/>
              <a:t>плита з якимись дивними знаками. На півтораметровій брилі  </a:t>
            </a:r>
            <a:r>
              <a:rPr lang="uk-UA" sz="1400" b="1" dirty="0" err="1" smtClean="0"/>
              <a:t>видовбно</a:t>
            </a:r>
            <a:r>
              <a:rPr lang="uk-UA" sz="1400" b="1" dirty="0" smtClean="0"/>
              <a:t> </a:t>
            </a:r>
            <a:r>
              <a:rPr lang="uk-UA" sz="1400" b="1" dirty="0" err="1" smtClean="0"/>
              <a:t>чашеподібні</a:t>
            </a:r>
            <a:r>
              <a:rPr lang="uk-UA" sz="1400" b="1" dirty="0" smtClean="0"/>
              <a:t> поглиблення різної глибини та діаметра з продовгуватими канавками різної довжини. Що то за знаки – досі невідомо. Нині ж </a:t>
            </a:r>
            <a:r>
              <a:rPr lang="uk-UA" sz="1400" b="1" dirty="0" err="1" smtClean="0"/>
              <a:t>Курісовський</a:t>
            </a:r>
            <a:r>
              <a:rPr lang="uk-UA" sz="1400" b="1" dirty="0" smtClean="0"/>
              <a:t> камінь  лежить собі під огорожею Одеського  археологічного музею й чекає свого Жан-Франсуа </a:t>
            </a:r>
            <a:r>
              <a:rPr lang="uk-UA" sz="1400" b="1" dirty="0" err="1" smtClean="0"/>
              <a:t>Шампольйона</a:t>
            </a:r>
            <a:r>
              <a:rPr lang="uk-UA" sz="1400" b="1" dirty="0" smtClean="0"/>
              <a:t>, тлумача Розетського каменя.</a:t>
            </a:r>
            <a:endParaRPr lang="ru-RU" sz="1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5976664" cy="792088"/>
          </a:xfrm>
          <a:solidFill>
            <a:srgbClr val="A73F3F"/>
          </a:solidFill>
          <a:ln w="19050"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+mj-lt"/>
              </a:rPr>
              <a:t>Кур</a:t>
            </a:r>
            <a:r>
              <a:rPr lang="uk-UA" sz="4000" b="1" dirty="0" err="1" smtClean="0">
                <a:solidFill>
                  <a:schemeClr val="tx1"/>
                </a:solidFill>
                <a:latin typeface="+mj-lt"/>
              </a:rPr>
              <a:t>ісовський</a:t>
            </a:r>
            <a:r>
              <a:rPr lang="uk-UA" sz="4000" b="1" dirty="0" smtClean="0">
                <a:solidFill>
                  <a:schemeClr val="tx1"/>
                </a:solidFill>
                <a:latin typeface="+mj-lt"/>
              </a:rPr>
              <a:t> камінь</a:t>
            </a:r>
            <a:endParaRPr lang="ru-RU" sz="4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4" name="Picture 6" descr="C:\Users\Zver\Desktop\Screenshot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580112" y="4293096"/>
            <a:ext cx="3563888" cy="2430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готово\Петрівський заказник\DSC_07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0243596" cy="68580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4365104"/>
            <a:ext cx="5184576" cy="2160240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uk-UA" sz="1400" b="1" dirty="0" smtClean="0">
                <a:solidFill>
                  <a:schemeClr val="tx1"/>
                </a:solidFill>
              </a:rPr>
              <a:t>У звіті Земської Управи Одеського повіту за 1880 – 1881 роки є згадка про 36 десятин лісонасаджень в маєтку  Івана Іраклійовича </a:t>
            </a:r>
            <a:r>
              <a:rPr lang="uk-UA" sz="1400" b="1" dirty="0" err="1" smtClean="0">
                <a:solidFill>
                  <a:schemeClr val="tx1"/>
                </a:solidFill>
              </a:rPr>
              <a:t>Куріса</a:t>
            </a:r>
            <a:r>
              <a:rPr lang="uk-UA" sz="1400" b="1" dirty="0" smtClean="0">
                <a:solidFill>
                  <a:schemeClr val="tx1"/>
                </a:solidFill>
              </a:rPr>
              <a:t>. У звіті управи  повідомлялося про щорічні висадки дерев на площі від 5 до 8 десятин,  розплідник, який в 1882 році мав виростити 70 тисяч саджанців ясеня, 30 тисяч саджанців гледичії, до 40 тисяч береста й до 150 тисяч однорічних саджанців акації. Лісорозведення у </a:t>
            </a:r>
            <a:r>
              <a:rPr lang="uk-UA" sz="1400" b="1" dirty="0" err="1" smtClean="0">
                <a:solidFill>
                  <a:schemeClr val="tx1"/>
                </a:solidFill>
              </a:rPr>
              <a:t>Курісовському</a:t>
            </a:r>
            <a:r>
              <a:rPr lang="uk-UA" sz="1400" b="1" dirty="0" smtClean="0">
                <a:solidFill>
                  <a:schemeClr val="tx1"/>
                </a:solidFill>
              </a:rPr>
              <a:t> урочищі було розпочато ще в  1873 році й  протягом  наступних 150 років розрослося на території в 340 гектарів.  </a:t>
            </a:r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Zver\Desktop\готово\Петрівський заказник\DSC036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21696"/>
            <a:ext cx="3648405" cy="273630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027" name="Picture 3" descr="C:\Users\Zver\Desktop\готово\Петрівський заказник\DSC074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275856" cy="43678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284984"/>
            <a:ext cx="5796136" cy="1008113"/>
          </a:xfrm>
          <a:solidFill>
            <a:srgbClr val="808000"/>
          </a:solidFill>
          <a:ln w="28575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</a:t>
            </a:r>
            <a:r>
              <a:rPr lang="uk-UA" b="1" dirty="0" err="1" smtClean="0"/>
              <a:t>Курісовське</a:t>
            </a:r>
            <a:r>
              <a:rPr lang="uk-UA" b="1" dirty="0" smtClean="0"/>
              <a:t> урочище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Zver\Desktop\готово\пилип\DSC07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2735" y="-603448"/>
            <a:ext cx="6984776" cy="523858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4098" name="Picture 2" descr="C:\Users\Zver\Desktop\готово\пилип\DSC_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578472" y="1111944"/>
            <a:ext cx="6883600" cy="460851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4099" name="Picture 3" descr="C:\Users\Zver\Desktop\готово\пилип\DSC_0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4005064"/>
            <a:ext cx="5400600" cy="36004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564904"/>
            <a:ext cx="6300192" cy="1008112"/>
          </a:xfrm>
          <a:solidFill>
            <a:schemeClr val="accent3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CECFF"/>
                </a:solidFill>
              </a:rPr>
              <a:t>Могила чумака Пилипа</a:t>
            </a:r>
            <a:endParaRPr lang="ru-RU" sz="4000" b="1" dirty="0">
              <a:solidFill>
                <a:srgbClr val="CCEC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0"/>
            <a:ext cx="6400800" cy="2016224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/>
          <a:p>
            <a:pPr algn="l"/>
            <a:r>
              <a:rPr lang="uk-UA" sz="3500" b="1" dirty="0" smtClean="0">
                <a:solidFill>
                  <a:schemeClr val="tx1"/>
                </a:solidFill>
              </a:rPr>
              <a:t>В лісовій гущавині поблизу села причаїлася загадкова могила.  На камені </a:t>
            </a:r>
            <a:r>
              <a:rPr lang="uk-UA" sz="3500" b="1" dirty="0" err="1" smtClean="0">
                <a:solidFill>
                  <a:schemeClr val="tx1"/>
                </a:solidFill>
              </a:rPr>
              <a:t>викарбувано</a:t>
            </a:r>
            <a:r>
              <a:rPr lang="uk-UA" sz="3500" b="1" dirty="0" smtClean="0">
                <a:solidFill>
                  <a:schemeClr val="tx1"/>
                </a:solidFill>
              </a:rPr>
              <a:t>  і</a:t>
            </a:r>
            <a:r>
              <a:rPr lang="ru-RU" sz="3500" b="1" dirty="0" err="1" smtClean="0">
                <a:solidFill>
                  <a:schemeClr val="tx1"/>
                </a:solidFill>
              </a:rPr>
              <a:t>м’я</a:t>
            </a:r>
            <a:r>
              <a:rPr lang="ru-RU" sz="3500" b="1" dirty="0" smtClean="0">
                <a:solidFill>
                  <a:schemeClr val="tx1"/>
                </a:solidFill>
              </a:rPr>
              <a:t> </a:t>
            </a:r>
            <a:r>
              <a:rPr lang="uk-UA" sz="3500" b="1" dirty="0" smtClean="0">
                <a:solidFill>
                  <a:schemeClr val="tx1"/>
                </a:solidFill>
              </a:rPr>
              <a:t>ПИЛИП, дата смерті 1843 і морський якір. Хто  ж тут похований? До чого в степу морський якір? Поблизу могили у 19 столітті проходив   «</a:t>
            </a:r>
            <a:r>
              <a:rPr lang="uk-UA" sz="3500" b="1" dirty="0" err="1" smtClean="0">
                <a:solidFill>
                  <a:schemeClr val="tx1"/>
                </a:solidFill>
              </a:rPr>
              <a:t>Благодацький</a:t>
            </a:r>
            <a:r>
              <a:rPr lang="uk-UA" sz="3500" b="1" dirty="0" smtClean="0">
                <a:solidFill>
                  <a:schemeClr val="tx1"/>
                </a:solidFill>
              </a:rPr>
              <a:t> чумацький шлях до Одеси» тож, мабуть, і могила чумацька. Тай те, що  поховали чоловіка не на кладовищі, а за селом прямо вказує на його професію: чумаків остерігалися, як розповсюдників чуми й холери, тож ватаги, у яких вмирали чумаки, до сіл не пускали.  А до чого ж тут якір? Може Пилип був моряком? Можливо. Та швидше за все якір на могилі символізує древній християнський символ - якір надії на майбутнє Воскресіння, символ радості повернення  на батьківщину після тривалих і важких поневірянь на чужині. </a:t>
            </a:r>
            <a:endParaRPr lang="ru-RU" sz="3500" b="1" dirty="0" smtClean="0">
              <a:solidFill>
                <a:schemeClr val="tx1"/>
              </a:solidFill>
            </a:endParaRPr>
          </a:p>
          <a:p>
            <a:pPr algn="l"/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Zver\Desktop\Screenshot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84568" cy="68946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5040560" cy="1470025"/>
          </a:xfrm>
          <a:blipFill>
            <a:blip r:embed="rId3" cstate="print"/>
            <a:tile tx="0" ty="0" sx="100000" sy="100000" flip="none" algn="tl"/>
          </a:blip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uk-UA" sz="4000" b="1" dirty="0" smtClean="0"/>
              <a:t>Зразковий музей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212976"/>
            <a:ext cx="5400600" cy="1368152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uk-UA" sz="1400" b="1" dirty="0" smtClean="0">
                <a:solidFill>
                  <a:schemeClr val="tx1"/>
                </a:solidFill>
              </a:rPr>
              <a:t>В краєзнавчому музеї </a:t>
            </a:r>
            <a:r>
              <a:rPr lang="uk-UA" sz="1400" b="1" dirty="0" err="1" smtClean="0">
                <a:solidFill>
                  <a:schemeClr val="tx1"/>
                </a:solidFill>
              </a:rPr>
              <a:t>Курісовської</a:t>
            </a:r>
            <a:r>
              <a:rPr lang="uk-UA" sz="1400" b="1" dirty="0" smtClean="0">
                <a:solidFill>
                  <a:schemeClr val="tx1"/>
                </a:solidFill>
              </a:rPr>
              <a:t> школи зберігається близько 500 експонатів - пам'яток історії села та району.  Серед них  представлені багаті колекції  автентичних гончарних виробів, знарядь праці,  неповторна колекція старовинних вишитих рушників, жіночий, чоловічий і дитячий одяг.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Zver\Desktop\музей\DSC_06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365104"/>
            <a:ext cx="3243400" cy="216226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052" name="Picture 4" descr="C:\Users\Zver\Desktop\музей\DSC_06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348880"/>
            <a:ext cx="3024337" cy="201622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053" name="Picture 5" descr="C:\Users\Zver\Desktop\музей\DSC_06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188639"/>
            <a:ext cx="3238837" cy="21592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</TotalTime>
  <Words>767</Words>
  <Application>Microsoft Office PowerPoint</Application>
  <PresentationFormat>Экран (4:3)</PresentationFormat>
  <Paragraphs>33</Paragraphs>
  <Slides>13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Купрій Ярослава Григорівна, 24.11.1962 року народження, вчитель історії та правознавства, закінчила Одеський університет ім.І.І.Мечникова, вчитель вищої категорії, вчитель-методист.</vt:lpstr>
      <vt:lpstr>Слайд 3</vt:lpstr>
      <vt:lpstr>      Історія села Курісове</vt:lpstr>
      <vt:lpstr>Родинний замок Курісів</vt:lpstr>
      <vt:lpstr>В березні 1930 року на землях села  Курісове  була виорана кам’яна плита з якимись дивними знаками. На півтораметровій брилі  видовбно чашеподібні поглиблення різної глибини та діаметра з продовгуватими канавками різної довжини. Що то за знаки – досі невідомо. Нині ж Курісовський камінь  лежить собі під огорожею Одеського  археологічного музею й чекає свого Жан-Франсуа Шампольйона, тлумача Розетського каменя.</vt:lpstr>
      <vt:lpstr>   Курісовське урочище </vt:lpstr>
      <vt:lpstr>Могила чумака Пилипа</vt:lpstr>
      <vt:lpstr>Зразковий музей</vt:lpstr>
      <vt:lpstr> Свято-Покровський храм</vt:lpstr>
      <vt:lpstr>Тилігул – “Скажена вода”</vt:lpstr>
      <vt:lpstr>Тут селяться рожеві пелікани</vt:lpstr>
      <vt:lpstr>Список літератури: 1. Михальченко В. А., Сивирин О. Г. Да будет правда: история дворянского рода Курисов – возрождение из забвения. – Одесса: Издательство "Эвен", 2005. – 328 с.: ил. 2. Местечко Курисово-Покровское (Балай тож) : Статистическое описание поселения, сост. на основании данных, полученных при помощи подворной переписи, произведенной 28 сент. - 4 окт. 1882 г. Статистическим отделением при Херсонской губернской земской управе / Херсонская губернская земская управа. Статистическое отделение. - Одесса : Тип. П. А. Зеленого, 1883. - 93 с., 1 карт. ; 23 см . 3. Отчет Одесской уездной земской управы. Издание 1866-1912 года 4. Археологічна подорож до с. Курисово-Петровського // Вісник Одеської комісії краєзнавства при УАН. – Ч. 4-5. Секція археологічна. – Одеса, 1929. – С. 141-146 5.  Гавриил (Розанов В. Ф. архиеп.) Историко-хронологическое описание церквей епархии Херсонской и Таврической / сост. Гавриил, А. Х. и Т., ныне Т. и К. – Одесса: Гор. тип., 1848. – 71 c.  Изд. 2-го т. Записок Одесского Общества Истории и Древностей. 6. Херсонская губерния : ... по сведениям 1859 года /обраб. Л. Майковым. - 1868. - LXXVIII, 189 с., 1 л. к. 7. Гончарук Тарас Чумацький промисел і Одеса (за матеріалами газети «Одесский вестник» кінця 1850-х – середини 1860-х рр.)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Курісовські туристичні магніти</dc:title>
  <dc:creator>Zver</dc:creator>
  <cp:lastModifiedBy>Zverdvd.org</cp:lastModifiedBy>
  <cp:revision>83</cp:revision>
  <dcterms:created xsi:type="dcterms:W3CDTF">2021-04-13T16:43:33Z</dcterms:created>
  <dcterms:modified xsi:type="dcterms:W3CDTF">2021-04-22T10:27:30Z</dcterms:modified>
</cp:coreProperties>
</file>