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Default Extension="jpeg" ContentType="image/jpeg"/>
  <Default Extension="xls" ContentType="application/vnd.ms-exce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96" r:id="rId6"/>
    <p:sldId id="297" r:id="rId7"/>
    <p:sldId id="285" r:id="rId8"/>
    <p:sldId id="298" r:id="rId9"/>
    <p:sldId id="289" r:id="rId10"/>
    <p:sldId id="293" r:id="rId11"/>
    <p:sldId id="281" r:id="rId12"/>
    <p:sldId id="282" r:id="rId13"/>
    <p:sldId id="295" r:id="rId14"/>
    <p:sldId id="300" r:id="rId15"/>
    <p:sldId id="302" r:id="rId16"/>
    <p:sldId id="272" r:id="rId17"/>
  </p:sldIdLst>
  <p:sldSz cx="9144000" cy="6858000" type="screen4x3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0000CC"/>
    <a:srgbClr val="0000FF"/>
    <a:srgbClr val="008000"/>
    <a:srgbClr val="006600"/>
    <a:srgbClr val="FFCC00"/>
    <a:srgbClr val="FFFF99"/>
    <a:srgbClr val="FFCCFF"/>
    <a:srgbClr val="99FF99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7" d="100"/>
          <a:sy n="67" d="100"/>
        </p:scale>
        <p:origin x="-60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25E622-0100-4EA5-9299-34CADCB32451}" type="slidenum">
              <a:rPr lang="ru-RU" altLang="uk-UA"/>
              <a:pPr/>
              <a:t>‹#›</a:t>
            </a:fld>
            <a:endParaRPr lang="ru-RU" altLang="uk-UA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0B7D93-4341-4406-8057-999911AE5B7D}" type="slidenum">
              <a:rPr lang="ru-RU" altLang="uk-UA"/>
              <a:pPr/>
              <a:t>‹#›</a:t>
            </a:fld>
            <a:endParaRPr lang="ru-RU" altLang="uk-UA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70CD87-7EA2-40B7-8FFF-7C5703D163FE}" type="slidenum">
              <a:rPr lang="ru-RU" altLang="uk-UA"/>
              <a:pPr/>
              <a:t>‹#›</a:t>
            </a:fld>
            <a:endParaRPr lang="ru-RU" altLang="uk-UA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9C72A2D-F2D2-496C-A236-EBA7B3875284}" type="slidenum">
              <a:rPr lang="ru-RU" altLang="uk-UA"/>
              <a:pPr/>
              <a:t>‹#›</a:t>
            </a:fld>
            <a:endParaRPr lang="ru-RU" altLang="uk-UA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Заголовок и объект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EEE521D-0C5C-4CD4-9529-187A7DAB0FB6}" type="slidenum">
              <a:rPr lang="ru-RU" altLang="uk-UA"/>
              <a:pPr/>
              <a:t>‹#›</a:t>
            </a:fld>
            <a:endParaRPr lang="ru-RU" altLang="uk-UA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47294F9-60B4-40C6-B82F-3703CC454C3E}" type="slidenum">
              <a:rPr lang="ru-RU" altLang="uk-UA"/>
              <a:pPr/>
              <a:t>‹#›</a:t>
            </a:fld>
            <a:endParaRPr lang="ru-RU" altLang="uk-UA"/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Заголовок и текст над объек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1864CAB-498D-4A2F-8BC5-308B11EAC3FA}" type="slidenum">
              <a:rPr lang="ru-RU" altLang="uk-UA"/>
              <a:pPr/>
              <a:t>‹#›</a:t>
            </a:fld>
            <a:endParaRPr lang="ru-RU" altLang="uk-UA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77B9319-FAEC-493A-A023-C543D40D0551}" type="slidenum">
              <a:rPr lang="ru-RU" altLang="uk-UA"/>
              <a:pPr/>
              <a:t>‹#›</a:t>
            </a:fld>
            <a:endParaRPr lang="ru-RU" altLang="uk-UA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9905496-56FC-46E4-9D4F-FBBE30A7A8BD}" type="slidenum">
              <a:rPr lang="ru-RU" altLang="uk-UA"/>
              <a:pPr/>
              <a:t>‹#›</a:t>
            </a:fld>
            <a:endParaRPr lang="ru-RU" altLang="uk-UA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ED9A9D-CD47-4A94-B7AC-37C88AB1DAA0}" type="slidenum">
              <a:rPr lang="ru-RU" altLang="uk-UA"/>
              <a:pPr/>
              <a:t>‹#›</a:t>
            </a:fld>
            <a:endParaRPr lang="ru-RU" altLang="uk-UA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4BA8FD3-DC49-4C8E-ACA9-7BDA49F3FC40}" type="slidenum">
              <a:rPr lang="ru-RU" altLang="uk-UA"/>
              <a:pPr/>
              <a:t>‹#›</a:t>
            </a:fld>
            <a:endParaRPr lang="ru-RU" altLang="uk-UA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625EDCD-8232-4C30-B6B0-175BF316DD39}" type="slidenum">
              <a:rPr lang="ru-RU" altLang="uk-UA"/>
              <a:pPr/>
              <a:t>‹#›</a:t>
            </a:fld>
            <a:endParaRPr lang="ru-RU" altLang="uk-UA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3B087DD-AB56-4047-B2C6-E8776B11CE7F}" type="slidenum">
              <a:rPr lang="ru-RU" altLang="uk-UA"/>
              <a:pPr/>
              <a:t>‹#›</a:t>
            </a:fld>
            <a:endParaRPr lang="ru-RU" altLang="uk-UA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98CFE6-E4B1-4D9D-9E4A-C3316B771FC8}" type="slidenum">
              <a:rPr lang="ru-RU" altLang="uk-UA"/>
              <a:pPr/>
              <a:t>‹#›</a:t>
            </a:fld>
            <a:endParaRPr lang="ru-RU" altLang="uk-UA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99C848-CB31-4EF7-BF37-2D9A26E56380}" type="slidenum">
              <a:rPr lang="ru-RU" altLang="uk-UA"/>
              <a:pPr/>
              <a:t>‹#›</a:t>
            </a:fld>
            <a:endParaRPr lang="ru-RU" altLang="uk-UA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 smtClean="0"/>
              <a:t>Образец текста</a:t>
            </a:r>
          </a:p>
          <a:p>
            <a:pPr lvl="1"/>
            <a:r>
              <a:rPr lang="ru-RU" altLang="uk-UA" smtClean="0"/>
              <a:t>Второй уровень</a:t>
            </a:r>
          </a:p>
          <a:p>
            <a:pPr lvl="2"/>
            <a:r>
              <a:rPr lang="ru-RU" altLang="uk-UA" smtClean="0"/>
              <a:t>Третий уровень</a:t>
            </a:r>
          </a:p>
          <a:p>
            <a:pPr lvl="3"/>
            <a:r>
              <a:rPr lang="ru-RU" altLang="uk-UA" smtClean="0"/>
              <a:t>Четвертый уровень</a:t>
            </a:r>
          </a:p>
          <a:p>
            <a:pPr lvl="4"/>
            <a:r>
              <a:rPr lang="ru-RU" altLang="uk-UA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4A82CDC0-1C83-48D4-90FB-8C662B28D7C3}" type="slidenum">
              <a:rPr lang="ru-RU" altLang="uk-UA"/>
              <a:pPr/>
              <a:t>‹#›</a:t>
            </a:fld>
            <a:endParaRPr lang="ru-RU" alt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/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__________Microsoft_Office_Excel1.xls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__________Microsoft_Office_Excel2.xls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ada-poltava.gov.ua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5" descr="0917771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476250"/>
            <a:ext cx="9144000" cy="2628900"/>
          </a:xfrm>
        </p:spPr>
        <p:txBody>
          <a:bodyPr/>
          <a:lstStyle/>
          <a:p>
            <a:r>
              <a:rPr lang="uk-UA" altLang="uk-UA" sz="1600" b="1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altLang="uk-UA" sz="1600" b="1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altLang="uk-UA" sz="3600" smtClean="0">
                <a:solidFill>
                  <a:srgbClr val="0000CC"/>
                </a:solidFill>
                <a:latin typeface="Comic Sans MS" pitchFamily="66" charset="0"/>
                <a:cs typeface="Times New Roman" pitchFamily="18" charset="0"/>
              </a:rPr>
              <a:t>Оцінка ступеня забруднення атмосферного повітря м. Полтави                     за допомогою трансплантантів мохів</a:t>
            </a:r>
            <a:endParaRPr lang="ru-RU" altLang="uk-UA" sz="3600" smtClean="0">
              <a:solidFill>
                <a:srgbClr val="0000CC"/>
              </a:solidFill>
              <a:latin typeface="Comic Sans MS" pitchFamily="66" charset="0"/>
              <a:cs typeface="Times New Roman" pitchFamily="18" charset="0"/>
            </a:endParaRPr>
          </a:p>
        </p:txBody>
      </p:sp>
      <p:sp>
        <p:nvSpPr>
          <p:cNvPr id="2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03350" y="3165475"/>
            <a:ext cx="7597775" cy="3359150"/>
          </a:xfrm>
        </p:spPr>
        <p:txBody>
          <a:bodyPr/>
          <a:lstStyle/>
          <a:p>
            <a:pPr eaLnBrk="1" hangingPunct="1">
              <a:defRPr/>
            </a:pPr>
            <a:r>
              <a:rPr lang="uk-UA" sz="1400" b="1" dirty="0" smtClean="0">
                <a:solidFill>
                  <a:srgbClr val="002060"/>
                </a:solidFill>
                <a:latin typeface="Comic Sans MS" panose="030F0702030302020204" pitchFamily="66" charset="0"/>
                <a:cs typeface="Times New Roman" pitchFamily="18" charset="0"/>
              </a:rPr>
              <a:t>Роботу виконали: </a:t>
            </a:r>
          </a:p>
          <a:p>
            <a:pPr eaLnBrk="1" hangingPunct="1">
              <a:defRPr/>
            </a:pPr>
            <a:r>
              <a:rPr lang="uk-UA" sz="1600" b="1" dirty="0" smtClean="0">
                <a:solidFill>
                  <a:srgbClr val="002060"/>
                </a:solidFill>
                <a:latin typeface="Comic Sans MS" panose="030F0702030302020204" pitchFamily="66" charset="0"/>
                <a:cs typeface="Times New Roman" pitchFamily="18" charset="0"/>
              </a:rPr>
              <a:t>Калуга Софія Андріївна,                                                                                                             Коваленко </a:t>
            </a:r>
            <a:r>
              <a:rPr lang="uk-UA" sz="1600" b="1" dirty="0" err="1" smtClean="0">
                <a:solidFill>
                  <a:srgbClr val="002060"/>
                </a:solidFill>
                <a:latin typeface="Comic Sans MS" panose="030F0702030302020204" pitchFamily="66" charset="0"/>
                <a:cs typeface="Times New Roman" pitchFamily="18" charset="0"/>
              </a:rPr>
              <a:t>Нікіта</a:t>
            </a:r>
            <a:r>
              <a:rPr lang="uk-UA" sz="1600" b="1" dirty="0" smtClean="0">
                <a:solidFill>
                  <a:srgbClr val="002060"/>
                </a:solidFill>
                <a:latin typeface="Comic Sans MS" panose="030F0702030302020204" pitchFamily="66" charset="0"/>
                <a:cs typeface="Times New Roman" pitchFamily="18" charset="0"/>
              </a:rPr>
              <a:t> Олександрович,                                                                                                                   </a:t>
            </a:r>
            <a:r>
              <a:rPr lang="uk-UA" sz="1600" b="1" dirty="0" err="1" smtClean="0">
                <a:solidFill>
                  <a:srgbClr val="002060"/>
                </a:solidFill>
                <a:latin typeface="Comic Sans MS" panose="030F0702030302020204" pitchFamily="66" charset="0"/>
                <a:cs typeface="Times New Roman" pitchFamily="18" charset="0"/>
              </a:rPr>
              <a:t>Павліш</a:t>
            </a:r>
            <a:r>
              <a:rPr lang="uk-UA" sz="1600" b="1" dirty="0" smtClean="0">
                <a:solidFill>
                  <a:srgbClr val="002060"/>
                </a:solidFill>
                <a:latin typeface="Comic Sans MS" panose="030F0702030302020204" pitchFamily="66" charset="0"/>
                <a:cs typeface="Times New Roman" pitchFamily="18" charset="0"/>
              </a:rPr>
              <a:t> Роман Ігорович </a:t>
            </a:r>
            <a:r>
              <a:rPr lang="uk-UA" sz="1400" b="1" dirty="0" smtClean="0">
                <a:solidFill>
                  <a:srgbClr val="002060"/>
                </a:solidFill>
                <a:latin typeface="Comic Sans MS" panose="030F0702030302020204" pitchFamily="66" charset="0"/>
                <a:cs typeface="Times New Roman" pitchFamily="18" charset="0"/>
              </a:rPr>
              <a:t>                                                                                                                                                               </a:t>
            </a:r>
          </a:p>
          <a:p>
            <a:pPr eaLnBrk="1" hangingPunct="1">
              <a:defRPr/>
            </a:pPr>
            <a:r>
              <a:rPr lang="uk-UA" sz="1400" b="1" dirty="0">
                <a:solidFill>
                  <a:srgbClr val="002060"/>
                </a:solidFill>
                <a:latin typeface="Comic Sans MS" panose="030F0702030302020204" pitchFamily="66" charset="0"/>
                <a:cs typeface="Times New Roman" pitchFamily="18" charset="0"/>
              </a:rPr>
              <a:t> </a:t>
            </a:r>
            <a:r>
              <a:rPr lang="uk-UA" sz="1400" b="1" dirty="0" smtClean="0">
                <a:solidFill>
                  <a:srgbClr val="002060"/>
                </a:solidFill>
                <a:latin typeface="Comic Sans MS" panose="030F0702030302020204" pitchFamily="66" charset="0"/>
                <a:cs typeface="Times New Roman" pitchFamily="18" charset="0"/>
              </a:rPr>
              <a:t>           учні 7-А, 7-К класів </a:t>
            </a:r>
            <a:r>
              <a:rPr lang="en-US" sz="1400" b="1" dirty="0" smtClean="0">
                <a:solidFill>
                  <a:srgbClr val="002060"/>
                </a:solidFill>
                <a:latin typeface="Comic Sans MS" panose="030F0702030302020204" pitchFamily="66" charset="0"/>
                <a:cs typeface="Times New Roman" pitchFamily="18" charset="0"/>
              </a:rPr>
              <a:t>                                                                  </a:t>
            </a:r>
          </a:p>
          <a:p>
            <a:pPr eaLnBrk="1" hangingPunct="1">
              <a:defRPr/>
            </a:pPr>
            <a:r>
              <a:rPr lang="en-US" sz="1400" b="1" dirty="0">
                <a:solidFill>
                  <a:srgbClr val="002060"/>
                </a:solidFill>
                <a:latin typeface="Comic Sans MS" panose="030F0702030302020204" pitchFamily="66" charset="0"/>
                <a:cs typeface="Times New Roman" pitchFamily="18" charset="0"/>
              </a:rPr>
              <a:t> </a:t>
            </a:r>
            <a:r>
              <a:rPr lang="en-US" sz="1400" b="1" dirty="0" smtClean="0">
                <a:solidFill>
                  <a:srgbClr val="002060"/>
                </a:solidFill>
                <a:latin typeface="Comic Sans MS" panose="030F0702030302020204" pitchFamily="66" charset="0"/>
                <a:cs typeface="Times New Roman" pitchFamily="18" charset="0"/>
              </a:rPr>
              <a:t> </a:t>
            </a:r>
            <a:r>
              <a:rPr lang="uk-UA" sz="1400" b="1" dirty="0" smtClean="0">
                <a:solidFill>
                  <a:srgbClr val="002060"/>
                </a:solidFill>
                <a:latin typeface="Comic Sans MS" panose="030F0702030302020204" pitchFamily="66" charset="0"/>
                <a:cs typeface="Times New Roman" pitchFamily="18" charset="0"/>
              </a:rPr>
              <a:t>Наукового ліцею № 3 Полтавської міської ради</a:t>
            </a:r>
          </a:p>
          <a:p>
            <a:pPr>
              <a:defRPr/>
            </a:pPr>
            <a:endParaRPr lang="uk-UA" sz="1400" b="1" dirty="0">
              <a:solidFill>
                <a:srgbClr val="002060"/>
              </a:solidFill>
            </a:endParaRPr>
          </a:p>
          <a:p>
            <a:pPr>
              <a:defRPr/>
            </a:pPr>
            <a:endParaRPr lang="uk-UA" sz="1400" b="1" dirty="0" smtClean="0">
              <a:solidFill>
                <a:srgbClr val="002060"/>
              </a:solidFill>
            </a:endParaRPr>
          </a:p>
          <a:p>
            <a:pPr>
              <a:defRPr/>
            </a:pPr>
            <a:r>
              <a:rPr lang="uk-UA" sz="14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       Науковий керівник:</a:t>
            </a:r>
            <a:endParaRPr lang="ru-RU" sz="1400" b="1" dirty="0" smtClean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>
              <a:defRPr/>
            </a:pPr>
            <a:r>
              <a:rPr lang="uk-UA" sz="18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            </a:t>
            </a:r>
            <a:r>
              <a:rPr lang="uk-UA" sz="1800" b="1" dirty="0" err="1" smtClean="0">
                <a:solidFill>
                  <a:srgbClr val="002060"/>
                </a:solidFill>
                <a:latin typeface="Comic Sans MS" panose="030F0702030302020204" pitchFamily="66" charset="0"/>
              </a:rPr>
              <a:t>Ребрик</a:t>
            </a:r>
            <a:r>
              <a:rPr lang="uk-UA" sz="18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 Тамара Олександрівна</a:t>
            </a:r>
            <a:endParaRPr lang="ru-RU" sz="1800" b="1" dirty="0" smtClean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>
              <a:defRPr/>
            </a:pPr>
            <a:r>
              <a:rPr lang="uk-UA" sz="14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                  учитель біології</a:t>
            </a:r>
            <a:r>
              <a:rPr lang="en-US" sz="14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uk-UA" sz="14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Наукового ліцею № 3 Полтавської міської ради,                                                                                                                                                       </a:t>
            </a:r>
          </a:p>
          <a:p>
            <a:pPr>
              <a:defRPr/>
            </a:pPr>
            <a:r>
              <a:rPr lang="uk-UA" sz="1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uk-UA" sz="14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                спеціаліст вищої категорії, учитель-методист</a:t>
            </a:r>
            <a:endParaRPr lang="ru-RU" sz="1400" b="1" dirty="0" smtClean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>
              <a:defRPr/>
            </a:pPr>
            <a:r>
              <a:rPr lang="uk-UA" sz="1600" b="1" dirty="0" smtClean="0"/>
              <a:t> </a:t>
            </a:r>
            <a:endParaRPr lang="ru-RU" sz="1600" dirty="0" smtClean="0"/>
          </a:p>
          <a:p>
            <a:pPr eaLnBrk="1" hangingPunct="1">
              <a:lnSpc>
                <a:spcPct val="90000"/>
              </a:lnSpc>
              <a:defRPr/>
            </a:pPr>
            <a:endParaRPr lang="uk-UA" sz="2000" b="1" dirty="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ru-RU" sz="2000" b="1" dirty="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3" name="WordArt 4"/>
          <p:cNvSpPr>
            <a:spLocks noChangeArrowheads="1" noChangeShapeType="1" noTextEdit="1"/>
          </p:cNvSpPr>
          <p:nvPr/>
        </p:nvSpPr>
        <p:spPr bwMode="auto">
          <a:xfrm>
            <a:off x="142875" y="188913"/>
            <a:ext cx="8858250" cy="4383087"/>
          </a:xfrm>
          <a:prstGeom prst="rect">
            <a:avLst/>
          </a:prstGeom>
        </p:spPr>
        <p:txBody>
          <a:bodyPr wrap="none" fromWordArt="1">
            <a:prstTxWarp prst="textCascadeDown">
              <a:avLst>
                <a:gd name="adj" fmla="val 44444"/>
              </a:avLst>
            </a:prstTxWarp>
          </a:bodyPr>
          <a:lstStyle/>
          <a:p>
            <a:pPr algn="ctr"/>
            <a:endParaRPr lang="ru-RU" sz="3600" b="1" kern="1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006600"/>
              </a:solidFill>
              <a:latin typeface="Arial"/>
              <a:cs typeface="Arial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63688" y="4997157"/>
            <a:ext cx="905862" cy="13518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rgbClr val="0000FF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7400" t="15001" r="52363" b="57000"/>
          <a:stretch/>
        </p:blipFill>
        <p:spPr>
          <a:xfrm>
            <a:off x="246631" y="2857441"/>
            <a:ext cx="795688" cy="1224136"/>
          </a:xfrm>
          <a:prstGeom prst="roundRect">
            <a:avLst>
              <a:gd name="adj" fmla="val 16667"/>
            </a:avLst>
          </a:prstGeom>
          <a:ln>
            <a:solidFill>
              <a:srgbClr val="0000FF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1575" t="31801" r="35825" b="36000"/>
          <a:stretch/>
        </p:blipFill>
        <p:spPr>
          <a:xfrm>
            <a:off x="1146075" y="3121228"/>
            <a:ext cx="864096" cy="1242138"/>
          </a:xfrm>
          <a:prstGeom prst="roundRect">
            <a:avLst>
              <a:gd name="adj" fmla="val 16667"/>
            </a:avLst>
          </a:prstGeom>
          <a:ln>
            <a:solidFill>
              <a:srgbClr val="0000FF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 cstate="print"/>
          <a:srcRect l="26124" r="14026" b="12823"/>
          <a:stretch/>
        </p:blipFill>
        <p:spPr>
          <a:xfrm>
            <a:off x="2105542" y="3376849"/>
            <a:ext cx="907830" cy="1311310"/>
          </a:xfrm>
          <a:prstGeom prst="roundRect">
            <a:avLst>
              <a:gd name="adj" fmla="val 16667"/>
            </a:avLst>
          </a:prstGeom>
          <a:ln w="19050">
            <a:solidFill>
              <a:srgbClr val="0000FF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058" name="TextBox 5"/>
          <p:cNvSpPr txBox="1">
            <a:spLocks noChangeArrowheads="1"/>
          </p:cNvSpPr>
          <p:nvPr/>
        </p:nvSpPr>
        <p:spPr bwMode="auto">
          <a:xfrm>
            <a:off x="1577975" y="188913"/>
            <a:ext cx="66897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uk-UA" sz="1600" b="1">
                <a:solidFill>
                  <a:srgbClr val="002060"/>
                </a:solidFill>
                <a:latin typeface="Comic Sans MS" pitchFamily="66" charset="0"/>
              </a:rPr>
              <a:t>Всеукраїнський інтерактивний конкурс МАН-Юніор Дослідник»</a:t>
            </a:r>
          </a:p>
          <a:p>
            <a:pPr algn="ctr"/>
            <a:r>
              <a:rPr lang="uk-UA" sz="1600" b="1">
                <a:solidFill>
                  <a:srgbClr val="002060"/>
                </a:solidFill>
                <a:latin typeface="Comic Sans MS" pitchFamily="66" charset="0"/>
              </a:rPr>
              <a:t>Номінація «Еколог-Юніор»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5" descr="0917771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7" name="Заголовок 1"/>
          <p:cNvSpPr>
            <a:spLocks noGrp="1"/>
          </p:cNvSpPr>
          <p:nvPr>
            <p:ph type="title"/>
          </p:nvPr>
        </p:nvSpPr>
        <p:spPr>
          <a:xfrm>
            <a:off x="457200" y="188913"/>
            <a:ext cx="8229600" cy="576262"/>
          </a:xfrm>
        </p:spPr>
        <p:txBody>
          <a:bodyPr/>
          <a:lstStyle/>
          <a:p>
            <a:r>
              <a:rPr lang="uk-UA" altLang="uk-UA" sz="3200" smtClean="0">
                <a:solidFill>
                  <a:srgbClr val="0000CC"/>
                </a:solidFill>
                <a:latin typeface="Comic Sans MS" pitchFamily="66" charset="0"/>
                <a:cs typeface="Times New Roman" pitchFamily="18" charset="0"/>
              </a:rPr>
              <a:t>Оцінка стану трансплантантів мохів</a:t>
            </a:r>
            <a:endParaRPr lang="ru-RU" altLang="uk-UA" smtClean="0"/>
          </a:p>
        </p:txBody>
      </p:sp>
      <p:graphicFrame>
        <p:nvGraphicFramePr>
          <p:cNvPr id="10" name="Содержимое 9"/>
          <p:cNvGraphicFramePr>
            <a:graphicFrameLocks noGrp="1"/>
          </p:cNvGraphicFramePr>
          <p:nvPr>
            <p:ph sz="half" idx="2"/>
          </p:nvPr>
        </p:nvGraphicFramePr>
        <p:xfrm>
          <a:off x="684213" y="1052513"/>
          <a:ext cx="7704855" cy="3431866"/>
        </p:xfrm>
        <a:graphic>
          <a:graphicData uri="http://schemas.openxmlformats.org/drawingml/2006/table">
            <a:tbl>
              <a:tblPr/>
              <a:tblGrid>
                <a:gridCol w="3631946">
                  <a:extLst>
                    <a:ext uri="{9D8B030D-6E8A-4147-A177-3AD203B41FA5}">
                      <a16:colId xmlns:a16="http://schemas.microsoft.com/office/drawing/2014/main" xmlns="" val="2605618934"/>
                    </a:ext>
                  </a:extLst>
                </a:gridCol>
                <a:gridCol w="710108">
                  <a:extLst>
                    <a:ext uri="{9D8B030D-6E8A-4147-A177-3AD203B41FA5}">
                      <a16:colId xmlns:a16="http://schemas.microsoft.com/office/drawing/2014/main" xmlns="" val="3741146477"/>
                    </a:ext>
                  </a:extLst>
                </a:gridCol>
                <a:gridCol w="631208">
                  <a:extLst>
                    <a:ext uri="{9D8B030D-6E8A-4147-A177-3AD203B41FA5}">
                      <a16:colId xmlns:a16="http://schemas.microsoft.com/office/drawing/2014/main" xmlns="" val="2161560161"/>
                    </a:ext>
                  </a:extLst>
                </a:gridCol>
                <a:gridCol w="773141">
                  <a:extLst>
                    <a:ext uri="{9D8B030D-6E8A-4147-A177-3AD203B41FA5}">
                      <a16:colId xmlns:a16="http://schemas.microsoft.com/office/drawing/2014/main" xmlns="" val="2287567784"/>
                    </a:ext>
                  </a:extLst>
                </a:gridCol>
                <a:gridCol w="734317">
                  <a:extLst>
                    <a:ext uri="{9D8B030D-6E8A-4147-A177-3AD203B41FA5}">
                      <a16:colId xmlns:a16="http://schemas.microsoft.com/office/drawing/2014/main" xmlns="" val="1986328544"/>
                    </a:ext>
                  </a:extLst>
                </a:gridCol>
                <a:gridCol w="1224135">
                  <a:extLst>
                    <a:ext uri="{9D8B030D-6E8A-4147-A177-3AD203B41FA5}">
                      <a16:colId xmlns:a16="http://schemas.microsoft.com/office/drawing/2014/main" xmlns="" val="731624372"/>
                    </a:ext>
                  </a:extLst>
                </a:gridCol>
              </a:tblGrid>
              <a:tr h="640089">
                <a:tc rowSpan="2">
                  <a:txBody>
                    <a:bodyPr/>
                    <a:lstStyle/>
                    <a:p>
                      <a:pPr algn="ctr"/>
                      <a:endParaRPr lang="uk-UA" b="1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omic Sans MS" panose="030F0702030302020204" pitchFamily="66" charset="0"/>
                      </a:endParaRPr>
                    </a:p>
                    <a:p>
                      <a:pPr algn="ctr"/>
                      <a:endParaRPr lang="uk-UA" b="1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omic Sans MS" panose="030F0702030302020204" pitchFamily="66" charset="0"/>
                      </a:endParaRPr>
                    </a:p>
                    <a:p>
                      <a:pPr algn="ctr"/>
                      <a:r>
                        <a:rPr lang="uk-UA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omic Sans MS" panose="030F0702030302020204" pitchFamily="66" charset="0"/>
                        </a:rPr>
                        <a:t>Вид моху</a:t>
                      </a:r>
                      <a:endParaRPr lang="uk-UA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marL="91439" marR="91439"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uk-UA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omic Sans MS" panose="030F0702030302020204" pitchFamily="66" charset="0"/>
                        </a:rPr>
                        <a:t>Ділянка площі </a:t>
                      </a:r>
                      <a:r>
                        <a:rPr lang="uk-UA" b="1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omic Sans MS" panose="030F0702030302020204" pitchFamily="66" charset="0"/>
                        </a:rPr>
                        <a:t>Зигіна</a:t>
                      </a:r>
                      <a:endParaRPr lang="uk-UA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marL="91439" marR="91439"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uk-UA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omic Sans MS" panose="030F0702030302020204" pitchFamily="66" charset="0"/>
                        </a:rPr>
                        <a:t>Ділянка міського </a:t>
                      </a:r>
                      <a:r>
                        <a:rPr lang="uk-UA" b="1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omic Sans MS" panose="030F0702030302020204" pitchFamily="66" charset="0"/>
                        </a:rPr>
                        <a:t>денропарку</a:t>
                      </a:r>
                      <a:endParaRPr lang="uk-UA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marL="91439" marR="91439"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uk-UA" dirty="0"/>
                    </a:p>
                  </a:txBody>
                  <a:tcPr marL="91439" marR="91439"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uk-UA" b="1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omic Sans MS" panose="030F0702030302020204" pitchFamily="66" charset="0"/>
                      </a:endParaRPr>
                    </a:p>
                    <a:p>
                      <a:pPr algn="ctr"/>
                      <a:r>
                        <a:rPr lang="uk-UA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omic Sans MS" panose="030F0702030302020204" pitchFamily="66" charset="0"/>
                        </a:rPr>
                        <a:t>Контроль</a:t>
                      </a:r>
                      <a:endParaRPr lang="uk-UA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marL="91439" marR="91439"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1385817"/>
                  </a:ext>
                </a:extLst>
              </a:tr>
              <a:tr h="420687">
                <a:tc vMerge="1">
                  <a:txBody>
                    <a:bodyPr/>
                    <a:lstStyle/>
                    <a:p>
                      <a:endParaRPr lang="uk-UA" dirty="0"/>
                    </a:p>
                  </a:txBody>
                  <a:tcPr marL="91439" marR="91439"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omic Sans MS" panose="030F0702030302020204" pitchFamily="66" charset="0"/>
                        </a:rPr>
                        <a:t>А</a:t>
                      </a:r>
                      <a:r>
                        <a:rPr lang="uk-UA" sz="12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omic Sans MS" panose="030F0702030302020204" pitchFamily="66" charset="0"/>
                        </a:rPr>
                        <a:t>1</a:t>
                      </a:r>
                      <a:endParaRPr lang="uk-UA" sz="12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omic Sans MS" panose="030F0702030302020204" pitchFamily="66" charset="0"/>
                        </a:rPr>
                        <a:t>А</a:t>
                      </a:r>
                      <a:r>
                        <a:rPr lang="uk-UA" sz="12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omic Sans MS" panose="030F0702030302020204" pitchFamily="66" charset="0"/>
                        </a:rPr>
                        <a:t>2</a:t>
                      </a:r>
                      <a:endParaRPr lang="uk-UA" sz="12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omic Sans MS" panose="030F0702030302020204" pitchFamily="66" charset="0"/>
                        </a:rPr>
                        <a:t>А</a:t>
                      </a:r>
                      <a:r>
                        <a:rPr lang="uk-UA" sz="12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omic Sans MS" panose="030F0702030302020204" pitchFamily="66" charset="0"/>
                        </a:rPr>
                        <a:t>1</a:t>
                      </a:r>
                      <a:endParaRPr lang="uk-UA" sz="12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omic Sans MS" panose="030F0702030302020204" pitchFamily="66" charset="0"/>
                        </a:rPr>
                        <a:t>А</a:t>
                      </a:r>
                      <a:r>
                        <a:rPr lang="uk-UA" sz="12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omic Sans MS" panose="030F0702030302020204" pitchFamily="66" charset="0"/>
                        </a:rPr>
                        <a:t>2</a:t>
                      </a:r>
                      <a:endParaRPr lang="uk-UA" sz="12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uk-UA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75236712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800" b="1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omic Sans MS" panose="030F0702030302020204" pitchFamily="66" charset="0"/>
                        </a:rPr>
                        <a:t>Leskea</a:t>
                      </a:r>
                      <a:r>
                        <a:rPr lang="uk-UA" sz="18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uk-UA" sz="1800" b="1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omic Sans MS" panose="030F0702030302020204" pitchFamily="66" charset="0"/>
                        </a:rPr>
                        <a:t>polycarpa</a:t>
                      </a:r>
                      <a:r>
                        <a:rPr lang="uk-UA" sz="18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uk-UA" sz="1800" b="1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omic Sans MS" panose="030F0702030302020204" pitchFamily="66" charset="0"/>
                        </a:rPr>
                        <a:t>Hedw</a:t>
                      </a:r>
                      <a:r>
                        <a:rPr lang="uk-UA" sz="18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omic Sans MS" panose="030F0702030302020204" pitchFamily="66" charset="0"/>
                        </a:rPr>
                        <a:t> </a:t>
                      </a:r>
                    </a:p>
                  </a:txBody>
                  <a:tcPr marL="91439" marR="91439"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omic Sans MS" panose="030F0702030302020204" pitchFamily="66" charset="0"/>
                        </a:rPr>
                        <a:t>2,1</a:t>
                      </a:r>
                      <a:endParaRPr lang="uk-UA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omic Sans MS" panose="030F0702030302020204" pitchFamily="66" charset="0"/>
                        </a:rPr>
                        <a:t>3,6</a:t>
                      </a:r>
                      <a:endParaRPr lang="uk-UA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omic Sans MS" panose="030F0702030302020204" pitchFamily="66" charset="0"/>
                        </a:rPr>
                        <a:t>4,6</a:t>
                      </a:r>
                      <a:endParaRPr lang="uk-UA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omic Sans MS" panose="030F0702030302020204" pitchFamily="66" charset="0"/>
                        </a:rPr>
                        <a:t>4,2</a:t>
                      </a:r>
                      <a:endParaRPr lang="uk-UA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uk-UA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35914765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algn="ctr"/>
                      <a:r>
                        <a:rPr lang="ru-RU" altLang="uk-UA" sz="18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А</a:t>
                      </a:r>
                      <a:r>
                        <a:rPr lang="ru-RU" altLang="uk-UA" sz="14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М</a:t>
                      </a:r>
                      <a:endParaRPr lang="uk-UA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marL="91439" marR="91439"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uk-UA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omic Sans MS" panose="030F0702030302020204" pitchFamily="66" charset="0"/>
                        </a:rPr>
                        <a:t>2,9</a:t>
                      </a:r>
                      <a:endParaRPr lang="uk-UA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uk-UA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omic Sans MS" panose="030F0702030302020204" pitchFamily="66" charset="0"/>
                        </a:rPr>
                        <a:t>4,4</a:t>
                      </a:r>
                      <a:endParaRPr lang="uk-UA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uk-UA" dirty="0"/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omic Sans MS" panose="030F0702030302020204" pitchFamily="66" charset="0"/>
                        </a:rPr>
                        <a:t>5,0</a:t>
                      </a:r>
                      <a:endParaRPr lang="uk-UA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50956672"/>
                  </a:ext>
                </a:extLst>
              </a:tr>
              <a:tr h="45084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800" b="1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omic Sans MS" panose="030F0702030302020204" pitchFamily="66" charset="0"/>
                        </a:rPr>
                        <a:t>Orthotrichum</a:t>
                      </a:r>
                      <a:r>
                        <a:rPr lang="uk-UA" sz="18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uk-UA" sz="1800" b="1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omic Sans MS" panose="030F0702030302020204" pitchFamily="66" charset="0"/>
                        </a:rPr>
                        <a:t>pumilum</a:t>
                      </a:r>
                      <a:r>
                        <a:rPr lang="uk-UA" sz="18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uk-UA" sz="1800" b="1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omic Sans MS" panose="030F0702030302020204" pitchFamily="66" charset="0"/>
                        </a:rPr>
                        <a:t>Sw</a:t>
                      </a:r>
                      <a:r>
                        <a:rPr lang="uk-UA" sz="18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omic Sans MS" panose="030F0702030302020204" pitchFamily="66" charset="0"/>
                        </a:rPr>
                        <a:t>. 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omic Sans MS" panose="030F0702030302020204" pitchFamily="66" charset="0"/>
                        </a:rPr>
                        <a:t>3,2</a:t>
                      </a:r>
                      <a:endParaRPr lang="uk-UA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omic Sans MS" panose="030F0702030302020204" pitchFamily="66" charset="0"/>
                        </a:rPr>
                        <a:t>2,2</a:t>
                      </a:r>
                      <a:endParaRPr lang="uk-UA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omic Sans MS" panose="030F0702030302020204" pitchFamily="66" charset="0"/>
                        </a:rPr>
                        <a:t>4,5</a:t>
                      </a:r>
                      <a:endParaRPr lang="uk-UA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omic Sans MS" panose="030F0702030302020204" pitchFamily="66" charset="0"/>
                        </a:rPr>
                        <a:t>3,4</a:t>
                      </a:r>
                      <a:endParaRPr lang="uk-UA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uk-UA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86271803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uk-UA" sz="18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А</a:t>
                      </a:r>
                      <a:r>
                        <a:rPr lang="ru-RU" altLang="uk-UA" sz="14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М</a:t>
                      </a:r>
                      <a:endParaRPr lang="uk-UA" b="1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marL="91439" marR="91439"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uk-UA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omic Sans MS" panose="030F0702030302020204" pitchFamily="66" charset="0"/>
                        </a:rPr>
                        <a:t>2,7</a:t>
                      </a:r>
                      <a:endParaRPr lang="uk-UA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uk-UA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omic Sans MS" panose="030F0702030302020204" pitchFamily="66" charset="0"/>
                        </a:rPr>
                        <a:t>4,0</a:t>
                      </a:r>
                      <a:endParaRPr lang="uk-UA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uk-UA" dirty="0"/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omic Sans MS" panose="030F0702030302020204" pitchFamily="66" charset="0"/>
                        </a:rPr>
                        <a:t>5,0</a:t>
                      </a:r>
                      <a:endParaRPr lang="uk-UA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03813835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omic Sans MS" panose="030F0702030302020204" pitchFamily="66" charset="0"/>
                        </a:rPr>
                        <a:t>ІЗА</a:t>
                      </a:r>
                      <a:r>
                        <a:rPr lang="ru-RU" sz="14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omic Sans MS" panose="030F0702030302020204" pitchFamily="66" charset="0"/>
                        </a:rPr>
                        <a:t>О</a:t>
                      </a:r>
                      <a:endParaRPr lang="uk-UA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marL="91439" marR="91439"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uk-UA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omic Sans MS" panose="030F0702030302020204" pitchFamily="66" charset="0"/>
                        </a:rPr>
                        <a:t>5,6</a:t>
                      </a:r>
                      <a:endParaRPr lang="uk-UA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uk-UA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omic Sans MS" panose="030F0702030302020204" pitchFamily="66" charset="0"/>
                        </a:rPr>
                        <a:t>8,4</a:t>
                      </a:r>
                      <a:endParaRPr lang="uk-UA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uk-UA" dirty="0"/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omic Sans MS" panose="030F0702030302020204" pitchFamily="66" charset="0"/>
                        </a:rPr>
                        <a:t>10,0</a:t>
                      </a:r>
                      <a:endParaRPr lang="uk-UA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04494663"/>
                  </a:ext>
                </a:extLst>
              </a:tr>
            </a:tbl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684213" y="4652963"/>
            <a:ext cx="7708900" cy="1816100"/>
          </a:xfrm>
          <a:prstGeom prst="rect">
            <a:avLst/>
          </a:prstGeom>
          <a:solidFill>
            <a:schemeClr val="accent5"/>
          </a:solidFill>
          <a:ln w="19050">
            <a:solidFill>
              <a:srgbClr val="0000FF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uk-UA" sz="1600" b="1" dirty="0">
                <a:latin typeface="Comic Sans MS" panose="030F0702030302020204" pitchFamily="66" charset="0"/>
                <a:cs typeface="Arial" panose="020B0604020202020204" pitchFamily="34" charset="0"/>
              </a:rPr>
              <a:t>Кожне  значення  шкали  представляє  собою бал  п'ятибальної  шкали,  помножений  на  2  -  кількість індикаторних видів:</a:t>
            </a:r>
          </a:p>
          <a:p>
            <a:pPr>
              <a:defRPr/>
            </a:pPr>
            <a:r>
              <a:rPr lang="uk-UA" sz="1600" b="1" dirty="0">
                <a:latin typeface="Comic Sans MS" panose="030F0702030302020204" pitchFamily="66" charset="0"/>
                <a:cs typeface="Arial" panose="020B0604020202020204" pitchFamily="34" charset="0"/>
              </a:rPr>
              <a:t>10 – сприятливі екологічні умови;</a:t>
            </a:r>
          </a:p>
          <a:p>
            <a:pPr>
              <a:defRPr/>
            </a:pPr>
            <a:r>
              <a:rPr lang="uk-UA" sz="1600" b="1" dirty="0">
                <a:latin typeface="Comic Sans MS" panose="030F0702030302020204" pitchFamily="66" charset="0"/>
                <a:cs typeface="Arial" panose="020B0604020202020204" pitchFamily="34" charset="0"/>
              </a:rPr>
              <a:t>8-9 – нормальні екологічні умови;</a:t>
            </a:r>
          </a:p>
          <a:p>
            <a:pPr>
              <a:defRPr/>
            </a:pPr>
            <a:r>
              <a:rPr lang="uk-UA" sz="1600" b="1" dirty="0">
                <a:latin typeface="Comic Sans MS" panose="030F0702030302020204" pitchFamily="66" charset="0"/>
                <a:cs typeface="Arial" panose="020B0604020202020204" pitchFamily="34" charset="0"/>
              </a:rPr>
              <a:t>5-6 – </a:t>
            </a:r>
            <a:r>
              <a:rPr lang="uk-UA" sz="1600" b="1" dirty="0" err="1">
                <a:latin typeface="Comic Sans MS" panose="030F0702030302020204" pitchFamily="66" charset="0"/>
                <a:cs typeface="Arial" panose="020B0604020202020204" pitchFamily="34" charset="0"/>
              </a:rPr>
              <a:t>субнормальні</a:t>
            </a:r>
            <a:r>
              <a:rPr lang="uk-UA" sz="1600" b="1" dirty="0">
                <a:latin typeface="Comic Sans MS" panose="030F0702030302020204" pitchFamily="66" charset="0"/>
                <a:cs typeface="Arial" panose="020B0604020202020204" pitchFamily="34" charset="0"/>
              </a:rPr>
              <a:t> екологічні умови;</a:t>
            </a:r>
          </a:p>
          <a:p>
            <a:pPr>
              <a:defRPr/>
            </a:pPr>
            <a:r>
              <a:rPr lang="uk-UA" sz="1600" b="1" dirty="0">
                <a:latin typeface="Comic Sans MS" panose="030F0702030302020204" pitchFamily="66" charset="0"/>
                <a:cs typeface="Arial" panose="020B0604020202020204" pitchFamily="34" charset="0"/>
              </a:rPr>
              <a:t>3-4 – несприятливі екологічні умови;</a:t>
            </a:r>
          </a:p>
          <a:p>
            <a:pPr>
              <a:defRPr/>
            </a:pPr>
            <a:r>
              <a:rPr lang="uk-UA" sz="1600" b="1" dirty="0">
                <a:latin typeface="Comic Sans MS" panose="030F0702030302020204" pitchFamily="66" charset="0"/>
                <a:cs typeface="Arial" panose="020B0604020202020204" pitchFamily="34" charset="0"/>
              </a:rPr>
              <a:t>1-2 - украй несприятливі </a:t>
            </a:r>
            <a:r>
              <a:rPr lang="uk-UA" sz="1600" b="1" dirty="0" err="1">
                <a:latin typeface="Comic Sans MS" panose="030F0702030302020204" pitchFamily="66" charset="0"/>
                <a:cs typeface="Arial" panose="020B0604020202020204" pitchFamily="34" charset="0"/>
              </a:rPr>
              <a:t>екологіні</a:t>
            </a:r>
            <a:r>
              <a:rPr lang="uk-UA" sz="1600" b="1" dirty="0">
                <a:latin typeface="Comic Sans MS" panose="030F0702030302020204" pitchFamily="66" charset="0"/>
                <a:cs typeface="Arial" panose="020B0604020202020204" pitchFamily="34" charset="0"/>
              </a:rPr>
              <a:t> умови.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5" descr="0917771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1" name="Заголовок 1"/>
          <p:cNvSpPr>
            <a:spLocks noGrp="1"/>
          </p:cNvSpPr>
          <p:nvPr>
            <p:ph type="title"/>
          </p:nvPr>
        </p:nvSpPr>
        <p:spPr>
          <a:xfrm>
            <a:off x="323850" y="174625"/>
            <a:ext cx="8229600" cy="361950"/>
          </a:xfrm>
        </p:spPr>
        <p:txBody>
          <a:bodyPr/>
          <a:lstStyle/>
          <a:p>
            <a:r>
              <a:rPr lang="uk-UA" altLang="uk-UA" sz="3200" smtClean="0">
                <a:solidFill>
                  <a:srgbClr val="0000CC"/>
                </a:solidFill>
                <a:latin typeface="Comic Sans MS" pitchFamily="66" charset="0"/>
                <a:cs typeface="Times New Roman" pitchFamily="18" charset="0"/>
              </a:rPr>
              <a:t>Оцінка стану трансплантантів мохів</a:t>
            </a:r>
            <a:endParaRPr lang="ru-RU" altLang="uk-UA" sz="3200" smtClean="0"/>
          </a:p>
        </p:txBody>
      </p:sp>
      <p:graphicFrame>
        <p:nvGraphicFramePr>
          <p:cNvPr id="12292" name="Диаграмма 4"/>
          <p:cNvGraphicFramePr>
            <a:graphicFrameLocks/>
          </p:cNvGraphicFramePr>
          <p:nvPr/>
        </p:nvGraphicFramePr>
        <p:xfrm>
          <a:off x="704850" y="930275"/>
          <a:ext cx="8021638" cy="5070475"/>
        </p:xfrm>
        <a:graphic>
          <a:graphicData uri="http://schemas.openxmlformats.org/presentationml/2006/ole">
            <p:oleObj spid="_x0000_s12292" name="Диаграмма" r:id="rId4" imgW="8029128" imgH="5078408" progId="Excel.Chart.8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5" descr="0917771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Заголовок 1"/>
          <p:cNvSpPr>
            <a:spLocks noGrp="1"/>
          </p:cNvSpPr>
          <p:nvPr>
            <p:ph type="title"/>
          </p:nvPr>
        </p:nvSpPr>
        <p:spPr>
          <a:xfrm>
            <a:off x="457200" y="188913"/>
            <a:ext cx="8229600" cy="1223962"/>
          </a:xfrm>
        </p:spPr>
        <p:txBody>
          <a:bodyPr/>
          <a:lstStyle/>
          <a:p>
            <a:r>
              <a:rPr lang="uk-UA" altLang="uk-UA" sz="3200" smtClean="0">
                <a:solidFill>
                  <a:srgbClr val="0000CC"/>
                </a:solidFill>
                <a:latin typeface="Comic Sans MS" pitchFamily="66" charset="0"/>
                <a:cs typeface="Times New Roman" pitchFamily="18" charset="0"/>
              </a:rPr>
              <a:t>Екологічні умови досліджуваних зон             за оціночною шкалою індексу </a:t>
            </a:r>
            <a:r>
              <a:rPr lang="ru-RU" sz="3200" smtClean="0">
                <a:solidFill>
                  <a:srgbClr val="0000CC"/>
                </a:solidFill>
                <a:latin typeface="Comic Sans MS" pitchFamily="66" charset="0"/>
              </a:rPr>
              <a:t>ІЗА</a:t>
            </a:r>
            <a:r>
              <a:rPr lang="ru-RU" sz="2000" b="1" smtClean="0">
                <a:solidFill>
                  <a:srgbClr val="0000CC"/>
                </a:solidFill>
                <a:latin typeface="Comic Sans MS" pitchFamily="66" charset="0"/>
              </a:rPr>
              <a:t>О</a:t>
            </a:r>
            <a:r>
              <a:rPr lang="uk-UA" sz="3200" smtClean="0">
                <a:solidFill>
                  <a:srgbClr val="0000CC"/>
                </a:solidFill>
                <a:latin typeface="Comic Sans MS" pitchFamily="66" charset="0"/>
              </a:rPr>
              <a:t/>
            </a:r>
            <a:br>
              <a:rPr lang="uk-UA" sz="3200" smtClean="0">
                <a:solidFill>
                  <a:srgbClr val="0000CC"/>
                </a:solidFill>
                <a:latin typeface="Comic Sans MS" pitchFamily="66" charset="0"/>
              </a:rPr>
            </a:br>
            <a:r>
              <a:rPr lang="uk-UA" altLang="uk-UA" sz="280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uk-UA" smtClean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3316" name="Диаграмма 4"/>
          <p:cNvGraphicFramePr>
            <a:graphicFrameLocks/>
          </p:cNvGraphicFramePr>
          <p:nvPr/>
        </p:nvGraphicFramePr>
        <p:xfrm>
          <a:off x="849313" y="1346200"/>
          <a:ext cx="7518400" cy="4005263"/>
        </p:xfrm>
        <a:graphic>
          <a:graphicData uri="http://schemas.openxmlformats.org/presentationml/2006/ole">
            <p:oleObj spid="_x0000_s13316" name="Диаграмма" r:id="rId4" imgW="7523116" imgH="4011516" progId="Excel.Chart.8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5" descr="0917771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Заголовок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720725"/>
          </a:xfrm>
        </p:spPr>
        <p:txBody>
          <a:bodyPr/>
          <a:lstStyle/>
          <a:p>
            <a:r>
              <a:rPr lang="uk-UA" altLang="uk-UA" sz="3600" smtClean="0">
                <a:solidFill>
                  <a:srgbClr val="0000CC"/>
                </a:solidFill>
                <a:latin typeface="Comic Sans MS" pitchFamily="66" charset="0"/>
                <a:cs typeface="Times New Roman" pitchFamily="18" charset="0"/>
              </a:rPr>
              <a:t>Висновки</a:t>
            </a:r>
            <a:endParaRPr lang="ru-RU" altLang="uk-UA" sz="3600" smtClean="0">
              <a:solidFill>
                <a:srgbClr val="0000CC"/>
              </a:solidFill>
              <a:latin typeface="Comic Sans MS" pitchFamily="66" charset="0"/>
              <a:cs typeface="Times New Roman" pitchFamily="18" charset="0"/>
            </a:endParaRPr>
          </a:p>
        </p:txBody>
      </p:sp>
      <p:sp>
        <p:nvSpPr>
          <p:cNvPr id="31748" name="Текст 2"/>
          <p:cNvSpPr>
            <a:spLocks noGrp="1"/>
          </p:cNvSpPr>
          <p:nvPr>
            <p:ph type="body" sz="half" idx="1"/>
          </p:nvPr>
        </p:nvSpPr>
        <p:spPr>
          <a:xfrm>
            <a:off x="323850" y="954088"/>
            <a:ext cx="8496300" cy="5570537"/>
          </a:xfrm>
          <a:solidFill>
            <a:schemeClr val="accent5"/>
          </a:solidFill>
          <a:ln w="19050">
            <a:solidFill>
              <a:srgbClr val="0000CC"/>
            </a:solidFill>
          </a:ln>
        </p:spPr>
        <p:txBody>
          <a:bodyPr/>
          <a:lstStyle/>
          <a:p>
            <a:pPr>
              <a:defRPr/>
            </a:pPr>
            <a:r>
              <a:rPr lang="uk-UA" sz="2000" dirty="0">
                <a:latin typeface="Comic Sans MS" panose="030F0702030302020204" pitchFamily="66" charset="0"/>
              </a:rPr>
              <a:t>на основі п'ятибальної шкали було складено оціночну шкалу індексу ІЗА</a:t>
            </a:r>
            <a:r>
              <a:rPr lang="uk-UA" sz="1400" b="1" dirty="0">
                <a:latin typeface="Comic Sans MS" panose="030F0702030302020204" pitchFamily="66" charset="0"/>
              </a:rPr>
              <a:t>О</a:t>
            </a:r>
            <a:r>
              <a:rPr lang="uk-UA" sz="2000" dirty="0">
                <a:latin typeface="Comic Sans MS" panose="030F0702030302020204" pitchFamily="66" charset="0"/>
              </a:rPr>
              <a:t>, яка характеризує екологічні умови досліджуваної території зони площі </a:t>
            </a:r>
            <a:r>
              <a:rPr lang="uk-UA" sz="2000" dirty="0" err="1">
                <a:latin typeface="Comic Sans MS" panose="030F0702030302020204" pitchFamily="66" charset="0"/>
              </a:rPr>
              <a:t>Зигіна</a:t>
            </a:r>
            <a:r>
              <a:rPr lang="uk-UA" sz="2000" dirty="0">
                <a:latin typeface="Comic Sans MS" panose="030F0702030302020204" pitchFamily="66" charset="0"/>
              </a:rPr>
              <a:t> на основі морфологічних змін трансплантатів мохів як </a:t>
            </a:r>
            <a:r>
              <a:rPr lang="uk-UA" sz="2000" dirty="0" err="1" smtClean="0">
                <a:latin typeface="Comic Sans MS" panose="030F0702030302020204" pitchFamily="66" charset="0"/>
              </a:rPr>
              <a:t>субнормальні</a:t>
            </a:r>
            <a:r>
              <a:rPr lang="uk-UA" sz="2000" dirty="0" smtClean="0">
                <a:latin typeface="Comic Sans MS" panose="030F0702030302020204" pitchFamily="66" charset="0"/>
              </a:rPr>
              <a:t> </a:t>
            </a:r>
            <a:r>
              <a:rPr lang="uk-UA" sz="2000" dirty="0">
                <a:latin typeface="Comic Sans MS" panose="030F0702030302020204" pitchFamily="66" charset="0"/>
              </a:rPr>
              <a:t>[1].</a:t>
            </a:r>
          </a:p>
          <a:p>
            <a:pPr>
              <a:defRPr/>
            </a:pPr>
            <a:r>
              <a:rPr lang="uk-UA" sz="2000" dirty="0">
                <a:latin typeface="Comic Sans MS" panose="030F0702030302020204" pitchFamily="66" charset="0"/>
              </a:rPr>
              <a:t>порівнюючи отримані індекси ІЗА</a:t>
            </a:r>
            <a:r>
              <a:rPr lang="uk-UA" sz="1400" b="1" dirty="0">
                <a:latin typeface="Comic Sans MS" panose="030F0702030302020204" pitchFamily="66" charset="0"/>
              </a:rPr>
              <a:t>О</a:t>
            </a:r>
            <a:r>
              <a:rPr lang="uk-UA" sz="2000" dirty="0">
                <a:latin typeface="Comic Sans MS" panose="030F0702030302020204" pitchFamily="66" charset="0"/>
              </a:rPr>
              <a:t> для зони площі </a:t>
            </a:r>
            <a:r>
              <a:rPr lang="uk-UA" sz="2000" dirty="0" err="1">
                <a:latin typeface="Comic Sans MS" panose="030F0702030302020204" pitchFamily="66" charset="0"/>
              </a:rPr>
              <a:t>Зигіна</a:t>
            </a:r>
            <a:r>
              <a:rPr lang="uk-UA" sz="2000" dirty="0">
                <a:latin typeface="Comic Sans MS" panose="030F0702030302020204" pitchFamily="66" charset="0"/>
              </a:rPr>
              <a:t> індекс (ІЗА</a:t>
            </a:r>
            <a:r>
              <a:rPr lang="uk-UA" sz="1400" b="1" dirty="0">
                <a:latin typeface="Comic Sans MS" panose="030F0702030302020204" pitchFamily="66" charset="0"/>
              </a:rPr>
              <a:t>О</a:t>
            </a:r>
            <a:r>
              <a:rPr lang="uk-UA" sz="2000" dirty="0">
                <a:latin typeface="Comic Sans MS" panose="030F0702030302020204" pitchFamily="66" charset="0"/>
              </a:rPr>
              <a:t> = 5,6) є майже у два рази меншим, ніж у контрольній зоні (ІЗА</a:t>
            </a:r>
            <a:r>
              <a:rPr lang="uk-UA" sz="1400" b="1" dirty="0">
                <a:latin typeface="Comic Sans MS" panose="030F0702030302020204" pitchFamily="66" charset="0"/>
              </a:rPr>
              <a:t>О</a:t>
            </a:r>
            <a:r>
              <a:rPr lang="uk-UA" sz="2000" dirty="0">
                <a:latin typeface="Comic Sans MS" panose="030F0702030302020204" pitchFamily="66" charset="0"/>
              </a:rPr>
              <a:t> = 10).</a:t>
            </a:r>
          </a:p>
          <a:p>
            <a:pPr>
              <a:defRPr/>
            </a:pPr>
            <a:r>
              <a:rPr lang="uk-UA" sz="2000" dirty="0">
                <a:latin typeface="Comic Sans MS" panose="030F0702030302020204" pitchFamily="66" charset="0"/>
              </a:rPr>
              <a:t>проведена візуальна оцінка стану </a:t>
            </a:r>
            <a:r>
              <a:rPr lang="uk-UA" sz="2000" dirty="0" err="1">
                <a:latin typeface="Comic Sans MS" panose="030F0702030302020204" pitchFamily="66" charset="0"/>
              </a:rPr>
              <a:t>епігейних</a:t>
            </a:r>
            <a:r>
              <a:rPr lang="uk-UA" sz="2000" dirty="0">
                <a:latin typeface="Comic Sans MS" panose="030F0702030302020204" pitchFamily="66" charset="0"/>
              </a:rPr>
              <a:t> мохів - </a:t>
            </a:r>
            <a:r>
              <a:rPr lang="uk-UA" sz="2000" dirty="0" err="1">
                <a:latin typeface="Comic Sans MS" panose="030F0702030302020204" pitchFamily="66" charset="0"/>
              </a:rPr>
              <a:t>трансплантантів</a:t>
            </a:r>
            <a:r>
              <a:rPr lang="uk-UA" sz="2000" dirty="0">
                <a:latin typeface="Comic Sans MS" panose="030F0702030302020204" pitchFamily="66" charset="0"/>
              </a:rPr>
              <a:t> показала значне їх пригнічення в умовах забрудненого атмосферного повітря. Техногенне забруднення повітря призводить до виражених </a:t>
            </a:r>
            <a:r>
              <a:rPr lang="uk-UA" sz="2000" dirty="0" err="1">
                <a:latin typeface="Comic Sans MS" panose="030F0702030302020204" pitchFamily="66" charset="0"/>
              </a:rPr>
              <a:t>морфометричних</a:t>
            </a:r>
            <a:r>
              <a:rPr lang="uk-UA" sz="2000" dirty="0">
                <a:latin typeface="Comic Sans MS" panose="030F0702030302020204" pitchFamily="66" charset="0"/>
              </a:rPr>
              <a:t> змін навіть таких толерантних у виживанні організмів як мохи. </a:t>
            </a:r>
          </a:p>
          <a:p>
            <a:pPr>
              <a:defRPr/>
            </a:pPr>
            <a:r>
              <a:rPr lang="uk-UA" sz="2000" dirty="0">
                <a:latin typeface="Comic Sans MS" panose="030F0702030302020204" pitchFamily="66" charset="0"/>
              </a:rPr>
              <a:t>виявлені зміни </a:t>
            </a:r>
            <a:r>
              <a:rPr lang="uk-UA" sz="2000" dirty="0" err="1">
                <a:latin typeface="Comic Sans MS" panose="030F0702030302020204" pitchFamily="66" charset="0"/>
              </a:rPr>
              <a:t>епіфітних</a:t>
            </a:r>
            <a:r>
              <a:rPr lang="uk-UA" sz="2000" dirty="0">
                <a:latin typeface="Comic Sans MS" panose="030F0702030302020204" pitchFamily="66" charset="0"/>
              </a:rPr>
              <a:t> мохів </a:t>
            </a:r>
            <a:r>
              <a:rPr lang="uk-UA" sz="2000" dirty="0" err="1">
                <a:latin typeface="Comic Sans MS" panose="030F0702030302020204" pitchFamily="66" charset="0"/>
              </a:rPr>
              <a:t>Leskea</a:t>
            </a:r>
            <a:r>
              <a:rPr lang="uk-UA" sz="2000" dirty="0">
                <a:latin typeface="Comic Sans MS" panose="030F0702030302020204" pitchFamily="66" charset="0"/>
              </a:rPr>
              <a:t> </a:t>
            </a:r>
            <a:r>
              <a:rPr lang="uk-UA" sz="2000" dirty="0" err="1">
                <a:latin typeface="Comic Sans MS" panose="030F0702030302020204" pitchFamily="66" charset="0"/>
              </a:rPr>
              <a:t>polycarpa</a:t>
            </a:r>
            <a:r>
              <a:rPr lang="uk-UA" sz="2000" dirty="0">
                <a:latin typeface="Comic Sans MS" panose="030F0702030302020204" pitchFamily="66" charset="0"/>
              </a:rPr>
              <a:t> </a:t>
            </a:r>
            <a:r>
              <a:rPr lang="uk-UA" sz="2000" dirty="0" err="1">
                <a:latin typeface="Comic Sans MS" panose="030F0702030302020204" pitchFamily="66" charset="0"/>
              </a:rPr>
              <a:t>Hedw</a:t>
            </a:r>
            <a:r>
              <a:rPr lang="uk-UA" sz="2000" dirty="0">
                <a:latin typeface="Comic Sans MS" panose="030F0702030302020204" pitchFamily="66" charset="0"/>
              </a:rPr>
              <a:t>. (</a:t>
            </a:r>
            <a:r>
              <a:rPr lang="uk-UA" sz="2000" dirty="0" err="1">
                <a:latin typeface="Comic Sans MS" panose="030F0702030302020204" pitchFamily="66" charset="0"/>
              </a:rPr>
              <a:t>Льоскея</a:t>
            </a:r>
            <a:r>
              <a:rPr lang="uk-UA" sz="2000" dirty="0">
                <a:latin typeface="Comic Sans MS" panose="030F0702030302020204" pitchFamily="66" charset="0"/>
              </a:rPr>
              <a:t> </a:t>
            </a:r>
            <a:r>
              <a:rPr lang="uk-UA" sz="2000" dirty="0" err="1">
                <a:latin typeface="Comic Sans MS" panose="030F0702030302020204" pitchFamily="66" charset="0"/>
              </a:rPr>
              <a:t>багатоплода</a:t>
            </a:r>
            <a:r>
              <a:rPr lang="uk-UA" sz="2000" dirty="0">
                <a:latin typeface="Comic Sans MS" panose="030F0702030302020204" pitchFamily="66" charset="0"/>
              </a:rPr>
              <a:t>) та </a:t>
            </a:r>
            <a:r>
              <a:rPr lang="uk-UA" sz="2000" dirty="0" err="1">
                <a:latin typeface="Comic Sans MS" panose="030F0702030302020204" pitchFamily="66" charset="0"/>
              </a:rPr>
              <a:t>Orthotrichum</a:t>
            </a:r>
            <a:r>
              <a:rPr lang="uk-UA" sz="2000" dirty="0">
                <a:latin typeface="Comic Sans MS" panose="030F0702030302020204" pitchFamily="66" charset="0"/>
              </a:rPr>
              <a:t> </a:t>
            </a:r>
            <a:r>
              <a:rPr lang="uk-UA" sz="2000" dirty="0" err="1">
                <a:latin typeface="Comic Sans MS" panose="030F0702030302020204" pitchFamily="66" charset="0"/>
              </a:rPr>
              <a:t>pumilum</a:t>
            </a:r>
            <a:r>
              <a:rPr lang="uk-UA" sz="2000" dirty="0">
                <a:latin typeface="Comic Sans MS" panose="030F0702030302020204" pitchFamily="66" charset="0"/>
              </a:rPr>
              <a:t> </a:t>
            </a:r>
            <a:r>
              <a:rPr lang="uk-UA" sz="2000" dirty="0" err="1">
                <a:latin typeface="Comic Sans MS" panose="030F0702030302020204" pitchFamily="66" charset="0"/>
              </a:rPr>
              <a:t>Sw</a:t>
            </a:r>
            <a:r>
              <a:rPr lang="uk-UA" sz="2000" dirty="0">
                <a:latin typeface="Comic Sans MS" panose="030F0702030302020204" pitchFamily="66" charset="0"/>
              </a:rPr>
              <a:t>. (</a:t>
            </a:r>
            <a:r>
              <a:rPr lang="uk-UA" sz="2000" dirty="0" err="1">
                <a:latin typeface="Comic Sans MS" panose="030F0702030302020204" pitchFamily="66" charset="0"/>
              </a:rPr>
              <a:t>Прямоволосник</a:t>
            </a:r>
            <a:r>
              <a:rPr lang="uk-UA" sz="2000" dirty="0">
                <a:latin typeface="Comic Sans MS" panose="030F0702030302020204" pitchFamily="66" charset="0"/>
              </a:rPr>
              <a:t> карликовий) можна використовувати як </a:t>
            </a:r>
            <a:r>
              <a:rPr lang="uk-UA" sz="2000" dirty="0" err="1">
                <a:latin typeface="Comic Sans MS" panose="030F0702030302020204" pitchFamily="66" charset="0"/>
              </a:rPr>
              <a:t>біоіндикаторні</a:t>
            </a:r>
            <a:r>
              <a:rPr lang="uk-UA" sz="2000" dirty="0">
                <a:latin typeface="Comic Sans MS" panose="030F0702030302020204" pitchFamily="66" charset="0"/>
              </a:rPr>
              <a:t> ознаки в забруднених зонах за відсутності змоги проведення лабораторних досліджень якості повітря.</a:t>
            </a:r>
          </a:p>
          <a:p>
            <a:pPr marL="0" indent="0">
              <a:buFontTx/>
              <a:buNone/>
              <a:defRPr/>
            </a:pPr>
            <a:endPara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5" descr="0917771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15363" name="Заголовок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865187"/>
          </a:xfrm>
        </p:spPr>
        <p:txBody>
          <a:bodyPr/>
          <a:lstStyle/>
          <a:p>
            <a:r>
              <a:rPr lang="uk-UA" altLang="uk-UA" sz="3600" smtClean="0">
                <a:solidFill>
                  <a:srgbClr val="0000CC"/>
                </a:solidFill>
                <a:latin typeface="Comic Sans MS" pitchFamily="66" charset="0"/>
                <a:cs typeface="Times New Roman" pitchFamily="18" charset="0"/>
              </a:rPr>
              <a:t>Наші пропозиції</a:t>
            </a:r>
            <a:endParaRPr lang="ru-RU" altLang="uk-UA" sz="3600" smtClean="0">
              <a:solidFill>
                <a:srgbClr val="0000CC"/>
              </a:solidFill>
              <a:latin typeface="Comic Sans MS" pitchFamily="66" charset="0"/>
              <a:cs typeface="Times New Roman" pitchFamily="18" charset="0"/>
            </a:endParaRPr>
          </a:p>
        </p:txBody>
      </p:sp>
      <p:sp>
        <p:nvSpPr>
          <p:cNvPr id="16388" name="Содержимое 2"/>
          <p:cNvSpPr>
            <a:spLocks noGrp="1"/>
          </p:cNvSpPr>
          <p:nvPr>
            <p:ph idx="1"/>
          </p:nvPr>
        </p:nvSpPr>
        <p:spPr>
          <a:xfrm>
            <a:off x="457200" y="908050"/>
            <a:ext cx="8229600" cy="5473700"/>
          </a:xfrm>
          <a:solidFill>
            <a:schemeClr val="accent5"/>
          </a:solidFill>
          <a:ln w="19050">
            <a:solidFill>
              <a:srgbClr val="0000CC"/>
            </a:solidFill>
          </a:ln>
        </p:spPr>
        <p:txBody>
          <a:bodyPr/>
          <a:lstStyle/>
          <a:p>
            <a:pPr marL="0" indent="0">
              <a:buFontTx/>
              <a:buNone/>
              <a:defRPr/>
            </a:pPr>
            <a:r>
              <a:rPr lang="uk-UA" sz="1800" b="1" dirty="0">
                <a:latin typeface="Comic Sans MS" panose="030F0702030302020204" pitchFamily="66" charset="0"/>
              </a:rPr>
              <a:t>Ми рекомендуємо заходи по зниженню рівня забруднення атмосферного повітря:</a:t>
            </a:r>
            <a:endParaRPr lang="uk-UA" sz="1800" b="1" dirty="0" smtClean="0">
              <a:latin typeface="Comic Sans MS" panose="030F0702030302020204" pitchFamily="66" charset="0"/>
            </a:endParaRPr>
          </a:p>
          <a:p>
            <a:pPr marL="0" indent="0">
              <a:buFontTx/>
              <a:buNone/>
              <a:defRPr/>
            </a:pPr>
            <a:r>
              <a:rPr lang="uk-UA" sz="1800" b="1" dirty="0" smtClean="0">
                <a:latin typeface="Comic Sans MS" panose="030F0702030302020204" pitchFamily="66" charset="0"/>
              </a:rPr>
              <a:t>1. Організаційно-господарські</a:t>
            </a:r>
            <a:r>
              <a:rPr lang="uk-UA" sz="1800" b="1" dirty="0">
                <a:latin typeface="Comic Sans MS" panose="030F0702030302020204" pitchFamily="66" charset="0"/>
              </a:rPr>
              <a:t>:</a:t>
            </a:r>
            <a:endParaRPr lang="uk-UA" sz="1800" b="1" dirty="0" smtClean="0">
              <a:latin typeface="Comic Sans MS" panose="030F0702030302020204" pitchFamily="66" charset="0"/>
            </a:endParaRPr>
          </a:p>
          <a:p>
            <a:pPr lvl="1">
              <a:defRPr/>
            </a:pPr>
            <a:r>
              <a:rPr lang="uk-UA" sz="1800" b="1" dirty="0">
                <a:latin typeface="Comic Sans MS" panose="030F0702030302020204" pitchFamily="66" charset="0"/>
              </a:rPr>
              <a:t>систематичний контроль за викидами від автотранспорту та підприємств;</a:t>
            </a:r>
            <a:endParaRPr lang="uk-UA" sz="1800" b="1" dirty="0" smtClean="0">
              <a:latin typeface="Comic Sans MS" panose="030F0702030302020204" pitchFamily="66" charset="0"/>
            </a:endParaRPr>
          </a:p>
          <a:p>
            <a:pPr lvl="1">
              <a:defRPr/>
            </a:pPr>
            <a:r>
              <a:rPr lang="uk-UA" sz="1800" b="1" dirty="0">
                <a:latin typeface="Comic Sans MS" panose="030F0702030302020204" pitchFamily="66" charset="0"/>
              </a:rPr>
              <a:t>будівництво </a:t>
            </a:r>
            <a:r>
              <a:rPr lang="uk-UA" sz="1800" b="1" dirty="0" err="1">
                <a:latin typeface="Comic Sans MS" panose="030F0702030302020204" pitchFamily="66" charset="0"/>
              </a:rPr>
              <a:t>об’їздних</a:t>
            </a:r>
            <a:r>
              <a:rPr lang="uk-UA" sz="1800" b="1" dirty="0">
                <a:latin typeface="Comic Sans MS" panose="030F0702030302020204" pitchFamily="66" charset="0"/>
              </a:rPr>
              <a:t> доріг для розвантаження районів так званого «ближнього» центру;</a:t>
            </a:r>
            <a:endParaRPr lang="uk-UA" sz="1800" b="1" dirty="0" smtClean="0">
              <a:latin typeface="Comic Sans MS" panose="030F0702030302020204" pitchFamily="66" charset="0"/>
            </a:endParaRPr>
          </a:p>
          <a:p>
            <a:pPr lvl="1">
              <a:defRPr/>
            </a:pPr>
            <a:r>
              <a:rPr lang="uk-UA" sz="1800" b="1" dirty="0">
                <a:latin typeface="Comic Sans MS" panose="030F0702030302020204" pitchFamily="66" charset="0"/>
              </a:rPr>
              <a:t>якісний ремонт автодоріг;</a:t>
            </a:r>
            <a:endParaRPr lang="uk-UA" sz="1800" b="1" dirty="0" smtClean="0">
              <a:latin typeface="Comic Sans MS" panose="030F0702030302020204" pitchFamily="66" charset="0"/>
            </a:endParaRPr>
          </a:p>
          <a:p>
            <a:pPr lvl="1">
              <a:defRPr/>
            </a:pPr>
            <a:r>
              <a:rPr lang="uk-UA" sz="1800" b="1" dirty="0">
                <a:latin typeface="Comic Sans MS" panose="030F0702030302020204" pitchFamily="66" charset="0"/>
              </a:rPr>
              <a:t>миття вулиць за сухої погоди;</a:t>
            </a:r>
            <a:endParaRPr lang="uk-UA" sz="1800" b="1" dirty="0" smtClean="0">
              <a:latin typeface="Comic Sans MS" panose="030F0702030302020204" pitchFamily="66" charset="0"/>
            </a:endParaRPr>
          </a:p>
          <a:p>
            <a:pPr lvl="1">
              <a:defRPr/>
            </a:pPr>
            <a:r>
              <a:rPr lang="uk-UA" sz="1800" b="1" dirty="0">
                <a:latin typeface="Comic Sans MS" panose="030F0702030302020204" pitchFamily="66" charset="0"/>
              </a:rPr>
              <a:t>раціональне озеленення з використанням стійких до забруднення рослин з високими очищувальними властивостями.</a:t>
            </a:r>
            <a:endParaRPr lang="uk-UA" sz="1800" b="1" dirty="0" smtClean="0">
              <a:latin typeface="Comic Sans MS" panose="030F0702030302020204" pitchFamily="66" charset="0"/>
            </a:endParaRPr>
          </a:p>
          <a:p>
            <a:pPr marL="0" indent="0">
              <a:buFontTx/>
              <a:buNone/>
              <a:defRPr/>
            </a:pPr>
            <a:r>
              <a:rPr lang="uk-UA" sz="1800" b="1" dirty="0" smtClean="0">
                <a:latin typeface="Comic Sans MS" panose="030F0702030302020204" pitchFamily="66" charset="0"/>
              </a:rPr>
              <a:t>2. Технічні</a:t>
            </a:r>
            <a:r>
              <a:rPr lang="uk-UA" sz="1800" b="1" dirty="0">
                <a:latin typeface="Comic Sans MS" panose="030F0702030302020204" pitchFamily="66" charset="0"/>
              </a:rPr>
              <a:t>:</a:t>
            </a:r>
            <a:endParaRPr lang="uk-UA" sz="1800" b="1" dirty="0" smtClean="0">
              <a:latin typeface="Comic Sans MS" panose="030F0702030302020204" pitchFamily="66" charset="0"/>
            </a:endParaRPr>
          </a:p>
          <a:p>
            <a:pPr marL="0" indent="0">
              <a:buFontTx/>
              <a:buNone/>
              <a:defRPr/>
            </a:pPr>
            <a:r>
              <a:rPr lang="uk-UA" sz="1800" b="1" dirty="0" smtClean="0">
                <a:latin typeface="Comic Sans MS" panose="030F0702030302020204" pitchFamily="66" charset="0"/>
              </a:rPr>
              <a:t>    -  застосування </a:t>
            </a:r>
            <a:r>
              <a:rPr lang="uk-UA" sz="1800" b="1" dirty="0">
                <a:latin typeface="Comic Sans MS" panose="030F0702030302020204" pitchFamily="66" charset="0"/>
              </a:rPr>
              <a:t>якісного палива;</a:t>
            </a:r>
            <a:endParaRPr lang="uk-UA" sz="1800" b="1" dirty="0" smtClean="0">
              <a:latin typeface="Comic Sans MS" panose="030F0702030302020204" pitchFamily="66" charset="0"/>
            </a:endParaRPr>
          </a:p>
          <a:p>
            <a:pPr marL="0" indent="0">
              <a:buFontTx/>
              <a:buNone/>
              <a:defRPr/>
            </a:pPr>
            <a:r>
              <a:rPr lang="uk-UA" sz="1800" b="1" dirty="0" smtClean="0">
                <a:latin typeface="Comic Sans MS" panose="030F0702030302020204" pitchFamily="66" charset="0"/>
              </a:rPr>
              <a:t>    -  модернізація </a:t>
            </a:r>
            <a:r>
              <a:rPr lang="uk-UA" sz="1800" b="1" dirty="0">
                <a:latin typeface="Comic Sans MS" panose="030F0702030302020204" pitchFamily="66" charset="0"/>
              </a:rPr>
              <a:t>двигунів;</a:t>
            </a:r>
            <a:endParaRPr lang="uk-UA" sz="1800" b="1" dirty="0" smtClean="0">
              <a:latin typeface="Comic Sans MS" panose="030F0702030302020204" pitchFamily="66" charset="0"/>
            </a:endParaRPr>
          </a:p>
          <a:p>
            <a:pPr marL="0" indent="0">
              <a:buFontTx/>
              <a:buNone/>
              <a:defRPr/>
            </a:pPr>
            <a:r>
              <a:rPr lang="uk-UA" sz="1800" b="1" dirty="0" smtClean="0">
                <a:latin typeface="Comic Sans MS" panose="030F0702030302020204" pitchFamily="66" charset="0"/>
              </a:rPr>
              <a:t>    -  технічний </a:t>
            </a:r>
            <a:r>
              <a:rPr lang="uk-UA" sz="1800" b="1" dirty="0">
                <a:latin typeface="Comic Sans MS" panose="030F0702030302020204" pitchFamily="66" charset="0"/>
              </a:rPr>
              <a:t>контроль за станом автотранспорту [10].</a:t>
            </a:r>
            <a:endParaRPr lang="uk-UA" sz="1800" b="1" dirty="0" smtClean="0">
              <a:latin typeface="Comic Sans MS" panose="030F0702030302020204" pitchFamily="66" charset="0"/>
            </a:endParaRPr>
          </a:p>
          <a:p>
            <a:pPr marL="0" indent="0">
              <a:buFontTx/>
              <a:buNone/>
              <a:defRPr/>
            </a:pPr>
            <a:r>
              <a:rPr lang="uk-UA" sz="1800" b="1" dirty="0" smtClean="0">
                <a:latin typeface="Comic Sans MS" panose="030F0702030302020204" pitchFamily="66" charset="0"/>
              </a:rPr>
              <a:t>3. Формування </a:t>
            </a:r>
            <a:r>
              <a:rPr lang="uk-UA" sz="1800" b="1" dirty="0">
                <a:latin typeface="Comic Sans MS" panose="030F0702030302020204" pitchFamily="66" charset="0"/>
              </a:rPr>
              <a:t>екологічного мислення у населення</a:t>
            </a:r>
            <a:endParaRPr lang="ru-RU" altLang="uk-UA" sz="1800" b="1" dirty="0" smtClean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5" descr="0917771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92150"/>
          </a:xfrm>
        </p:spPr>
        <p:txBody>
          <a:bodyPr/>
          <a:lstStyle/>
          <a:p>
            <a:r>
              <a:rPr lang="uk-UA" altLang="uk-UA" sz="3600" smtClean="0">
                <a:solidFill>
                  <a:srgbClr val="0000CC"/>
                </a:solidFill>
                <a:latin typeface="Comic Sans MS" pitchFamily="66" charset="0"/>
                <a:cs typeface="Times New Roman" pitchFamily="18" charset="0"/>
              </a:rPr>
              <a:t>Список використаних джерел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388" y="692150"/>
            <a:ext cx="8856662" cy="6049963"/>
          </a:xfrm>
          <a:solidFill>
            <a:schemeClr val="accent5"/>
          </a:solidFill>
          <a:ln w="19050">
            <a:solidFill>
              <a:srgbClr val="0000CC"/>
            </a:solidFill>
          </a:ln>
        </p:spPr>
        <p:txBody>
          <a:bodyPr/>
          <a:lstStyle/>
          <a:p>
            <a:pPr>
              <a:buFontTx/>
              <a:buAutoNum type="arabicPeriod"/>
              <a:defRPr/>
            </a:pPr>
            <a:r>
              <a:rPr lang="uk-UA" sz="1400" dirty="0" smtClean="0">
                <a:latin typeface="Comic Sans MS" panose="030F0702030302020204" pitchFamily="66" charset="0"/>
              </a:rPr>
              <a:t>Білоус </a:t>
            </a:r>
            <a:r>
              <a:rPr lang="uk-UA" sz="1400" dirty="0">
                <a:latin typeface="Comic Sans MS" panose="030F0702030302020204" pitchFamily="66" charset="0"/>
              </a:rPr>
              <a:t>В.М. </a:t>
            </a:r>
            <a:r>
              <a:rPr lang="uk-UA" sz="1400" dirty="0" err="1">
                <a:latin typeface="Comic Sans MS" panose="030F0702030302020204" pitchFamily="66" charset="0"/>
              </a:rPr>
              <a:t>Біоіндикація</a:t>
            </a:r>
            <a:r>
              <a:rPr lang="uk-UA" sz="1400" dirty="0">
                <a:latin typeface="Comic Sans MS" panose="030F0702030302020204" pitchFamily="66" charset="0"/>
              </a:rPr>
              <a:t> повітря власними руками // Науково-популярний журнал Малої академії наук «Школа юного вченого», №4, 2014 </a:t>
            </a:r>
            <a:r>
              <a:rPr lang="uk-UA" sz="1400" dirty="0" smtClean="0">
                <a:latin typeface="Comic Sans MS" panose="030F0702030302020204" pitchFamily="66" charset="0"/>
              </a:rPr>
              <a:t>р.</a:t>
            </a:r>
            <a:endParaRPr lang="uk-UA" sz="1400" dirty="0">
              <a:latin typeface="Comic Sans MS" panose="030F0702030302020204" pitchFamily="66" charset="0"/>
            </a:endParaRPr>
          </a:p>
          <a:p>
            <a:pPr>
              <a:buFontTx/>
              <a:buAutoNum type="arabicPeriod"/>
              <a:defRPr/>
            </a:pPr>
            <a:r>
              <a:rPr lang="uk-UA" sz="1400" dirty="0" smtClean="0">
                <a:latin typeface="Comic Sans MS" panose="030F0702030302020204" pitchFamily="66" charset="0"/>
              </a:rPr>
              <a:t>Бойко </a:t>
            </a:r>
            <a:r>
              <a:rPr lang="uk-UA" sz="1400" dirty="0">
                <a:latin typeface="Comic Sans MS" panose="030F0702030302020204" pitchFamily="66" charset="0"/>
              </a:rPr>
              <a:t>М. Ф. Українські назви мохоподібних // Чорноморський ботанічний журнал – том 11, № 2, </a:t>
            </a:r>
            <a:r>
              <a:rPr lang="uk-UA" sz="1400" dirty="0" smtClean="0">
                <a:latin typeface="Comic Sans MS" panose="030F0702030302020204" pitchFamily="66" charset="0"/>
              </a:rPr>
              <a:t>2015</a:t>
            </a:r>
            <a:endParaRPr lang="uk-UA" sz="1400" dirty="0">
              <a:latin typeface="Comic Sans MS" panose="030F0702030302020204" pitchFamily="66" charset="0"/>
            </a:endParaRPr>
          </a:p>
          <a:p>
            <a:pPr>
              <a:buFontTx/>
              <a:buAutoNum type="arabicPeriod"/>
              <a:defRPr/>
            </a:pPr>
            <a:r>
              <a:rPr lang="uk-UA" sz="1400" dirty="0" err="1" smtClean="0">
                <a:latin typeface="Comic Sans MS" panose="030F0702030302020204" pitchFamily="66" charset="0"/>
              </a:rPr>
              <a:t>Биологический</a:t>
            </a:r>
            <a:r>
              <a:rPr lang="uk-UA" sz="1400" dirty="0" smtClean="0">
                <a:latin typeface="Comic Sans MS" panose="030F0702030302020204" pitchFamily="66" charset="0"/>
              </a:rPr>
              <a:t> </a:t>
            </a:r>
            <a:r>
              <a:rPr lang="uk-UA" sz="1400" dirty="0">
                <a:latin typeface="Comic Sans MS" panose="030F0702030302020204" pitchFamily="66" charset="0"/>
              </a:rPr>
              <a:t>контроль </a:t>
            </a:r>
            <a:r>
              <a:rPr lang="uk-UA" sz="1400" dirty="0" err="1">
                <a:latin typeface="Comic Sans MS" panose="030F0702030302020204" pitchFamily="66" charset="0"/>
              </a:rPr>
              <a:t>окружающей</a:t>
            </a:r>
            <a:r>
              <a:rPr lang="uk-UA" sz="1400" dirty="0">
                <a:latin typeface="Comic Sans MS" panose="030F0702030302020204" pitchFamily="66" charset="0"/>
              </a:rPr>
              <a:t> </a:t>
            </a:r>
            <a:r>
              <a:rPr lang="uk-UA" sz="1400" dirty="0" err="1">
                <a:latin typeface="Comic Sans MS" panose="030F0702030302020204" pitchFamily="66" charset="0"/>
              </a:rPr>
              <a:t>среды</a:t>
            </a:r>
            <a:r>
              <a:rPr lang="uk-UA" sz="1400" dirty="0">
                <a:latin typeface="Comic Sans MS" panose="030F0702030302020204" pitchFamily="66" charset="0"/>
              </a:rPr>
              <a:t>: </a:t>
            </a:r>
            <a:r>
              <a:rPr lang="uk-UA" sz="1400" dirty="0" err="1">
                <a:latin typeface="Comic Sans MS" panose="030F0702030302020204" pitchFamily="66" charset="0"/>
              </a:rPr>
              <a:t>биоиндикация</a:t>
            </a:r>
            <a:r>
              <a:rPr lang="uk-UA" sz="1400" dirty="0">
                <a:latin typeface="Comic Sans MS" panose="030F0702030302020204" pitchFamily="66" charset="0"/>
              </a:rPr>
              <a:t> и </a:t>
            </a:r>
            <a:r>
              <a:rPr lang="uk-UA" sz="1400" dirty="0" err="1">
                <a:latin typeface="Comic Sans MS" panose="030F0702030302020204" pitchFamily="66" charset="0"/>
              </a:rPr>
              <a:t>биотестирование</a:t>
            </a:r>
            <a:r>
              <a:rPr lang="uk-UA" sz="1400" dirty="0">
                <a:latin typeface="Comic Sans MS" panose="030F0702030302020204" pitchFamily="66" charset="0"/>
              </a:rPr>
              <a:t>: </a:t>
            </a:r>
            <a:r>
              <a:rPr lang="uk-UA" sz="1400" dirty="0" err="1">
                <a:latin typeface="Comic Sans MS" panose="030F0702030302020204" pitchFamily="66" charset="0"/>
              </a:rPr>
              <a:t>учеб.пособие</a:t>
            </a:r>
            <a:r>
              <a:rPr lang="uk-UA" sz="1400" dirty="0">
                <a:latin typeface="Comic Sans MS" panose="030F0702030302020204" pitchFamily="66" charset="0"/>
              </a:rPr>
              <a:t> для </a:t>
            </a:r>
            <a:r>
              <a:rPr lang="uk-UA" sz="1400" dirty="0" err="1">
                <a:latin typeface="Comic Sans MS" panose="030F0702030302020204" pitchFamily="66" charset="0"/>
              </a:rPr>
              <a:t>студ</a:t>
            </a:r>
            <a:r>
              <a:rPr lang="uk-UA" sz="1400" dirty="0">
                <a:latin typeface="Comic Sans MS" panose="030F0702030302020204" pitchFamily="66" charset="0"/>
              </a:rPr>
              <a:t>. </a:t>
            </a:r>
            <a:r>
              <a:rPr lang="uk-UA" sz="1400" dirty="0" err="1">
                <a:latin typeface="Comic Sans MS" panose="030F0702030302020204" pitchFamily="66" charset="0"/>
              </a:rPr>
              <a:t>высш</a:t>
            </a:r>
            <a:r>
              <a:rPr lang="uk-UA" sz="1400" dirty="0">
                <a:latin typeface="Comic Sans MS" panose="030F0702030302020204" pitchFamily="66" charset="0"/>
              </a:rPr>
              <a:t>. </a:t>
            </a:r>
            <a:r>
              <a:rPr lang="uk-UA" sz="1400" dirty="0" err="1">
                <a:latin typeface="Comic Sans MS" panose="030F0702030302020204" pitchFamily="66" charset="0"/>
              </a:rPr>
              <a:t>учеб</a:t>
            </a:r>
            <a:r>
              <a:rPr lang="uk-UA" sz="1400" dirty="0">
                <a:latin typeface="Comic Sans MS" panose="030F0702030302020204" pitchFamily="66" charset="0"/>
              </a:rPr>
              <a:t>. заведений / О.П. </a:t>
            </a:r>
            <a:r>
              <a:rPr lang="uk-UA" sz="1400" dirty="0" err="1">
                <a:latin typeface="Comic Sans MS" panose="030F0702030302020204" pitchFamily="66" charset="0"/>
              </a:rPr>
              <a:t>Мелихова</a:t>
            </a:r>
            <a:r>
              <a:rPr lang="uk-UA" sz="1400" dirty="0">
                <a:latin typeface="Comic Sans MS" panose="030F0702030302020204" pitchFamily="66" charset="0"/>
              </a:rPr>
              <a:t>, Е.И. </a:t>
            </a:r>
            <a:r>
              <a:rPr lang="uk-UA" sz="1400" dirty="0" err="1">
                <a:latin typeface="Comic Sans MS" panose="030F0702030302020204" pitchFamily="66" charset="0"/>
              </a:rPr>
              <a:t>Егорова</a:t>
            </a:r>
            <a:r>
              <a:rPr lang="uk-UA" sz="1400" dirty="0">
                <a:latin typeface="Comic Sans MS" panose="030F0702030302020204" pitchFamily="66" charset="0"/>
              </a:rPr>
              <a:t>, Т.И. </a:t>
            </a:r>
            <a:r>
              <a:rPr lang="uk-UA" sz="1400" dirty="0" err="1">
                <a:latin typeface="Comic Sans MS" panose="030F0702030302020204" pitchFamily="66" charset="0"/>
              </a:rPr>
              <a:t>Евсеева</a:t>
            </a:r>
            <a:r>
              <a:rPr lang="uk-UA" sz="1400" dirty="0">
                <a:latin typeface="Comic Sans MS" panose="030F0702030302020204" pitchFamily="66" charset="0"/>
              </a:rPr>
              <a:t> и </a:t>
            </a:r>
            <a:r>
              <a:rPr lang="uk-UA" sz="1400" dirty="0" err="1">
                <a:latin typeface="Comic Sans MS" panose="030F0702030302020204" pitchFamily="66" charset="0"/>
              </a:rPr>
              <a:t>др</a:t>
            </a:r>
            <a:r>
              <a:rPr lang="uk-UA" sz="1400" dirty="0">
                <a:latin typeface="Comic Sans MS" panose="030F0702030302020204" pitchFamily="66" charset="0"/>
              </a:rPr>
              <a:t>.; под. </a:t>
            </a:r>
            <a:r>
              <a:rPr lang="uk-UA" sz="1400" dirty="0" err="1">
                <a:latin typeface="Comic Sans MS" panose="030F0702030302020204" pitchFamily="66" charset="0"/>
              </a:rPr>
              <a:t>ред.О.П</a:t>
            </a:r>
            <a:r>
              <a:rPr lang="uk-UA" sz="1400" dirty="0">
                <a:latin typeface="Comic Sans MS" panose="030F0702030302020204" pitchFamily="66" charset="0"/>
              </a:rPr>
              <a:t>. </a:t>
            </a:r>
            <a:r>
              <a:rPr lang="uk-UA" sz="1400" dirty="0" err="1">
                <a:latin typeface="Comic Sans MS" panose="030F0702030302020204" pitchFamily="66" charset="0"/>
              </a:rPr>
              <a:t>Мелиховой</a:t>
            </a:r>
            <a:r>
              <a:rPr lang="uk-UA" sz="1400" dirty="0">
                <a:latin typeface="Comic Sans MS" panose="030F0702030302020204" pitchFamily="66" charset="0"/>
              </a:rPr>
              <a:t> и Е.И. </a:t>
            </a:r>
            <a:r>
              <a:rPr lang="uk-UA" sz="1400" dirty="0" err="1">
                <a:latin typeface="Comic Sans MS" panose="030F0702030302020204" pitchFamily="66" charset="0"/>
              </a:rPr>
              <a:t>Егоровой</a:t>
            </a:r>
            <a:r>
              <a:rPr lang="uk-UA" sz="1400" dirty="0">
                <a:latin typeface="Comic Sans MS" panose="030F0702030302020204" pitchFamily="66" charset="0"/>
              </a:rPr>
              <a:t>. – М.: </a:t>
            </a:r>
            <a:r>
              <a:rPr lang="uk-UA" sz="1400" dirty="0" err="1">
                <a:latin typeface="Comic Sans MS" panose="030F0702030302020204" pitchFamily="66" charset="0"/>
              </a:rPr>
              <a:t>Издательский</a:t>
            </a:r>
            <a:r>
              <a:rPr lang="uk-UA" sz="1400" dirty="0">
                <a:latin typeface="Comic Sans MS" panose="030F0702030302020204" pitchFamily="66" charset="0"/>
              </a:rPr>
              <a:t> центр «</a:t>
            </a:r>
            <a:r>
              <a:rPr lang="uk-UA" sz="1400" dirty="0" err="1">
                <a:latin typeface="Comic Sans MS" panose="030F0702030302020204" pitchFamily="66" charset="0"/>
              </a:rPr>
              <a:t>Академия</a:t>
            </a:r>
            <a:r>
              <a:rPr lang="uk-UA" sz="1400" dirty="0">
                <a:latin typeface="Comic Sans MS" panose="030F0702030302020204" pitchFamily="66" charset="0"/>
              </a:rPr>
              <a:t>», 2007. – 288 </a:t>
            </a:r>
            <a:r>
              <a:rPr lang="uk-UA" sz="1400" dirty="0" smtClean="0">
                <a:latin typeface="Comic Sans MS" panose="030F0702030302020204" pitchFamily="66" charset="0"/>
              </a:rPr>
              <a:t>с.</a:t>
            </a:r>
            <a:endParaRPr lang="uk-UA" sz="1400" dirty="0">
              <a:latin typeface="Comic Sans MS" panose="030F0702030302020204" pitchFamily="66" charset="0"/>
            </a:endParaRPr>
          </a:p>
          <a:p>
            <a:pPr>
              <a:buFontTx/>
              <a:buAutoNum type="arabicPeriod"/>
              <a:defRPr/>
            </a:pPr>
            <a:r>
              <a:rPr lang="uk-UA" sz="1400" dirty="0" smtClean="0">
                <a:latin typeface="Comic Sans MS" panose="030F0702030302020204" pitchFamily="66" charset="0"/>
              </a:rPr>
              <a:t>Злобін </a:t>
            </a:r>
            <a:r>
              <a:rPr lang="uk-UA" sz="1400" dirty="0">
                <a:latin typeface="Comic Sans MS" panose="030F0702030302020204" pitchFamily="66" charset="0"/>
              </a:rPr>
              <a:t>Ю.А., Кочубей Н.В. Загальна екологія. Навчальний посібник. – С.: Університетська книга, 2003. – 414 </a:t>
            </a:r>
            <a:r>
              <a:rPr lang="uk-UA" sz="1400" dirty="0" smtClean="0">
                <a:latin typeface="Comic Sans MS" panose="030F0702030302020204" pitchFamily="66" charset="0"/>
              </a:rPr>
              <a:t>с.</a:t>
            </a:r>
            <a:endParaRPr lang="uk-UA" sz="1400" dirty="0">
              <a:latin typeface="Comic Sans MS" panose="030F0702030302020204" pitchFamily="66" charset="0"/>
            </a:endParaRPr>
          </a:p>
          <a:p>
            <a:pPr>
              <a:buFontTx/>
              <a:buAutoNum type="arabicPeriod"/>
              <a:defRPr/>
            </a:pPr>
            <a:r>
              <a:rPr lang="uk-UA" sz="1400" dirty="0" err="1" smtClean="0">
                <a:latin typeface="Comic Sans MS" panose="030F0702030302020204" pitchFamily="66" charset="0"/>
              </a:rPr>
              <a:t>Кормиков</a:t>
            </a:r>
            <a:r>
              <a:rPr lang="uk-UA" sz="1400" dirty="0" smtClean="0">
                <a:latin typeface="Comic Sans MS" panose="030F0702030302020204" pitchFamily="66" charset="0"/>
              </a:rPr>
              <a:t> </a:t>
            </a:r>
            <a:r>
              <a:rPr lang="uk-UA" sz="1400" dirty="0">
                <a:latin typeface="Comic Sans MS" panose="030F0702030302020204" pitchFamily="66" charset="0"/>
              </a:rPr>
              <a:t>И.И. </a:t>
            </a:r>
            <a:r>
              <a:rPr lang="uk-UA" sz="1400" dirty="0" err="1">
                <a:latin typeface="Comic Sans MS" panose="030F0702030302020204" pitchFamily="66" charset="0"/>
              </a:rPr>
              <a:t>Адаптация</a:t>
            </a:r>
            <a:r>
              <a:rPr lang="uk-UA" sz="1400" dirty="0">
                <a:latin typeface="Comic Sans MS" panose="030F0702030302020204" pitchFamily="66" charset="0"/>
              </a:rPr>
              <a:t> </a:t>
            </a:r>
            <a:r>
              <a:rPr lang="uk-UA" sz="1400" dirty="0" err="1">
                <a:latin typeface="Comic Sans MS" panose="030F0702030302020204" pitchFamily="66" charset="0"/>
              </a:rPr>
              <a:t>растений</a:t>
            </a:r>
            <a:r>
              <a:rPr lang="uk-UA" sz="1400" dirty="0">
                <a:latin typeface="Comic Sans MS" panose="030F0702030302020204" pitchFamily="66" charset="0"/>
              </a:rPr>
              <a:t> к </a:t>
            </a:r>
            <a:r>
              <a:rPr lang="uk-UA" sz="1400" dirty="0" err="1">
                <a:latin typeface="Comic Sans MS" panose="030F0702030302020204" pitchFamily="66" charset="0"/>
              </a:rPr>
              <a:t>условиям</a:t>
            </a:r>
            <a:r>
              <a:rPr lang="uk-UA" sz="1400" dirty="0">
                <a:latin typeface="Comic Sans MS" panose="030F0702030302020204" pitchFamily="66" charset="0"/>
              </a:rPr>
              <a:t> техногенно </a:t>
            </a:r>
            <a:r>
              <a:rPr lang="uk-UA" sz="1400" dirty="0" err="1">
                <a:latin typeface="Comic Sans MS" panose="030F0702030302020204" pitchFamily="66" charset="0"/>
              </a:rPr>
              <a:t>загрязненной</a:t>
            </a:r>
            <a:r>
              <a:rPr lang="uk-UA" sz="1400" dirty="0">
                <a:latin typeface="Comic Sans MS" panose="030F0702030302020204" pitchFamily="66" charset="0"/>
              </a:rPr>
              <a:t> </a:t>
            </a:r>
            <a:r>
              <a:rPr lang="uk-UA" sz="1400" dirty="0" err="1">
                <a:latin typeface="Comic Sans MS" panose="030F0702030302020204" pitchFamily="66" charset="0"/>
              </a:rPr>
              <a:t>Среды</a:t>
            </a:r>
            <a:r>
              <a:rPr lang="uk-UA" sz="1400" dirty="0">
                <a:latin typeface="Comic Sans MS" panose="030F0702030302020204" pitchFamily="66" charset="0"/>
              </a:rPr>
              <a:t>. - К.: Наукова думка, 1996. - 238с. </a:t>
            </a:r>
          </a:p>
          <a:p>
            <a:pPr>
              <a:buFontTx/>
              <a:buAutoNum type="arabicPeriod"/>
              <a:defRPr/>
            </a:pPr>
            <a:r>
              <a:rPr lang="uk-UA" sz="1400" u="sng" dirty="0" smtClean="0">
                <a:latin typeface="Comic Sans MS" panose="030F0702030302020204" pitchFamily="66" charset="0"/>
                <a:hlinkClick r:id="rId3"/>
              </a:rPr>
              <a:t>www.rada-poltava.gov.ua</a:t>
            </a:r>
            <a:endParaRPr lang="uk-UA" sz="1400" dirty="0">
              <a:latin typeface="Comic Sans MS" panose="030F0702030302020204" pitchFamily="66" charset="0"/>
            </a:endParaRPr>
          </a:p>
          <a:p>
            <a:pPr>
              <a:buFontTx/>
              <a:buAutoNum type="arabicPeriod"/>
              <a:defRPr/>
            </a:pPr>
            <a:r>
              <a:rPr lang="uk-UA" sz="1400" dirty="0" smtClean="0">
                <a:latin typeface="Comic Sans MS" panose="030F0702030302020204" pitchFamily="66" charset="0"/>
              </a:rPr>
              <a:t>Матеріали </a:t>
            </a:r>
            <a:r>
              <a:rPr lang="uk-UA" sz="1400" dirty="0">
                <a:latin typeface="Comic Sans MS" panose="030F0702030302020204" pitchFamily="66" charset="0"/>
              </a:rPr>
              <a:t>лабораторії Полтавського центру з гідрометеорології (ЦГО) та міської </a:t>
            </a:r>
            <a:r>
              <a:rPr lang="uk-UA" sz="1400" dirty="0" smtClean="0">
                <a:latin typeface="Comic Sans MS" panose="030F0702030302020204" pitchFamily="66" charset="0"/>
              </a:rPr>
              <a:t>санепідемстанції.</a:t>
            </a:r>
            <a:endParaRPr lang="uk-UA" sz="1400" dirty="0">
              <a:latin typeface="Comic Sans MS" panose="030F0702030302020204" pitchFamily="66" charset="0"/>
            </a:endParaRPr>
          </a:p>
          <a:p>
            <a:pPr>
              <a:buFontTx/>
              <a:buAutoNum type="arabicPeriod"/>
              <a:defRPr/>
            </a:pPr>
            <a:r>
              <a:rPr lang="uk-UA" sz="1400" dirty="0" err="1" smtClean="0">
                <a:latin typeface="Comic Sans MS" panose="030F0702030302020204" pitchFamily="66" charset="0"/>
              </a:rPr>
              <a:t>Машталер</a:t>
            </a:r>
            <a:r>
              <a:rPr lang="uk-UA" sz="1400" dirty="0" smtClean="0">
                <a:latin typeface="Comic Sans MS" panose="030F0702030302020204" pitchFamily="66" charset="0"/>
              </a:rPr>
              <a:t> О. </a:t>
            </a:r>
            <a:r>
              <a:rPr lang="uk-UA" sz="1400" dirty="0">
                <a:latin typeface="Comic Sans MS" panose="030F0702030302020204" pitchFamily="66" charset="0"/>
              </a:rPr>
              <a:t>В., Задорожна Д. В., </a:t>
            </a:r>
            <a:r>
              <a:rPr lang="uk-UA" sz="1400" dirty="0" err="1">
                <a:latin typeface="Comic Sans MS" panose="030F0702030302020204" pitchFamily="66" charset="0"/>
              </a:rPr>
              <a:t>Глухов</a:t>
            </a:r>
            <a:r>
              <a:rPr lang="uk-UA" sz="1400" dirty="0">
                <a:latin typeface="Comic Sans MS" panose="030F0702030302020204" pitchFamily="66" charset="0"/>
              </a:rPr>
              <a:t> О. </a:t>
            </a:r>
            <a:r>
              <a:rPr lang="uk-UA" sz="1400" dirty="0" smtClean="0">
                <a:latin typeface="Comic Sans MS" panose="030F0702030302020204" pitchFamily="66" charset="0"/>
              </a:rPr>
              <a:t>З.</a:t>
            </a:r>
            <a:r>
              <a:rPr lang="uk-UA" sz="1400" dirty="0">
                <a:latin typeface="Comic Sans MS" panose="030F0702030302020204" pitchFamily="66" charset="0"/>
              </a:rPr>
              <a:t> </a:t>
            </a:r>
            <a:r>
              <a:rPr lang="uk-UA" sz="1400" dirty="0" smtClean="0">
                <a:latin typeface="Comic Sans MS" panose="030F0702030302020204" pitchFamily="66" charset="0"/>
              </a:rPr>
              <a:t>Спосіб </a:t>
            </a:r>
            <a:r>
              <a:rPr lang="uk-UA" sz="1400" dirty="0">
                <a:latin typeface="Comic Sans MS" panose="030F0702030302020204" pitchFamily="66" charset="0"/>
              </a:rPr>
              <a:t>оцінки ступеня забруднення атмосферного повітря із застосуванням трансплантатів мохів // База патентів України. – 2010. – Патент </a:t>
            </a:r>
            <a:r>
              <a:rPr lang="uk-UA" sz="1400" dirty="0" smtClean="0">
                <a:latin typeface="Comic Sans MS" panose="030F0702030302020204" pitchFamily="66" charset="0"/>
              </a:rPr>
              <a:t>46729</a:t>
            </a:r>
            <a:endParaRPr lang="uk-UA" sz="1400" dirty="0">
              <a:latin typeface="Comic Sans MS" panose="030F0702030302020204" pitchFamily="66" charset="0"/>
            </a:endParaRPr>
          </a:p>
          <a:p>
            <a:pPr>
              <a:buFontTx/>
              <a:buAutoNum type="arabicPeriod"/>
              <a:defRPr/>
            </a:pPr>
            <a:r>
              <a:rPr lang="uk-UA" sz="1400" dirty="0" err="1" smtClean="0">
                <a:latin typeface="Comic Sans MS" panose="030F0702030302020204" pitchFamily="66" charset="0"/>
              </a:rPr>
              <a:t>Международная</a:t>
            </a:r>
            <a:r>
              <a:rPr lang="uk-UA" sz="1400" dirty="0" smtClean="0">
                <a:latin typeface="Comic Sans MS" panose="030F0702030302020204" pitchFamily="66" charset="0"/>
              </a:rPr>
              <a:t> </a:t>
            </a:r>
            <a:r>
              <a:rPr lang="uk-UA" sz="1400" dirty="0" err="1">
                <a:latin typeface="Comic Sans MS" panose="030F0702030302020204" pitchFamily="66" charset="0"/>
              </a:rPr>
              <a:t>программа</a:t>
            </a:r>
            <a:r>
              <a:rPr lang="uk-UA" sz="1400" dirty="0">
                <a:latin typeface="Comic Sans MS" panose="030F0702030302020204" pitchFamily="66" charset="0"/>
              </a:rPr>
              <a:t> по </a:t>
            </a:r>
            <a:r>
              <a:rPr lang="uk-UA" sz="1400" dirty="0" err="1">
                <a:latin typeface="Comic Sans MS" panose="030F0702030302020204" pitchFamily="66" charset="0"/>
              </a:rPr>
              <a:t>биоиндикации</a:t>
            </a:r>
            <a:r>
              <a:rPr lang="uk-UA" sz="1400" dirty="0">
                <a:latin typeface="Comic Sans MS" panose="030F0702030302020204" pitchFamily="66" charset="0"/>
              </a:rPr>
              <a:t> антропогенного </a:t>
            </a:r>
            <a:r>
              <a:rPr lang="uk-UA" sz="1400" dirty="0" err="1">
                <a:latin typeface="Comic Sans MS" panose="030F0702030302020204" pitchFamily="66" charset="0"/>
              </a:rPr>
              <a:t>загрязнения</a:t>
            </a:r>
            <a:r>
              <a:rPr lang="uk-UA" sz="1400" dirty="0">
                <a:latin typeface="Comic Sans MS" panose="030F0702030302020204" pitchFamily="66" charset="0"/>
              </a:rPr>
              <a:t> </a:t>
            </a:r>
            <a:r>
              <a:rPr lang="uk-UA" sz="1400" dirty="0" err="1">
                <a:latin typeface="Comic Sans MS" panose="030F0702030302020204" pitchFamily="66" charset="0"/>
              </a:rPr>
              <a:t>природной</a:t>
            </a:r>
            <a:r>
              <a:rPr lang="uk-UA" sz="1400" dirty="0">
                <a:latin typeface="Comic Sans MS" panose="030F0702030302020204" pitchFamily="66" charset="0"/>
              </a:rPr>
              <a:t> </a:t>
            </a:r>
            <a:r>
              <a:rPr lang="uk-UA" sz="1400" dirty="0" err="1">
                <a:latin typeface="Comic Sans MS" panose="030F0702030302020204" pitchFamily="66" charset="0"/>
              </a:rPr>
              <a:t>среды</a:t>
            </a:r>
            <a:r>
              <a:rPr lang="uk-UA" sz="1400" dirty="0">
                <a:latin typeface="Comic Sans MS" panose="030F0702030302020204" pitchFamily="66" charset="0"/>
              </a:rPr>
              <a:t> /</a:t>
            </a:r>
            <a:r>
              <a:rPr lang="uk-UA" sz="1400" dirty="0" err="1">
                <a:latin typeface="Comic Sans MS" panose="030F0702030302020204" pitchFamily="66" charset="0"/>
              </a:rPr>
              <a:t>Е.В.Соколов</a:t>
            </a:r>
            <a:r>
              <a:rPr lang="uk-UA" sz="1400" dirty="0">
                <a:latin typeface="Comic Sans MS" panose="030F0702030302020204" pitchFamily="66" charset="0"/>
              </a:rPr>
              <a:t>, Д.А. </a:t>
            </a:r>
            <a:r>
              <a:rPr lang="uk-UA" sz="1400" dirty="0" err="1">
                <a:latin typeface="Comic Sans MS" panose="030F0702030302020204" pitchFamily="66" charset="0"/>
              </a:rPr>
              <a:t>Криволуцкий</a:t>
            </a:r>
            <a:r>
              <a:rPr lang="uk-UA" sz="1400" dirty="0">
                <a:latin typeface="Comic Sans MS" panose="030F0702030302020204" pitchFamily="66" charset="0"/>
              </a:rPr>
              <a:t> и </a:t>
            </a:r>
            <a:r>
              <a:rPr lang="uk-UA" sz="1400" dirty="0" err="1">
                <a:latin typeface="Comic Sans MS" panose="030F0702030302020204" pitchFamily="66" charset="0"/>
              </a:rPr>
              <a:t>др</a:t>
            </a:r>
            <a:r>
              <a:rPr lang="uk-UA" sz="1400" dirty="0">
                <a:latin typeface="Comic Sans MS" panose="030F0702030302020204" pitchFamily="66" charset="0"/>
              </a:rPr>
              <a:t>. //</a:t>
            </a:r>
            <a:r>
              <a:rPr lang="uk-UA" sz="1400" dirty="0" err="1">
                <a:latin typeface="Comic Sans MS" panose="030F0702030302020204" pitchFamily="66" charset="0"/>
              </a:rPr>
              <a:t>Экология</a:t>
            </a:r>
            <a:r>
              <a:rPr lang="uk-UA" sz="1400" dirty="0">
                <a:latin typeface="Comic Sans MS" panose="030F0702030302020204" pitchFamily="66" charset="0"/>
              </a:rPr>
              <a:t>, - 1990. - № 2. - </a:t>
            </a:r>
            <a:r>
              <a:rPr lang="uk-UA" sz="1400" dirty="0" smtClean="0">
                <a:latin typeface="Comic Sans MS" panose="030F0702030302020204" pitchFamily="66" charset="0"/>
              </a:rPr>
              <a:t>90-94с.</a:t>
            </a:r>
            <a:endParaRPr lang="uk-UA" sz="1400" dirty="0">
              <a:latin typeface="Comic Sans MS" panose="030F0702030302020204" pitchFamily="66" charset="0"/>
            </a:endParaRPr>
          </a:p>
          <a:p>
            <a:pPr>
              <a:buFontTx/>
              <a:buAutoNum type="arabicPeriod"/>
              <a:defRPr/>
            </a:pPr>
            <a:r>
              <a:rPr lang="uk-UA" sz="1400" dirty="0" smtClean="0">
                <a:latin typeface="Comic Sans MS" panose="030F0702030302020204" pitchFamily="66" charset="0"/>
              </a:rPr>
              <a:t>Регіональна </a:t>
            </a:r>
            <a:r>
              <a:rPr lang="uk-UA" sz="1400" dirty="0">
                <a:latin typeface="Comic Sans MS" panose="030F0702030302020204" pitchFamily="66" charset="0"/>
              </a:rPr>
              <a:t>програма охорони довкілля, раціонального використання природних ресурсів та забезпечення екологічної безпеки з урахуванням регіональних пріоритетів Полтавської області на 2012-2015 роки («Довкілля-2015»). – Полтава, 2012. –  164 </a:t>
            </a:r>
            <a:r>
              <a:rPr lang="uk-UA" sz="1400" dirty="0" smtClean="0">
                <a:latin typeface="Comic Sans MS" panose="030F0702030302020204" pitchFamily="66" charset="0"/>
              </a:rPr>
              <a:t>с.</a:t>
            </a:r>
            <a:endParaRPr lang="uk-UA" sz="1400" dirty="0">
              <a:latin typeface="Comic Sans MS" panose="030F0702030302020204" pitchFamily="66" charset="0"/>
            </a:endParaRPr>
          </a:p>
          <a:p>
            <a:pPr>
              <a:buFontTx/>
              <a:buAutoNum type="arabicPeriod"/>
              <a:defRPr/>
            </a:pPr>
            <a:r>
              <a:rPr lang="uk-UA" sz="1400" dirty="0" err="1" smtClean="0">
                <a:latin typeface="Comic Sans MS" panose="030F0702030302020204" pitchFamily="66" charset="0"/>
              </a:rPr>
              <a:t>Щербаченко</a:t>
            </a:r>
            <a:r>
              <a:rPr lang="uk-UA" sz="1400" dirty="0" smtClean="0">
                <a:latin typeface="Comic Sans MS" panose="030F0702030302020204" pitchFamily="66" charset="0"/>
              </a:rPr>
              <a:t> </a:t>
            </a:r>
            <a:r>
              <a:rPr lang="uk-UA" sz="1400" dirty="0">
                <a:latin typeface="Comic Sans MS" panose="030F0702030302020204" pitchFamily="66" charset="0"/>
              </a:rPr>
              <a:t>О. І. Природа толерантності моху </a:t>
            </a:r>
            <a:r>
              <a:rPr lang="uk-UA" sz="1400" dirty="0" err="1">
                <a:latin typeface="Comic Sans MS" panose="030F0702030302020204" pitchFamily="66" charset="0"/>
              </a:rPr>
              <a:t>Drepanocladus</a:t>
            </a:r>
            <a:r>
              <a:rPr lang="uk-UA" sz="1400" dirty="0">
                <a:latin typeface="Comic Sans MS" panose="030F0702030302020204" pitchFamily="66" charset="0"/>
              </a:rPr>
              <a:t> </a:t>
            </a:r>
            <a:r>
              <a:rPr lang="uk-UA" sz="1400" dirty="0" err="1">
                <a:latin typeface="Comic Sans MS" panose="030F0702030302020204" pitchFamily="66" charset="0"/>
              </a:rPr>
              <a:t>aduncus</a:t>
            </a:r>
            <a:r>
              <a:rPr lang="uk-UA" sz="1400" dirty="0">
                <a:latin typeface="Comic Sans MS" panose="030F0702030302020204" pitchFamily="66" charset="0"/>
              </a:rPr>
              <a:t> (</a:t>
            </a:r>
            <a:r>
              <a:rPr lang="uk-UA" sz="1400" dirty="0" err="1">
                <a:latin typeface="Comic Sans MS" panose="030F0702030302020204" pitchFamily="66" charset="0"/>
              </a:rPr>
              <a:t>Hedw</a:t>
            </a:r>
            <a:r>
              <a:rPr lang="uk-UA" sz="1400" dirty="0">
                <a:latin typeface="Comic Sans MS" panose="030F0702030302020204" pitchFamily="66" charset="0"/>
              </a:rPr>
              <a:t>.) </a:t>
            </a:r>
            <a:r>
              <a:rPr lang="uk-UA" sz="1400" dirty="0" err="1">
                <a:latin typeface="Comic Sans MS" panose="030F0702030302020204" pitchFamily="66" charset="0"/>
              </a:rPr>
              <a:t>Warnst</a:t>
            </a:r>
            <a:r>
              <a:rPr lang="uk-UA" sz="1400" dirty="0">
                <a:latin typeface="Comic Sans MS" panose="030F0702030302020204" pitchFamily="66" charset="0"/>
              </a:rPr>
              <a:t>. до впливу важких металів // Наукові основи збереження біотичної різноманітності. – 2013. – Том 4(11), № 1. – С. 181-196. – ISSN </a:t>
            </a:r>
            <a:r>
              <a:rPr lang="uk-UA" sz="1400" dirty="0" smtClean="0">
                <a:latin typeface="Comic Sans MS" panose="030F0702030302020204" pitchFamily="66" charset="0"/>
              </a:rPr>
              <a:t>2220-3087.</a:t>
            </a:r>
            <a:endParaRPr lang="uk-UA" sz="1400" dirty="0">
              <a:latin typeface="Comic Sans MS" panose="030F0702030302020204" pitchFamily="66" charset="0"/>
            </a:endParaRPr>
          </a:p>
          <a:p>
            <a:pPr>
              <a:buFontTx/>
              <a:buAutoNum type="arabicPeriod"/>
              <a:defRPr/>
            </a:pPr>
            <a:r>
              <a:rPr lang="uk-UA" sz="1400" dirty="0" err="1" smtClean="0">
                <a:latin typeface="Comic Sans MS" panose="030F0702030302020204" pitchFamily="66" charset="0"/>
              </a:rPr>
              <a:t>Gilbert</a:t>
            </a:r>
            <a:r>
              <a:rPr lang="uk-UA" sz="1400" dirty="0" smtClean="0">
                <a:latin typeface="Comic Sans MS" panose="030F0702030302020204" pitchFamily="66" charset="0"/>
              </a:rPr>
              <a:t>  </a:t>
            </a:r>
            <a:r>
              <a:rPr lang="uk-UA" sz="1400" dirty="0">
                <a:latin typeface="Comic Sans MS" panose="030F0702030302020204" pitchFamily="66" charset="0"/>
              </a:rPr>
              <a:t>O.L.  </a:t>
            </a:r>
            <a:r>
              <a:rPr lang="uk-UA" sz="1400" dirty="0" err="1">
                <a:latin typeface="Comic Sans MS" panose="030F0702030302020204" pitchFamily="66" charset="0"/>
              </a:rPr>
              <a:t>Bryophytes</a:t>
            </a:r>
            <a:r>
              <a:rPr lang="uk-UA" sz="1400" dirty="0">
                <a:latin typeface="Comic Sans MS" panose="030F0702030302020204" pitchFamily="66" charset="0"/>
              </a:rPr>
              <a:t>  </a:t>
            </a:r>
            <a:r>
              <a:rPr lang="uk-UA" sz="1400" dirty="0" err="1">
                <a:latin typeface="Comic Sans MS" panose="030F0702030302020204" pitchFamily="66" charset="0"/>
              </a:rPr>
              <a:t>as</a:t>
            </a:r>
            <a:r>
              <a:rPr lang="uk-UA" sz="1400" dirty="0">
                <a:latin typeface="Comic Sans MS" panose="030F0702030302020204" pitchFamily="66" charset="0"/>
              </a:rPr>
              <a:t>  </a:t>
            </a:r>
            <a:r>
              <a:rPr lang="uk-UA" sz="1400" dirty="0" err="1">
                <a:latin typeface="Comic Sans MS" panose="030F0702030302020204" pitchFamily="66" charset="0"/>
              </a:rPr>
              <a:t>indicators</a:t>
            </a:r>
            <a:r>
              <a:rPr lang="uk-UA" sz="1400" dirty="0">
                <a:latin typeface="Comic Sans MS" panose="030F0702030302020204" pitchFamily="66" charset="0"/>
              </a:rPr>
              <a:t>  </a:t>
            </a:r>
            <a:r>
              <a:rPr lang="uk-UA" sz="1400" dirty="0" err="1">
                <a:latin typeface="Comic Sans MS" panose="030F0702030302020204" pitchFamily="66" charset="0"/>
              </a:rPr>
              <a:t>of</a:t>
            </a:r>
            <a:r>
              <a:rPr lang="uk-UA" sz="1400" dirty="0">
                <a:latin typeface="Comic Sans MS" panose="030F0702030302020204" pitchFamily="66" charset="0"/>
              </a:rPr>
              <a:t>  </a:t>
            </a:r>
            <a:r>
              <a:rPr lang="uk-UA" sz="1400" dirty="0" err="1">
                <a:latin typeface="Comic Sans MS" panose="030F0702030302020204" pitchFamily="66" charset="0"/>
              </a:rPr>
              <a:t>air</a:t>
            </a:r>
            <a:r>
              <a:rPr lang="uk-UA" sz="1400" dirty="0">
                <a:latin typeface="Comic Sans MS" panose="030F0702030302020204" pitchFamily="66" charset="0"/>
              </a:rPr>
              <a:t> </a:t>
            </a:r>
            <a:r>
              <a:rPr lang="uk-UA" sz="1400" dirty="0" err="1">
                <a:latin typeface="Comic Sans MS" panose="030F0702030302020204" pitchFamily="66" charset="0"/>
              </a:rPr>
              <a:t>pollution</a:t>
            </a:r>
            <a:r>
              <a:rPr lang="uk-UA" sz="1400" dirty="0">
                <a:latin typeface="Comic Sans MS" panose="030F0702030302020204" pitchFamily="66" charset="0"/>
              </a:rPr>
              <a:t> </a:t>
            </a:r>
            <a:r>
              <a:rPr lang="uk-UA" sz="1400" dirty="0" err="1">
                <a:latin typeface="Comic Sans MS" panose="030F0702030302020204" pitchFamily="66" charset="0"/>
              </a:rPr>
              <a:t>in</a:t>
            </a:r>
            <a:r>
              <a:rPr lang="uk-UA" sz="1400" dirty="0">
                <a:latin typeface="Comic Sans MS" panose="030F0702030302020204" pitchFamily="66" charset="0"/>
              </a:rPr>
              <a:t> </a:t>
            </a:r>
            <a:r>
              <a:rPr lang="uk-UA" sz="1400" dirty="0" err="1">
                <a:latin typeface="Comic Sans MS" panose="030F0702030302020204" pitchFamily="66" charset="0"/>
              </a:rPr>
              <a:t>Tyne</a:t>
            </a:r>
            <a:r>
              <a:rPr lang="uk-UA" sz="1400" dirty="0">
                <a:latin typeface="Comic Sans MS" panose="030F0702030302020204" pitchFamily="66" charset="0"/>
              </a:rPr>
              <a:t> </a:t>
            </a:r>
            <a:r>
              <a:rPr lang="uk-UA" sz="1400" dirty="0" err="1">
                <a:latin typeface="Comic Sans MS" panose="030F0702030302020204" pitchFamily="66" charset="0"/>
              </a:rPr>
              <a:t>Valley</a:t>
            </a:r>
            <a:r>
              <a:rPr lang="uk-UA" sz="1400" dirty="0">
                <a:latin typeface="Comic Sans MS" panose="030F0702030302020204" pitchFamily="66" charset="0"/>
              </a:rPr>
              <a:t> / O.L </a:t>
            </a:r>
            <a:r>
              <a:rPr lang="uk-UA" sz="1400" dirty="0" err="1">
                <a:latin typeface="Comic Sans MS" panose="030F0702030302020204" pitchFamily="66" charset="0"/>
              </a:rPr>
              <a:t>Gilbert</a:t>
            </a:r>
            <a:r>
              <a:rPr lang="uk-UA" sz="1400" dirty="0">
                <a:latin typeface="Comic Sans MS" panose="030F0702030302020204" pitchFamily="66" charset="0"/>
              </a:rPr>
              <a:t> // </a:t>
            </a:r>
            <a:r>
              <a:rPr lang="uk-UA" sz="1400" dirty="0" err="1">
                <a:latin typeface="Comic Sans MS" panose="030F0702030302020204" pitchFamily="66" charset="0"/>
              </a:rPr>
              <a:t>New</a:t>
            </a:r>
            <a:r>
              <a:rPr lang="uk-UA" sz="1400" dirty="0">
                <a:latin typeface="Comic Sans MS" panose="030F0702030302020204" pitchFamily="66" charset="0"/>
              </a:rPr>
              <a:t> </a:t>
            </a:r>
            <a:r>
              <a:rPr lang="uk-UA" sz="1400" dirty="0" err="1">
                <a:latin typeface="Comic Sans MS" panose="030F0702030302020204" pitchFamily="66" charset="0"/>
              </a:rPr>
              <a:t>Phytology</a:t>
            </a:r>
            <a:r>
              <a:rPr lang="uk-UA" sz="1400" dirty="0">
                <a:latin typeface="Comic Sans MS" panose="030F0702030302020204" pitchFamily="66" charset="0"/>
              </a:rPr>
              <a:t>. - 1968. - </a:t>
            </a:r>
            <a:r>
              <a:rPr lang="uk-UA" sz="1400" dirty="0" err="1">
                <a:latin typeface="Comic Sans MS" panose="030F0702030302020204" pitchFamily="66" charset="0"/>
              </a:rPr>
              <a:t>Vol</a:t>
            </a:r>
            <a:r>
              <a:rPr lang="uk-UA" sz="1400" dirty="0">
                <a:latin typeface="Comic Sans MS" panose="030F0702030302020204" pitchFamily="66" charset="0"/>
              </a:rPr>
              <a:t>. 67, №. 1. - P. 15-30 (прототип</a:t>
            </a:r>
            <a:r>
              <a:rPr lang="uk-UA" sz="1400" dirty="0" smtClean="0">
                <a:latin typeface="Comic Sans MS" panose="030F0702030302020204" pitchFamily="66" charset="0"/>
              </a:rPr>
              <a:t>)</a:t>
            </a:r>
            <a:r>
              <a:rPr lang="uk-UA" sz="1400" dirty="0">
                <a:latin typeface="Comic Sans MS" panose="030F0702030302020204" pitchFamily="66" charset="0"/>
              </a:rPr>
              <a:t> </a:t>
            </a:r>
            <a:endParaRPr lang="uk-UA" sz="1400" dirty="0" smtClean="0">
              <a:latin typeface="Comic Sans MS" panose="030F0702030302020204" pitchFamily="66" charset="0"/>
            </a:endParaRPr>
          </a:p>
          <a:p>
            <a:pPr marL="0" indent="0">
              <a:buFontTx/>
              <a:buNone/>
              <a:defRPr/>
            </a:pPr>
            <a:endParaRPr lang="uk-UA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5" descr="0917771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6" name="Rectangle 7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357188"/>
            <a:ext cx="8229600" cy="3792537"/>
          </a:xfrm>
          <a:solidFill>
            <a:schemeClr val="accent5"/>
          </a:solidFill>
          <a:ln w="19050">
            <a:solidFill>
              <a:srgbClr val="0000CC"/>
            </a:solidFill>
          </a:ln>
        </p:spPr>
        <p:txBody>
          <a:bodyPr/>
          <a:lstStyle/>
          <a:p>
            <a:pPr algn="ctr" eaLnBrk="1" hangingPunct="1">
              <a:lnSpc>
                <a:spcPct val="80000"/>
              </a:lnSpc>
              <a:buFontTx/>
              <a:buNone/>
              <a:defRPr/>
            </a:pPr>
            <a:r>
              <a:rPr lang="uk-UA" altLang="uk-UA" sz="1800" b="1" dirty="0" smtClean="0">
                <a:latin typeface="Comic Sans MS" panose="030F0702030302020204" pitchFamily="66" charset="0"/>
              </a:rPr>
              <a:t>        </a:t>
            </a:r>
            <a:r>
              <a:rPr lang="uk-UA" altLang="uk-UA" sz="2400" b="1" dirty="0" smtClean="0">
                <a:latin typeface="Comic Sans MS" panose="030F0702030302020204" pitchFamily="66" charset="0"/>
              </a:rPr>
              <a:t>Ми щиро віримо, що інформація про екологічний стан атмосферного повітря в промислово-транспортній зоні міста Полтави, яку ми донесли до Вас, не залишить нікого байдужим до існуючих проблем навколишнього середовища, а забезпечить їх сприйняття з точки зору не тільки потреб сьогодення, але й їх розвитку у майбутньому.</a:t>
            </a:r>
          </a:p>
          <a:p>
            <a:pPr algn="ctr" eaLnBrk="1" hangingPunct="1">
              <a:lnSpc>
                <a:spcPct val="80000"/>
              </a:lnSpc>
              <a:buFontTx/>
              <a:buNone/>
              <a:defRPr/>
            </a:pPr>
            <a:r>
              <a:rPr lang="uk-UA" altLang="uk-UA" sz="2400" b="1" dirty="0" smtClean="0">
                <a:latin typeface="Comic Sans MS" panose="030F0702030302020204" pitchFamily="66" charset="0"/>
              </a:rPr>
              <a:t>     </a:t>
            </a:r>
          </a:p>
          <a:p>
            <a:pPr algn="ctr" eaLnBrk="1" hangingPunct="1">
              <a:lnSpc>
                <a:spcPct val="80000"/>
              </a:lnSpc>
              <a:buFontTx/>
              <a:buNone/>
              <a:defRPr/>
            </a:pPr>
            <a:r>
              <a:rPr lang="uk-UA" altLang="uk-UA" sz="2400" b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    </a:t>
            </a:r>
            <a:r>
              <a:rPr lang="uk-UA" altLang="uk-UA" sz="2400" b="1" dirty="0" smtClean="0">
                <a:solidFill>
                  <a:srgbClr val="0000CC"/>
                </a:solidFill>
                <a:latin typeface="Comic Sans MS" panose="030F0702030302020204" pitchFamily="66" charset="0"/>
              </a:rPr>
              <a:t>Бажаємо Вам духовного єднання з природою та невтомної життєвої енергії для дбайливого                       ставлення до неї!</a:t>
            </a:r>
            <a:endParaRPr lang="ru-RU" altLang="uk-UA" sz="2400" b="1" dirty="0" smtClean="0">
              <a:solidFill>
                <a:srgbClr val="0000CC"/>
              </a:solidFill>
              <a:latin typeface="Comic Sans MS" panose="030F0702030302020204" pitchFamily="66" charset="0"/>
            </a:endParaRPr>
          </a:p>
        </p:txBody>
      </p:sp>
      <p:pic>
        <p:nvPicPr>
          <p:cNvPr id="17412" name="Рисунок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4292600"/>
            <a:ext cx="1708150" cy="2278063"/>
          </a:xfrm>
          <a:prstGeom prst="rect">
            <a:avLst/>
          </a:prstGeom>
          <a:noFill/>
          <a:ln w="19050">
            <a:solidFill>
              <a:srgbClr val="0000CC"/>
            </a:solidFill>
            <a:miter lim="800000"/>
            <a:headEnd/>
            <a:tailEnd/>
          </a:ln>
        </p:spPr>
      </p:pic>
      <p:pic>
        <p:nvPicPr>
          <p:cNvPr id="17413" name="Рисунок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03875" y="4292600"/>
            <a:ext cx="3059113" cy="2295525"/>
          </a:xfrm>
          <a:prstGeom prst="rect">
            <a:avLst/>
          </a:prstGeom>
          <a:noFill/>
          <a:ln w="19050">
            <a:solidFill>
              <a:srgbClr val="0000CC"/>
            </a:solidFill>
            <a:miter lim="800000"/>
            <a:headEnd/>
            <a:tailEnd/>
          </a:ln>
        </p:spPr>
      </p:pic>
      <p:pic>
        <p:nvPicPr>
          <p:cNvPr id="17414" name="Рисунок 4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7588" y="4292600"/>
            <a:ext cx="3238500" cy="2278063"/>
          </a:xfrm>
          <a:prstGeom prst="rect">
            <a:avLst/>
          </a:prstGeom>
          <a:noFill/>
          <a:ln w="19050">
            <a:solidFill>
              <a:srgbClr val="0000CC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5" descr="0917771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Rectangle 6"/>
          <p:cNvSpPr>
            <a:spLocks noGrp="1" noChangeArrowheads="1"/>
          </p:cNvSpPr>
          <p:nvPr>
            <p:ph type="title"/>
          </p:nvPr>
        </p:nvSpPr>
        <p:spPr>
          <a:xfrm>
            <a:off x="457200" y="142875"/>
            <a:ext cx="8229600" cy="642938"/>
          </a:xfrm>
        </p:spPr>
        <p:txBody>
          <a:bodyPr/>
          <a:lstStyle/>
          <a:p>
            <a:pPr eaLnBrk="1" hangingPunct="1"/>
            <a:r>
              <a:rPr lang="uk-UA" altLang="uk-UA" sz="3600" smtClean="0">
                <a:solidFill>
                  <a:srgbClr val="0000CC"/>
                </a:solidFill>
                <a:latin typeface="Comic Sans MS" pitchFamily="66" charset="0"/>
                <a:cs typeface="Times New Roman" pitchFamily="18" charset="0"/>
              </a:rPr>
              <a:t>Актуальність дослідження</a:t>
            </a:r>
            <a:endParaRPr lang="ru-RU" altLang="uk-UA" sz="3600" smtClean="0">
              <a:solidFill>
                <a:srgbClr val="0000CC"/>
              </a:solidFill>
              <a:latin typeface="Comic Sans MS" pitchFamily="66" charset="0"/>
              <a:cs typeface="Times New Roman" pitchFamily="18" charset="0"/>
            </a:endParaRPr>
          </a:p>
        </p:txBody>
      </p:sp>
      <p:sp>
        <p:nvSpPr>
          <p:cNvPr id="5125" name="Rectangle 7"/>
          <p:cNvSpPr>
            <a:spLocks noGrp="1" noChangeArrowheads="1"/>
          </p:cNvSpPr>
          <p:nvPr>
            <p:ph type="body" sz="half" idx="2"/>
          </p:nvPr>
        </p:nvSpPr>
        <p:spPr>
          <a:xfrm>
            <a:off x="215900" y="769938"/>
            <a:ext cx="8712200" cy="3940175"/>
          </a:xfrm>
          <a:solidFill>
            <a:schemeClr val="accent5"/>
          </a:solidFill>
          <a:ln>
            <a:solidFill>
              <a:srgbClr val="0000FF"/>
            </a:solidFill>
          </a:ln>
        </p:spPr>
        <p:txBody>
          <a:bodyPr/>
          <a:lstStyle/>
          <a:p>
            <a:pPr marL="0" indent="0">
              <a:buFontTx/>
              <a:buNone/>
              <a:defRPr/>
            </a:pPr>
            <a:r>
              <a:rPr lang="uk-UA" sz="1800" dirty="0" smtClean="0">
                <a:latin typeface="Comic Sans MS" panose="030F0702030302020204" pitchFamily="66" charset="0"/>
              </a:rPr>
              <a:t>   </a:t>
            </a:r>
            <a:r>
              <a:rPr lang="uk-UA" sz="1600" dirty="0" smtClean="0">
                <a:latin typeface="Comic Sans MS" panose="030F0702030302020204" pitchFamily="66" charset="0"/>
              </a:rPr>
              <a:t>Мохам</a:t>
            </a:r>
            <a:r>
              <a:rPr lang="uk-UA" sz="1600" dirty="0">
                <a:latin typeface="Comic Sans MS" panose="030F0702030302020204" pitchFamily="66" charset="0"/>
              </a:rPr>
              <a:t>, як давнім наземним рослинам, властива переважно толерантна стратегія виживання, яка вирізняється </a:t>
            </a:r>
            <a:r>
              <a:rPr lang="uk-UA" sz="1600" dirty="0" err="1">
                <a:latin typeface="Comic Sans MS" panose="030F0702030302020204" pitchFamily="66" charset="0"/>
              </a:rPr>
              <a:t>мінімалізацією</a:t>
            </a:r>
            <a:r>
              <a:rPr lang="uk-UA" sz="1600" dirty="0">
                <a:latin typeface="Comic Sans MS" panose="030F0702030302020204" pitchFamily="66" charset="0"/>
              </a:rPr>
              <a:t> життєвих процесів [11]. </a:t>
            </a:r>
            <a:r>
              <a:rPr lang="uk-UA" sz="1600" dirty="0" smtClean="0">
                <a:latin typeface="Comic Sans MS" panose="030F0702030302020204" pitchFamily="66" charset="0"/>
              </a:rPr>
              <a:t>   </a:t>
            </a:r>
          </a:p>
          <a:p>
            <a:pPr marL="0" indent="0">
              <a:buFontTx/>
              <a:buNone/>
              <a:defRPr/>
            </a:pPr>
            <a:r>
              <a:rPr lang="uk-UA" sz="1600" dirty="0">
                <a:latin typeface="Comic Sans MS" panose="030F0702030302020204" pitchFamily="66" charset="0"/>
              </a:rPr>
              <a:t> </a:t>
            </a:r>
            <a:r>
              <a:rPr lang="uk-UA" sz="1600" dirty="0" smtClean="0">
                <a:latin typeface="Comic Sans MS" panose="030F0702030302020204" pitchFamily="66" charset="0"/>
              </a:rPr>
              <a:t>  Гігрофільні рослини: </a:t>
            </a:r>
          </a:p>
          <a:p>
            <a:pPr>
              <a:buFontTx/>
              <a:buChar char="-"/>
              <a:defRPr/>
            </a:pPr>
            <a:r>
              <a:rPr lang="uk-UA" sz="1600" dirty="0" smtClean="0">
                <a:latin typeface="Comic Sans MS" panose="030F0702030302020204" pitchFamily="66" charset="0"/>
              </a:rPr>
              <a:t>впливають </a:t>
            </a:r>
            <a:r>
              <a:rPr lang="uk-UA" sz="1600" dirty="0">
                <a:latin typeface="Comic Sans MS" panose="030F0702030302020204" pitchFamily="66" charset="0"/>
              </a:rPr>
              <a:t>на стабілізацію вологості </a:t>
            </a:r>
            <a:r>
              <a:rPr lang="uk-UA" sz="1600" dirty="0" smtClean="0">
                <a:latin typeface="Comic Sans MS" panose="030F0702030302020204" pitchFamily="66" charset="0"/>
              </a:rPr>
              <a:t>повітря</a:t>
            </a:r>
            <a:r>
              <a:rPr lang="uk-UA" sz="1600" dirty="0">
                <a:latin typeface="Comic Sans MS" panose="030F0702030302020204" pitchFamily="66" charset="0"/>
              </a:rPr>
              <a:t>;</a:t>
            </a:r>
            <a:endParaRPr lang="uk-UA" sz="1600" dirty="0" smtClean="0">
              <a:latin typeface="Comic Sans MS" panose="030F0702030302020204" pitchFamily="66" charset="0"/>
            </a:endParaRPr>
          </a:p>
          <a:p>
            <a:pPr>
              <a:buFontTx/>
              <a:buChar char="-"/>
              <a:defRPr/>
            </a:pPr>
            <a:r>
              <a:rPr lang="uk-UA" sz="1600" dirty="0" smtClean="0">
                <a:latin typeface="Comic Sans MS" panose="030F0702030302020204" pitchFamily="66" charset="0"/>
              </a:rPr>
              <a:t>пом’якшують місцевий клімат;</a:t>
            </a:r>
          </a:p>
          <a:p>
            <a:pPr>
              <a:buFontTx/>
              <a:buChar char="-"/>
              <a:defRPr/>
            </a:pPr>
            <a:r>
              <a:rPr lang="uk-UA" sz="1600" dirty="0" smtClean="0">
                <a:latin typeface="Comic Sans MS" panose="030F0702030302020204" pitchFamily="66" charset="0"/>
              </a:rPr>
              <a:t>у </a:t>
            </a:r>
            <a:r>
              <a:rPr lang="uk-UA" sz="1600" dirty="0">
                <a:latin typeface="Comic Sans MS" panose="030F0702030302020204" pitchFamily="66" charset="0"/>
              </a:rPr>
              <a:t>великих кількостях поглинають </a:t>
            </a:r>
            <a:r>
              <a:rPr lang="uk-UA" sz="1600" dirty="0" smtClean="0">
                <a:latin typeface="Comic Sans MS" panose="030F0702030302020204" pitchFamily="66" charset="0"/>
              </a:rPr>
              <a:t>біогенні й </a:t>
            </a:r>
            <a:r>
              <a:rPr lang="uk-UA" sz="1600" dirty="0">
                <a:latin typeface="Comic Sans MS" panose="030F0702030302020204" pitchFamily="66" charset="0"/>
              </a:rPr>
              <a:t>токсичні речовини мінерального й органічного </a:t>
            </a:r>
            <a:r>
              <a:rPr lang="uk-UA" sz="1600" dirty="0" smtClean="0">
                <a:latin typeface="Comic Sans MS" panose="030F0702030302020204" pitchFamily="66" charset="0"/>
              </a:rPr>
              <a:t>походження; </a:t>
            </a:r>
          </a:p>
          <a:p>
            <a:pPr>
              <a:buFontTx/>
              <a:buChar char="-"/>
              <a:defRPr/>
            </a:pPr>
            <a:r>
              <a:rPr lang="uk-UA" sz="1600" dirty="0" smtClean="0">
                <a:latin typeface="Comic Sans MS" panose="030F0702030302020204" pitchFamily="66" charset="0"/>
              </a:rPr>
              <a:t>виконують </a:t>
            </a:r>
            <a:r>
              <a:rPr lang="uk-UA" sz="1600" dirty="0">
                <a:latin typeface="Comic Sans MS" panose="030F0702030302020204" pitchFamily="66" charset="0"/>
              </a:rPr>
              <a:t>фільтраційну </a:t>
            </a:r>
            <a:r>
              <a:rPr lang="uk-UA" sz="1600" dirty="0" smtClean="0">
                <a:latin typeface="Comic Sans MS" panose="030F0702030302020204" pitchFamily="66" charset="0"/>
              </a:rPr>
              <a:t>роль;</a:t>
            </a:r>
          </a:p>
          <a:p>
            <a:pPr>
              <a:buFontTx/>
              <a:buChar char="-"/>
              <a:defRPr/>
            </a:pPr>
            <a:r>
              <a:rPr lang="uk-UA" sz="1600" dirty="0" smtClean="0">
                <a:latin typeface="Comic Sans MS" panose="030F0702030302020204" pitchFamily="66" charset="0"/>
              </a:rPr>
              <a:t>позитивно </a:t>
            </a:r>
            <a:r>
              <a:rPr lang="uk-UA" sz="1600" dirty="0">
                <a:latin typeface="Comic Sans MS" panose="030F0702030302020204" pitchFamily="66" charset="0"/>
              </a:rPr>
              <a:t>впливають на фізико-хімічний стан оточуючого </a:t>
            </a:r>
            <a:r>
              <a:rPr lang="uk-UA" sz="1600" dirty="0" smtClean="0">
                <a:latin typeface="Comic Sans MS" panose="030F0702030302020204" pitchFamily="66" charset="0"/>
              </a:rPr>
              <a:t>середовища; </a:t>
            </a:r>
          </a:p>
          <a:p>
            <a:pPr>
              <a:buFontTx/>
              <a:buChar char="-"/>
              <a:defRPr/>
            </a:pPr>
            <a:r>
              <a:rPr lang="uk-UA" sz="1600" dirty="0" smtClean="0">
                <a:latin typeface="Comic Sans MS" panose="030F0702030302020204" pitchFamily="66" charset="0"/>
              </a:rPr>
              <a:t>відіграють </a:t>
            </a:r>
            <a:r>
              <a:rPr lang="uk-UA" sz="1600" dirty="0">
                <a:latin typeface="Comic Sans MS" panose="030F0702030302020204" pitchFamily="66" charset="0"/>
              </a:rPr>
              <a:t>важливу роль у підтриманні динамічної екологічної рівноваги різних екосистем. </a:t>
            </a:r>
            <a:endParaRPr lang="uk-UA" sz="1600" dirty="0" smtClean="0">
              <a:latin typeface="Comic Sans MS" panose="030F0702030302020204" pitchFamily="66" charset="0"/>
            </a:endParaRPr>
          </a:p>
          <a:p>
            <a:pPr marL="0" indent="0">
              <a:buFontTx/>
              <a:buNone/>
              <a:defRPr/>
            </a:pPr>
            <a:r>
              <a:rPr lang="uk-UA" sz="1600" dirty="0">
                <a:latin typeface="Comic Sans MS" panose="030F0702030302020204" pitchFamily="66" charset="0"/>
              </a:rPr>
              <a:t> </a:t>
            </a:r>
            <a:r>
              <a:rPr lang="uk-UA" sz="1600" dirty="0" smtClean="0">
                <a:latin typeface="Comic Sans MS" panose="030F0702030302020204" pitchFamily="66" charset="0"/>
              </a:rPr>
              <a:t>  Дослідження </a:t>
            </a:r>
            <a:r>
              <a:rPr lang="uk-UA" sz="1600" dirty="0">
                <a:latin typeface="Comic Sans MS" panose="030F0702030302020204" pitchFamily="66" charset="0"/>
              </a:rPr>
              <a:t>розвитку угруповань мохоподібних в </a:t>
            </a:r>
            <a:r>
              <a:rPr lang="uk-UA" sz="1600" dirty="0" err="1">
                <a:latin typeface="Comic Sans MS" panose="030F0702030302020204" pitchFamily="66" charset="0"/>
              </a:rPr>
              <a:t>урболандшафтах</a:t>
            </a:r>
            <a:r>
              <a:rPr lang="uk-UA" sz="1600" dirty="0">
                <a:latin typeface="Comic Sans MS" panose="030F0702030302020204" pitchFamily="66" charset="0"/>
              </a:rPr>
              <a:t> є важливим та </a:t>
            </a:r>
            <a:r>
              <a:rPr lang="uk-UA" sz="1600" b="1" dirty="0">
                <a:latin typeface="Comic Sans MS" panose="030F0702030302020204" pitchFamily="66" charset="0"/>
              </a:rPr>
              <a:t>актуальним</a:t>
            </a:r>
            <a:r>
              <a:rPr lang="uk-UA" sz="1600" dirty="0">
                <a:latin typeface="Comic Sans MS" panose="030F0702030302020204" pitchFamily="66" charset="0"/>
              </a:rPr>
              <a:t>, особливо у зв’язку з можливістю використання їх для оцінки рівня забруднення природного середовища. </a:t>
            </a:r>
          </a:p>
        </p:txBody>
      </p:sp>
      <p:pic>
        <p:nvPicPr>
          <p:cNvPr id="3077" name="Рисунок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4826000"/>
            <a:ext cx="2874963" cy="1916113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3078" name="Рисунок 2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88050" y="4781550"/>
            <a:ext cx="2940050" cy="1960563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712913" y="4778375"/>
            <a:ext cx="6129337" cy="338138"/>
          </a:xfrm>
          <a:prstGeom prst="rect">
            <a:avLst/>
          </a:prstGeom>
          <a:solidFill>
            <a:schemeClr val="accent5">
              <a:lumMod val="90000"/>
            </a:schemeClr>
          </a:solidFill>
          <a:ln>
            <a:solidFill>
              <a:srgbClr val="0000FF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uk-UA" sz="1600" b="1" dirty="0">
                <a:latin typeface="Comic Sans MS" panose="030F0702030302020204" pitchFamily="66" charset="0"/>
                <a:cs typeface="Arial" panose="020B0604020202020204" pitchFamily="34" charset="0"/>
              </a:rPr>
              <a:t>Стіна із моху на Поштовій площі м. Київ та </a:t>
            </a:r>
            <a:r>
              <a:rPr lang="uk-UA" sz="1600" b="1" dirty="0">
                <a:latin typeface="Comic Sans MS" panose="030F0702030302020204" pitchFamily="66" charset="0"/>
                <a:cs typeface="Arial" panose="020B0604020202020204" pitchFamily="34" charset="0"/>
              </a:rPr>
              <a:t>у м. Лондон</a:t>
            </a:r>
            <a:endParaRPr lang="uk-UA" sz="1600" b="1" dirty="0"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0917771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25413"/>
            <a:ext cx="9144000" cy="685800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4099" name="Rectangle 6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4187825" cy="1143000"/>
          </a:xfrm>
          <a:ln w="19050">
            <a:solidFill>
              <a:srgbClr val="0000FF"/>
            </a:solidFill>
          </a:ln>
        </p:spPr>
        <p:txBody>
          <a:bodyPr/>
          <a:lstStyle/>
          <a:p>
            <a:pPr eaLnBrk="1" hangingPunct="1"/>
            <a:r>
              <a:rPr lang="uk-UA" altLang="uk-UA" sz="3600" smtClean="0">
                <a:solidFill>
                  <a:srgbClr val="0000CC"/>
                </a:solidFill>
                <a:latin typeface="Comic Sans MS" pitchFamily="66" charset="0"/>
                <a:cs typeface="Times New Roman" pitchFamily="18" charset="0"/>
              </a:rPr>
              <a:t>Мета проєкту</a:t>
            </a:r>
            <a:endParaRPr lang="ru-RU" altLang="uk-UA" sz="3600" smtClean="0">
              <a:solidFill>
                <a:srgbClr val="0000CC"/>
              </a:solidFill>
              <a:latin typeface="Comic Sans MS" pitchFamily="66" charset="0"/>
              <a:cs typeface="Times New Roman" pitchFamily="18" charset="0"/>
            </a:endParaRPr>
          </a:p>
        </p:txBody>
      </p:sp>
      <p:sp>
        <p:nvSpPr>
          <p:cNvPr id="6148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465138" y="1539875"/>
            <a:ext cx="4187825" cy="2249488"/>
          </a:xfrm>
          <a:solidFill>
            <a:schemeClr val="accent6">
              <a:lumMod val="20000"/>
              <a:lumOff val="80000"/>
            </a:schemeClr>
          </a:solidFill>
          <a:ln w="19050">
            <a:solidFill>
              <a:srgbClr val="0000FF"/>
            </a:solidFill>
          </a:ln>
        </p:spPr>
        <p:txBody>
          <a:bodyPr/>
          <a:lstStyle/>
          <a:p>
            <a:pPr algn="ctr">
              <a:defRPr/>
            </a:pPr>
            <a:r>
              <a:rPr lang="uk-UA" sz="2000" b="0" dirty="0">
                <a:latin typeface="Comic Sans MS" panose="030F0702030302020204" pitchFamily="66" charset="0"/>
                <a:cs typeface="Times New Roman" panose="02020603050405020304" pitchFamily="18" charset="0"/>
              </a:rPr>
              <a:t>В</a:t>
            </a:r>
            <a:r>
              <a:rPr lang="uk-UA" sz="2000" b="0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ивчення </a:t>
            </a:r>
            <a:r>
              <a:rPr lang="uk-UA" sz="2000" b="0" dirty="0">
                <a:latin typeface="Comic Sans MS" panose="030F0702030302020204" pitchFamily="66" charset="0"/>
                <a:cs typeface="Times New Roman" panose="02020603050405020304" pitchFamily="18" charset="0"/>
              </a:rPr>
              <a:t>можливості </a:t>
            </a:r>
            <a:r>
              <a:rPr lang="uk-UA" sz="2000" b="0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використання </a:t>
            </a:r>
            <a:r>
              <a:rPr lang="uk-UA" sz="2000" b="0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біоіндикації</a:t>
            </a:r>
            <a:r>
              <a:rPr lang="uk-UA" sz="2000" b="0" dirty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uk-UA" sz="2000" b="0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способом оцінки ступеня забруднення атмосферного повітря м. Полтави                         за допомогою                    </a:t>
            </a:r>
            <a:r>
              <a:rPr lang="uk-UA" sz="2000" b="0" dirty="0" err="1" smtClean="0">
                <a:latin typeface="Comic Sans MS" panose="030F0702030302020204" pitchFamily="66" charset="0"/>
                <a:cs typeface="Times New Roman" panose="02020603050405020304" pitchFamily="18" charset="0"/>
              </a:rPr>
              <a:t>трансплантантів</a:t>
            </a:r>
            <a:r>
              <a:rPr lang="uk-UA" sz="2000" b="0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 мохів</a:t>
            </a:r>
            <a:endParaRPr lang="ru-RU" altLang="uk-UA" sz="2000" b="0" dirty="0" smtClean="0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4102" name="TextBox 8"/>
          <p:cNvSpPr txBox="1">
            <a:spLocks noChangeArrowheads="1"/>
          </p:cNvSpPr>
          <p:nvPr/>
        </p:nvSpPr>
        <p:spPr bwMode="auto">
          <a:xfrm>
            <a:off x="2771775" y="6281738"/>
            <a:ext cx="4322763" cy="339725"/>
          </a:xfrm>
          <a:prstGeom prst="rect">
            <a:avLst/>
          </a:prstGeom>
          <a:solidFill>
            <a:schemeClr val="accent5">
              <a:lumMod val="90000"/>
            </a:schemeClr>
          </a:solidFill>
          <a:ln>
            <a:solidFill>
              <a:srgbClr val="0000FF"/>
            </a:solidFill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uk-UA" altLang="uk-UA" sz="1600" b="1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Мохи в </a:t>
            </a:r>
            <a:r>
              <a:rPr lang="uk-UA" altLang="uk-UA" sz="1600" b="1" dirty="0" err="1" smtClean="0">
                <a:latin typeface="Comic Sans MS" panose="030F0702030302020204" pitchFamily="66" charset="0"/>
                <a:cs typeface="Times New Roman" panose="02020603050405020304" pitchFamily="18" charset="0"/>
              </a:rPr>
              <a:t>урболандшафтах</a:t>
            </a:r>
            <a:r>
              <a:rPr lang="uk-UA" altLang="uk-UA" sz="1600" b="1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 міста Полтави</a:t>
            </a:r>
            <a:endParaRPr lang="ru-RU" altLang="uk-UA" sz="1600" b="1" dirty="0" smtClean="0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15" name="Rectangle 6"/>
          <p:cNvSpPr txBox="1">
            <a:spLocks noChangeArrowheads="1"/>
          </p:cNvSpPr>
          <p:nvPr/>
        </p:nvSpPr>
        <p:spPr bwMode="auto">
          <a:xfrm>
            <a:off x="4808538" y="274638"/>
            <a:ext cx="4187825" cy="1143000"/>
          </a:xfrm>
          <a:prstGeom prst="rect">
            <a:avLst/>
          </a:prstGeom>
          <a:noFill/>
          <a:ln w="19050">
            <a:solidFill>
              <a:srgbClr val="0000FF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uk-UA" altLang="uk-UA" sz="3600" kern="0" dirty="0" smtClean="0">
                <a:solidFill>
                  <a:srgbClr val="0000CC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Гіпотеза дослідження</a:t>
            </a:r>
            <a:endParaRPr lang="ru-RU" altLang="uk-UA" sz="3600" kern="0" dirty="0" smtClean="0">
              <a:solidFill>
                <a:srgbClr val="0000CC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16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4800600" y="1539875"/>
            <a:ext cx="4187825" cy="2249488"/>
          </a:xfrm>
          <a:solidFill>
            <a:schemeClr val="accent6">
              <a:lumMod val="20000"/>
              <a:lumOff val="80000"/>
            </a:schemeClr>
          </a:solidFill>
          <a:ln w="19050">
            <a:solidFill>
              <a:srgbClr val="0000FF"/>
            </a:solidFill>
          </a:ln>
        </p:spPr>
        <p:txBody>
          <a:bodyPr/>
          <a:lstStyle/>
          <a:p>
            <a:pPr algn="ctr">
              <a:defRPr/>
            </a:pPr>
            <a:r>
              <a:rPr lang="ru-RU" sz="2000" b="0" dirty="0" err="1" smtClean="0">
                <a:latin typeface="Comic Sans MS" panose="030F0702030302020204" pitchFamily="66" charset="0"/>
                <a:cs typeface="Times New Roman" panose="02020603050405020304" pitchFamily="18" charset="0"/>
              </a:rPr>
              <a:t>Трансплантація</a:t>
            </a:r>
            <a:r>
              <a:rPr lang="ru-RU" sz="2000" b="0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sz="2000" b="0" dirty="0" err="1" smtClean="0">
                <a:latin typeface="Comic Sans MS" panose="030F0702030302020204" pitchFamily="66" charset="0"/>
                <a:cs typeface="Times New Roman" panose="02020603050405020304" pitchFamily="18" charset="0"/>
              </a:rPr>
              <a:t>мохів</a:t>
            </a:r>
            <a:r>
              <a:rPr lang="uk-UA" sz="2000" b="0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                       має </a:t>
            </a:r>
            <a:r>
              <a:rPr lang="uk-UA" sz="2000" b="0" dirty="0">
                <a:latin typeface="Comic Sans MS" panose="030F0702030302020204" pitchFamily="66" charset="0"/>
                <a:cs typeface="Times New Roman" panose="02020603050405020304" pitchFamily="18" charset="0"/>
              </a:rPr>
              <a:t>місце</a:t>
            </a:r>
            <a:r>
              <a:rPr lang="ru-RU" sz="2000" b="0" dirty="0">
                <a:latin typeface="Comic Sans MS" panose="030F0702030302020204" pitchFamily="66" charset="0"/>
                <a:cs typeface="Times New Roman" panose="02020603050405020304" pitchFamily="18" charset="0"/>
              </a:rPr>
              <a:t> в </a:t>
            </a:r>
            <a:r>
              <a:rPr lang="ru-RU" sz="2000" b="0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системі</a:t>
            </a:r>
            <a:r>
              <a:rPr lang="ru-RU" sz="2000" b="0" dirty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sz="2000" b="0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оцінки</a:t>
            </a:r>
            <a:r>
              <a:rPr lang="ru-RU" sz="2000" b="0" dirty="0">
                <a:latin typeface="Comic Sans MS" panose="030F0702030302020204" pitchFamily="66" charset="0"/>
                <a:cs typeface="Times New Roman" panose="02020603050405020304" pitchFamily="18" charset="0"/>
              </a:rPr>
              <a:t> стану </a:t>
            </a:r>
            <a:r>
              <a:rPr lang="ru-RU" sz="2000" b="0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навколишнього</a:t>
            </a:r>
            <a:r>
              <a:rPr lang="ru-RU" sz="2000" b="0" dirty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sz="2000" b="0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середовища</a:t>
            </a:r>
            <a:r>
              <a:rPr lang="ru-RU" sz="2000" b="0" dirty="0">
                <a:latin typeface="Comic Sans MS" panose="030F0702030302020204" pitchFamily="66" charset="0"/>
                <a:cs typeface="Times New Roman" panose="02020603050405020304" pitchFamily="18" charset="0"/>
              </a:rPr>
              <a:t> за </a:t>
            </a:r>
            <a:r>
              <a:rPr lang="ru-RU" sz="2000" b="0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відсутності</a:t>
            </a:r>
            <a:r>
              <a:rPr lang="ru-RU" sz="2000" b="0" dirty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sz="2000" b="0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змоги</a:t>
            </a:r>
            <a:r>
              <a:rPr lang="ru-RU" sz="2000" b="0" dirty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sz="2000" b="0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проведення</a:t>
            </a:r>
            <a:r>
              <a:rPr lang="ru-RU" sz="2000" b="0" dirty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sz="2000" b="0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лабораторних</a:t>
            </a:r>
            <a:r>
              <a:rPr lang="ru-RU" sz="2000" b="0" dirty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sz="2000" b="0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досліджень</a:t>
            </a:r>
            <a:r>
              <a:rPr lang="ru-RU" sz="2000" b="0" dirty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sz="2000" b="0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             </a:t>
            </a:r>
            <a:r>
              <a:rPr lang="ru-RU" sz="2000" b="0" dirty="0" err="1" smtClean="0">
                <a:latin typeface="Comic Sans MS" panose="030F0702030302020204" pitchFamily="66" charset="0"/>
                <a:cs typeface="Times New Roman" panose="02020603050405020304" pitchFamily="18" charset="0"/>
              </a:rPr>
              <a:t>якості</a:t>
            </a:r>
            <a:r>
              <a:rPr lang="ru-RU" sz="2000" b="0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sz="2000" b="0" dirty="0" err="1" smtClean="0">
                <a:latin typeface="Comic Sans MS" panose="030F0702030302020204" pitchFamily="66" charset="0"/>
                <a:cs typeface="Times New Roman" panose="02020603050405020304" pitchFamily="18" charset="0"/>
              </a:rPr>
              <a:t>повітря</a:t>
            </a:r>
            <a:endParaRPr lang="ru-RU" altLang="uk-UA" sz="2000" b="0" dirty="0" smtClean="0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pic>
        <p:nvPicPr>
          <p:cNvPr id="4104" name="Объект 4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71488" y="3944938"/>
            <a:ext cx="2806700" cy="2205037"/>
          </a:xfrm>
          <a:ln w="19050">
            <a:solidFill>
              <a:srgbClr val="0000FF"/>
            </a:solidFill>
          </a:ln>
        </p:spPr>
      </p:pic>
      <p:pic>
        <p:nvPicPr>
          <p:cNvPr id="4105" name="Объект 5"/>
          <p:cNvPicPr>
            <a:picLocks noGrp="1" noChangeAspect="1"/>
          </p:cNvPicPr>
          <p:nvPr>
            <p:ph sz="quarter" idx="4"/>
          </p:nvPr>
        </p:nvPicPr>
        <p:blipFill>
          <a:blip r:embed="rId4"/>
          <a:srcRect/>
          <a:stretch>
            <a:fillRect/>
          </a:stretch>
        </p:blipFill>
        <p:spPr>
          <a:xfrm>
            <a:off x="6026150" y="3935413"/>
            <a:ext cx="2962275" cy="2214562"/>
          </a:xfrm>
          <a:ln w="19050">
            <a:solidFill>
              <a:srgbClr val="0000FF"/>
            </a:solidFill>
          </a:ln>
        </p:spPr>
      </p:pic>
      <p:pic>
        <p:nvPicPr>
          <p:cNvPr id="4106" name="Рисунок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79788" y="3944938"/>
            <a:ext cx="2543175" cy="2205037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5" descr="0917771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905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>
          <a:xfrm>
            <a:off x="92075" y="392113"/>
            <a:ext cx="6373813" cy="750887"/>
          </a:xfrm>
        </p:spPr>
        <p:txBody>
          <a:bodyPr/>
          <a:lstStyle/>
          <a:p>
            <a:pPr eaLnBrk="1" hangingPunct="1"/>
            <a:r>
              <a:rPr lang="uk-UA" altLang="uk-UA" sz="3600" smtClean="0">
                <a:solidFill>
                  <a:srgbClr val="0000CC"/>
                </a:solidFill>
                <a:latin typeface="Comic Sans MS" pitchFamily="66" charset="0"/>
                <a:cs typeface="Times New Roman" pitchFamily="18" charset="0"/>
              </a:rPr>
              <a:t>Завдання дослідження</a:t>
            </a:r>
            <a:endParaRPr lang="ru-RU" altLang="uk-UA" sz="3600" smtClean="0">
              <a:solidFill>
                <a:srgbClr val="0000CC"/>
              </a:solidFill>
              <a:latin typeface="Comic Sans MS" pitchFamily="66" charset="0"/>
              <a:cs typeface="Times New Roman" pitchFamily="18" charset="0"/>
            </a:endParaRPr>
          </a:p>
        </p:txBody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270000"/>
            <a:ext cx="8202612" cy="2886075"/>
          </a:xfrm>
          <a:solidFill>
            <a:schemeClr val="accent5"/>
          </a:solidFill>
          <a:ln>
            <a:solidFill>
              <a:srgbClr val="0000FF"/>
            </a:solidFill>
          </a:ln>
        </p:spPr>
        <p:txBody>
          <a:bodyPr/>
          <a:lstStyle/>
          <a:p>
            <a:pPr>
              <a:defRPr/>
            </a:pPr>
            <a:r>
              <a:rPr lang="uk-UA" sz="2000" dirty="0">
                <a:latin typeface="Comic Sans MS" panose="030F0702030302020204" pitchFamily="66" charset="0"/>
              </a:rPr>
              <a:t>провести візуальний аналіз та оцінку стану живого рослинного матеріалу рослин-індикаторів за п'ятибальною шкалою морфологічних змін;</a:t>
            </a:r>
          </a:p>
          <a:p>
            <a:pPr>
              <a:defRPr/>
            </a:pPr>
            <a:r>
              <a:rPr lang="uk-UA" sz="2000" dirty="0">
                <a:latin typeface="Comic Sans MS" panose="030F0702030302020204" pitchFamily="66" charset="0"/>
              </a:rPr>
              <a:t>розрахувати орієнтовний індекс забруднення атмосферного повітря за двома видами </a:t>
            </a:r>
            <a:r>
              <a:rPr lang="uk-UA" sz="2000" dirty="0" smtClean="0">
                <a:latin typeface="Comic Sans MS" panose="030F0702030302020204" pitchFamily="66" charset="0"/>
              </a:rPr>
              <a:t>мохів-індикаторів</a:t>
            </a:r>
            <a:r>
              <a:rPr lang="uk-UA" sz="2000" dirty="0">
                <a:latin typeface="Comic Sans MS" panose="030F0702030302020204" pitchFamily="66" charset="0"/>
              </a:rPr>
              <a:t>;</a:t>
            </a:r>
          </a:p>
          <a:p>
            <a:pPr>
              <a:defRPr/>
            </a:pPr>
            <a:r>
              <a:rPr lang="uk-UA" sz="2000" dirty="0">
                <a:latin typeface="Comic Sans MS" panose="030F0702030302020204" pitchFamily="66" charset="0"/>
              </a:rPr>
              <a:t>порівняти екологічні умови досліджуваних територій;</a:t>
            </a:r>
          </a:p>
          <a:p>
            <a:pPr>
              <a:defRPr/>
            </a:pPr>
            <a:r>
              <a:rPr lang="uk-UA" sz="2000" dirty="0">
                <a:latin typeface="Comic Sans MS" panose="030F0702030302020204" pitchFamily="66" charset="0"/>
              </a:rPr>
              <a:t>запропонувати шляхи покращення екологічної ситуації </a:t>
            </a:r>
            <a:r>
              <a:rPr lang="uk-UA" sz="2000" dirty="0" smtClean="0">
                <a:latin typeface="Comic Sans MS" panose="030F0702030302020204" pitchFamily="66" charset="0"/>
              </a:rPr>
              <a:t>                    міста Полтави; </a:t>
            </a:r>
            <a:endParaRPr lang="uk-UA" sz="2000" dirty="0">
              <a:latin typeface="Comic Sans MS" panose="030F0702030302020204" pitchFamily="66" charset="0"/>
            </a:endParaRPr>
          </a:p>
        </p:txBody>
      </p:sp>
      <p:pic>
        <p:nvPicPr>
          <p:cNvPr id="5125" name="Рисунок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00638" y="4205288"/>
            <a:ext cx="3570287" cy="2008187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468313" y="6375400"/>
            <a:ext cx="8210550" cy="339725"/>
          </a:xfrm>
          <a:prstGeom prst="rect">
            <a:avLst/>
          </a:prstGeom>
          <a:solidFill>
            <a:schemeClr val="accent5"/>
          </a:solidFill>
          <a:ln>
            <a:solidFill>
              <a:srgbClr val="0000FF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uk-UA" sz="1600" b="1" dirty="0">
                <a:latin typeface="Comic Sans MS" panose="030F0702030302020204" pitchFamily="66" charset="0"/>
                <a:cs typeface="Arial" panose="020B0604020202020204" pitchFamily="34" charset="0"/>
              </a:rPr>
              <a:t>Етапи збору матеріалу та візуальної оцінка морфологічних змін моху</a:t>
            </a:r>
          </a:p>
        </p:txBody>
      </p:sp>
      <p:pic>
        <p:nvPicPr>
          <p:cNvPr id="5127" name="Рисунок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8313" y="4205288"/>
            <a:ext cx="2644775" cy="1976437"/>
          </a:xfrm>
          <a:prstGeom prst="rect">
            <a:avLst/>
          </a:prstGeom>
          <a:noFill/>
          <a:ln w="19050">
            <a:solidFill>
              <a:srgbClr val="0000CC"/>
            </a:solidFill>
            <a:miter lim="800000"/>
            <a:headEnd/>
            <a:tailEnd/>
          </a:ln>
        </p:spPr>
      </p:pic>
      <p:pic>
        <p:nvPicPr>
          <p:cNvPr id="5128" name="Рисунок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89300" y="4203700"/>
            <a:ext cx="1498600" cy="2005013"/>
          </a:xfrm>
          <a:prstGeom prst="rect">
            <a:avLst/>
          </a:prstGeom>
          <a:noFill/>
          <a:ln w="19050">
            <a:solidFill>
              <a:srgbClr val="0000CC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5" descr="0917771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7" name="Заголовок 1"/>
          <p:cNvSpPr>
            <a:spLocks noGrp="1"/>
          </p:cNvSpPr>
          <p:nvPr>
            <p:ph type="title"/>
          </p:nvPr>
        </p:nvSpPr>
        <p:spPr>
          <a:xfrm>
            <a:off x="457200" y="7938"/>
            <a:ext cx="8229600" cy="866775"/>
          </a:xfrm>
        </p:spPr>
        <p:txBody>
          <a:bodyPr/>
          <a:lstStyle/>
          <a:p>
            <a:r>
              <a:rPr lang="uk-UA" altLang="uk-UA" sz="3600" smtClean="0">
                <a:solidFill>
                  <a:srgbClr val="0000CC"/>
                </a:solidFill>
                <a:latin typeface="Comic Sans MS" pitchFamily="66" charset="0"/>
                <a:cs typeface="Times New Roman" pitchFamily="18" charset="0"/>
              </a:rPr>
              <a:t>Наукова новизна дослідження</a:t>
            </a:r>
            <a:endParaRPr lang="ru-RU" altLang="uk-UA" sz="3600" smtClean="0">
              <a:solidFill>
                <a:srgbClr val="0000CC"/>
              </a:solidFill>
              <a:latin typeface="Comic Sans MS" pitchFamily="66" charset="0"/>
              <a:cs typeface="Times New Roman" pitchFamily="18" charset="0"/>
            </a:endParaRPr>
          </a:p>
        </p:txBody>
      </p:sp>
      <p:sp>
        <p:nvSpPr>
          <p:cNvPr id="6148" name="Содержимое 2"/>
          <p:cNvSpPr>
            <a:spLocks noGrp="1"/>
          </p:cNvSpPr>
          <p:nvPr>
            <p:ph idx="1"/>
          </p:nvPr>
        </p:nvSpPr>
        <p:spPr>
          <a:xfrm>
            <a:off x="457200" y="882650"/>
            <a:ext cx="8401050" cy="1998663"/>
          </a:xfrm>
          <a:solidFill>
            <a:schemeClr val="accent5"/>
          </a:solidFill>
          <a:ln w="19050">
            <a:solidFill>
              <a:srgbClr val="0000CC"/>
            </a:solidFill>
          </a:ln>
        </p:spPr>
        <p:txBody>
          <a:bodyPr/>
          <a:lstStyle/>
          <a:p>
            <a:pPr algn="ctr">
              <a:buFontTx/>
              <a:buNone/>
              <a:defRPr/>
            </a:pPr>
            <a:r>
              <a:rPr lang="uk-UA" altLang="uk-UA" sz="2000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Для екологічної оцінки стану атмосферного повітря запропоновано</a:t>
            </a:r>
            <a:r>
              <a:rPr lang="en-US" altLang="uk-UA" sz="2000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en-US" altLang="uk-UA" sz="2000" dirty="0">
                <a:latin typeface="Comic Sans MS" panose="030F0702030302020204" pitchFamily="66" charset="0"/>
                <a:cs typeface="Times New Roman" panose="02020603050405020304" pitchFamily="18" charset="0"/>
              </a:rPr>
              <a:t>c</a:t>
            </a:r>
            <a:r>
              <a:rPr lang="uk-UA" altLang="uk-UA" sz="2000" dirty="0" err="1" smtClean="0">
                <a:latin typeface="Comic Sans MS" panose="030F0702030302020204" pitchFamily="66" charset="0"/>
                <a:cs typeface="Times New Roman" panose="02020603050405020304" pitchFamily="18" charset="0"/>
              </a:rPr>
              <a:t>п</a:t>
            </a:r>
            <a:r>
              <a:rPr lang="uk-UA" altLang="uk-UA" sz="2000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о</a:t>
            </a:r>
            <a:r>
              <a:rPr lang="uk-UA" altLang="uk-UA" sz="2000" dirty="0" err="1" smtClean="0">
                <a:latin typeface="Comic Sans MS" panose="030F0702030302020204" pitchFamily="66" charset="0"/>
                <a:cs typeface="Times New Roman" panose="02020603050405020304" pitchFamily="18" charset="0"/>
              </a:rPr>
              <a:t>сіб</a:t>
            </a:r>
            <a:r>
              <a:rPr lang="uk-UA" altLang="uk-UA" sz="2000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 оцінки ступеня забруднення </a:t>
            </a:r>
            <a:r>
              <a:rPr lang="en-US" altLang="uk-UA" sz="2000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                     </a:t>
            </a:r>
            <a:r>
              <a:rPr lang="uk-UA" altLang="uk-UA" sz="2000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атмосферного  повітря  із  застосуванням  трансплантатів мохів, що включає візуальний аналіз та оцінку стану живого  рослинного  матеріалу рослин-індикаторів                                                 за шкалою морфологічних змін</a:t>
            </a:r>
            <a:endParaRPr lang="ru-RU" altLang="uk-UA" sz="2000" dirty="0" smtClean="0"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pPr>
              <a:buFontTx/>
              <a:buNone/>
              <a:defRPr/>
            </a:pPr>
            <a:endParaRPr lang="ru-RU" altLang="uk-UA" dirty="0" smtClean="0"/>
          </a:p>
        </p:txBody>
      </p:sp>
      <p:sp>
        <p:nvSpPr>
          <p:cNvPr id="2" name="Прямоугольник 1"/>
          <p:cNvSpPr/>
          <p:nvPr/>
        </p:nvSpPr>
        <p:spPr>
          <a:xfrm>
            <a:off x="457200" y="2997200"/>
            <a:ext cx="3467100" cy="3786188"/>
          </a:xfrm>
          <a:prstGeom prst="rect">
            <a:avLst/>
          </a:prstGeom>
          <a:solidFill>
            <a:schemeClr val="accent5"/>
          </a:solidFill>
          <a:ln w="19050">
            <a:solidFill>
              <a:srgbClr val="0000CC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uk-UA" sz="1600" b="1" dirty="0">
                <a:latin typeface="Comic Sans MS" panose="030F0702030302020204" pitchFamily="66" charset="0"/>
                <a:cs typeface="Arial" panose="020B0604020202020204" pitchFamily="34" charset="0"/>
              </a:rPr>
              <a:t>За  основу оцінки антропогенного навантаження було обрано п'ятибальну шкалу,  розроблену  британським  ученим  </a:t>
            </a:r>
            <a:r>
              <a:rPr lang="en-US" sz="1600" b="1" dirty="0">
                <a:latin typeface="Comic Sans MS" panose="030F0702030302020204" pitchFamily="66" charset="0"/>
                <a:cs typeface="Arial" panose="020B0604020202020204" pitchFamily="34" charset="0"/>
              </a:rPr>
              <a:t>O.L. Gilbert  [1</a:t>
            </a:r>
            <a:r>
              <a:rPr lang="uk-UA" sz="1600" b="1" dirty="0">
                <a:latin typeface="Comic Sans MS" panose="030F0702030302020204" pitchFamily="66" charset="0"/>
                <a:cs typeface="Arial" panose="020B0604020202020204" pitchFamily="34" charset="0"/>
              </a:rPr>
              <a:t>2</a:t>
            </a:r>
            <a:r>
              <a:rPr lang="en-US" sz="1600" b="1" dirty="0">
                <a:latin typeface="Comic Sans MS" panose="030F0702030302020204" pitchFamily="66" charset="0"/>
                <a:cs typeface="Arial" panose="020B0604020202020204" pitchFamily="34" charset="0"/>
              </a:rPr>
              <a:t>].  </a:t>
            </a:r>
            <a:r>
              <a:rPr lang="uk-UA" sz="1600" b="1" dirty="0">
                <a:latin typeface="Comic Sans MS" panose="030F0702030302020204" pitchFamily="66" charset="0"/>
                <a:cs typeface="Arial" panose="020B0604020202020204" pitchFamily="34" charset="0"/>
              </a:rPr>
              <a:t>Він проводив дослідження змін трансплантатів мохів під впливом різних концентрацій двоокису  сірки.  Дослідником  було  запропоновано </a:t>
            </a:r>
          </a:p>
          <a:p>
            <a:pPr algn="ctr">
              <a:defRPr/>
            </a:pPr>
            <a:r>
              <a:rPr lang="uk-UA" sz="1600" b="1" dirty="0">
                <a:latin typeface="Comic Sans MS" panose="030F0702030302020204" pitchFamily="66" charset="0"/>
                <a:cs typeface="Arial" panose="020B0604020202020204" pitchFamily="34" charset="0"/>
              </a:rPr>
              <a:t>градацію  морфологічних  змін  трансплантатів,  виражену в числових значеннях                               від 5 до 1 балів</a:t>
            </a:r>
            <a:r>
              <a:rPr lang="uk-UA" sz="1600" dirty="0">
                <a:latin typeface="Comic Sans MS" panose="030F0702030302020204" pitchFamily="66" charset="0"/>
                <a:cs typeface="Arial" panose="020B0604020202020204" pitchFamily="34" charset="0"/>
              </a:rPr>
              <a:t>.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3995738" y="2997200"/>
          <a:ext cx="4862314" cy="37575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5533">
                  <a:extLst>
                    <a:ext uri="{9D8B030D-6E8A-4147-A177-3AD203B41FA5}">
                      <a16:colId xmlns:a16="http://schemas.microsoft.com/office/drawing/2014/main" xmlns="" val="1706802557"/>
                    </a:ext>
                  </a:extLst>
                </a:gridCol>
                <a:gridCol w="4096781">
                  <a:extLst>
                    <a:ext uri="{9D8B030D-6E8A-4147-A177-3AD203B41FA5}">
                      <a16:colId xmlns:a16="http://schemas.microsoft.com/office/drawing/2014/main" xmlns="" val="1990875357"/>
                    </a:ext>
                  </a:extLst>
                </a:gridCol>
              </a:tblGrid>
              <a:tr h="648075">
                <a:tc>
                  <a:txBody>
                    <a:bodyPr/>
                    <a:lstStyle/>
                    <a:p>
                      <a:pPr algn="ctr"/>
                      <a:r>
                        <a:rPr lang="uk-UA" sz="1600" b="1" dirty="0" smtClean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Бал</a:t>
                      </a:r>
                      <a:endParaRPr lang="uk-UA" sz="1600" b="1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1" dirty="0" smtClean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Морфологічна зміна                 </a:t>
                      </a:r>
                      <a:r>
                        <a:rPr lang="uk-UA" sz="1600" b="1" dirty="0" err="1" smtClean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трансплантантів</a:t>
                      </a:r>
                      <a:r>
                        <a:rPr lang="uk-UA" sz="1600" b="1" dirty="0" smtClean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 мохів</a:t>
                      </a:r>
                      <a:endParaRPr lang="uk-UA" sz="1600" b="1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861569992"/>
                  </a:ext>
                </a:extLst>
              </a:tr>
              <a:tr h="549109">
                <a:tc>
                  <a:txBody>
                    <a:bodyPr/>
                    <a:lstStyle/>
                    <a:p>
                      <a:pPr algn="ctr"/>
                      <a:r>
                        <a:rPr lang="uk-UA" sz="1600" b="1" dirty="0" smtClean="0">
                          <a:latin typeface="Comic Sans MS" panose="030F0702030302020204" pitchFamily="66" charset="0"/>
                        </a:rPr>
                        <a:t>5</a:t>
                      </a:r>
                      <a:endParaRPr lang="uk-UA" sz="1600" b="1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uk-UA" sz="1600" b="1" dirty="0" smtClean="0">
                          <a:latin typeface="Comic Sans MS" panose="030F0702030302020204" pitchFamily="66" charset="0"/>
                        </a:rPr>
                        <a:t>Дернинки практично без ушкоджень</a:t>
                      </a:r>
                      <a:endParaRPr lang="uk-UA" sz="1600" b="1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914594873"/>
                  </a:ext>
                </a:extLst>
              </a:tr>
              <a:tr h="549109">
                <a:tc>
                  <a:txBody>
                    <a:bodyPr/>
                    <a:lstStyle/>
                    <a:p>
                      <a:pPr algn="ctr"/>
                      <a:r>
                        <a:rPr lang="uk-UA" sz="1600" b="1" dirty="0" smtClean="0">
                          <a:latin typeface="Comic Sans MS" panose="030F0702030302020204" pitchFamily="66" charset="0"/>
                        </a:rPr>
                        <a:t>4</a:t>
                      </a:r>
                      <a:endParaRPr lang="uk-UA" sz="1600" b="1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uk-UA" sz="1600" b="1" dirty="0" smtClean="0">
                          <a:latin typeface="Comic Sans MS" panose="030F0702030302020204" pitchFamily="66" charset="0"/>
                        </a:rPr>
                        <a:t>Ушкодження (знебарвлення та побуріння) декількох листкових пластинок на верхівках </a:t>
                      </a:r>
                      <a:r>
                        <a:rPr lang="uk-UA" sz="1600" b="1" dirty="0" err="1" smtClean="0">
                          <a:latin typeface="Comic Sans MS" panose="030F0702030302020204" pitchFamily="66" charset="0"/>
                        </a:rPr>
                        <a:t>гаметофітів</a:t>
                      </a:r>
                      <a:endParaRPr lang="uk-UA" sz="1600" b="1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827276179"/>
                  </a:ext>
                </a:extLst>
              </a:tr>
              <a:tr h="549109">
                <a:tc>
                  <a:txBody>
                    <a:bodyPr/>
                    <a:lstStyle/>
                    <a:p>
                      <a:pPr algn="ctr"/>
                      <a:r>
                        <a:rPr lang="uk-UA" sz="1600" b="1" dirty="0" smtClean="0">
                          <a:latin typeface="Comic Sans MS" panose="030F0702030302020204" pitchFamily="66" charset="0"/>
                        </a:rPr>
                        <a:t>3</a:t>
                      </a:r>
                      <a:endParaRPr lang="uk-UA" sz="1600" b="1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uk-UA" sz="1600" b="1" dirty="0" smtClean="0">
                          <a:latin typeface="Comic Sans MS" panose="030F0702030302020204" pitchFamily="66" charset="0"/>
                        </a:rPr>
                        <a:t>Відмирання менше ніж половини </a:t>
                      </a:r>
                      <a:r>
                        <a:rPr lang="uk-UA" sz="1600" b="1" dirty="0" err="1" smtClean="0">
                          <a:latin typeface="Comic Sans MS" panose="030F0702030302020204" pitchFamily="66" charset="0"/>
                        </a:rPr>
                        <a:t>гаметофітів</a:t>
                      </a:r>
                      <a:r>
                        <a:rPr lang="uk-UA" sz="1600" b="1" dirty="0" smtClean="0">
                          <a:latin typeface="Comic Sans MS" panose="030F0702030302020204" pitchFamily="66" charset="0"/>
                        </a:rPr>
                        <a:t> дернинки</a:t>
                      </a:r>
                      <a:endParaRPr lang="uk-UA" sz="1600" b="1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253694661"/>
                  </a:ext>
                </a:extLst>
              </a:tr>
              <a:tr h="549109">
                <a:tc>
                  <a:txBody>
                    <a:bodyPr/>
                    <a:lstStyle/>
                    <a:p>
                      <a:pPr algn="ctr"/>
                      <a:r>
                        <a:rPr lang="uk-UA" sz="1600" b="1" dirty="0" smtClean="0">
                          <a:latin typeface="Comic Sans MS" panose="030F0702030302020204" pitchFamily="66" charset="0"/>
                        </a:rPr>
                        <a:t>2</a:t>
                      </a:r>
                      <a:endParaRPr lang="uk-UA" sz="1600" b="1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uk-UA" sz="1600" b="1" dirty="0" smtClean="0">
                          <a:latin typeface="Comic Sans MS" panose="030F0702030302020204" pitchFamily="66" charset="0"/>
                        </a:rPr>
                        <a:t>Відмирання більше ніж половини </a:t>
                      </a:r>
                      <a:r>
                        <a:rPr lang="uk-UA" sz="1600" b="1" dirty="0" err="1" smtClean="0">
                          <a:latin typeface="Comic Sans MS" panose="030F0702030302020204" pitchFamily="66" charset="0"/>
                        </a:rPr>
                        <a:t>гаметофітів</a:t>
                      </a:r>
                      <a:r>
                        <a:rPr lang="uk-UA" sz="1600" b="1" dirty="0" smtClean="0">
                          <a:latin typeface="Comic Sans MS" panose="030F0702030302020204" pitchFamily="66" charset="0"/>
                        </a:rPr>
                        <a:t> дернинки</a:t>
                      </a:r>
                      <a:endParaRPr lang="uk-UA" sz="1600" b="1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863890658"/>
                  </a:ext>
                </a:extLst>
              </a:tr>
              <a:tr h="549109">
                <a:tc>
                  <a:txBody>
                    <a:bodyPr/>
                    <a:lstStyle/>
                    <a:p>
                      <a:pPr algn="ctr"/>
                      <a:r>
                        <a:rPr lang="uk-UA" sz="1600" b="1" dirty="0" smtClean="0">
                          <a:latin typeface="Comic Sans MS" panose="030F0702030302020204" pitchFamily="66" charset="0"/>
                        </a:rPr>
                        <a:t>1</a:t>
                      </a:r>
                      <a:endParaRPr lang="uk-UA" sz="1600" b="1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uk-UA" sz="1600" b="1" dirty="0" smtClean="0">
                          <a:latin typeface="Comic Sans MS" panose="030F0702030302020204" pitchFamily="66" charset="0"/>
                        </a:rPr>
                        <a:t>Всі </a:t>
                      </a:r>
                      <a:r>
                        <a:rPr lang="uk-UA" sz="1600" b="1" dirty="0" err="1" smtClean="0">
                          <a:latin typeface="Comic Sans MS" panose="030F0702030302020204" pitchFamily="66" charset="0"/>
                        </a:rPr>
                        <a:t>гаметофіти</a:t>
                      </a:r>
                      <a:r>
                        <a:rPr lang="uk-UA" sz="1600" b="1" dirty="0" smtClean="0">
                          <a:latin typeface="Comic Sans MS" panose="030F0702030302020204" pitchFamily="66" charset="0"/>
                        </a:rPr>
                        <a:t> дернинки пошкоджені або повністю відмерли</a:t>
                      </a:r>
                      <a:endParaRPr lang="uk-UA" sz="1600" b="1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819058731"/>
                  </a:ext>
                </a:extLst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5" descr="0917771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Заголовок 1"/>
          <p:cNvSpPr>
            <a:spLocks noGrp="1"/>
          </p:cNvSpPr>
          <p:nvPr>
            <p:ph type="title"/>
          </p:nvPr>
        </p:nvSpPr>
        <p:spPr>
          <a:xfrm>
            <a:off x="285750" y="274638"/>
            <a:ext cx="8643938" cy="654050"/>
          </a:xfrm>
        </p:spPr>
        <p:txBody>
          <a:bodyPr/>
          <a:lstStyle/>
          <a:p>
            <a:r>
              <a:rPr lang="uk-UA" altLang="uk-UA" sz="3600" smtClean="0">
                <a:solidFill>
                  <a:srgbClr val="0000CC"/>
                </a:solidFill>
                <a:latin typeface="Comic Sans MS" pitchFamily="66" charset="0"/>
                <a:cs typeface="Times New Roman" pitchFamily="18" charset="0"/>
              </a:rPr>
              <a:t>Практична значимість дослідження</a:t>
            </a:r>
            <a:endParaRPr lang="ru-RU" altLang="uk-UA" sz="3600" smtClean="0">
              <a:solidFill>
                <a:srgbClr val="0000CC"/>
              </a:solidFill>
              <a:latin typeface="Comic Sans MS" pitchFamily="66" charset="0"/>
              <a:cs typeface="Times New Roman" pitchFamily="18" charset="0"/>
            </a:endParaRPr>
          </a:p>
        </p:txBody>
      </p:sp>
      <p:sp>
        <p:nvSpPr>
          <p:cNvPr id="7172" name="Содержимое 2"/>
          <p:cNvSpPr>
            <a:spLocks noGrp="1"/>
          </p:cNvSpPr>
          <p:nvPr>
            <p:ph idx="1"/>
          </p:nvPr>
        </p:nvSpPr>
        <p:spPr>
          <a:xfrm>
            <a:off x="395288" y="1071563"/>
            <a:ext cx="8280400" cy="2933700"/>
          </a:xfrm>
          <a:solidFill>
            <a:schemeClr val="accent5"/>
          </a:solidFill>
          <a:ln>
            <a:solidFill>
              <a:srgbClr val="0000CC"/>
            </a:solidFill>
          </a:ln>
        </p:spPr>
        <p:txBody>
          <a:bodyPr/>
          <a:lstStyle/>
          <a:p>
            <a:pPr lvl="1">
              <a:buFontTx/>
              <a:buNone/>
              <a:defRPr/>
            </a:pPr>
            <a:r>
              <a:rPr lang="uk-UA" altLang="uk-UA" sz="2000" b="1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  </a:t>
            </a:r>
            <a:r>
              <a:rPr lang="uk-UA" altLang="uk-UA" sz="1600" b="1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Позитивний ефект нашого дослідження проявляється в мінімальних </a:t>
            </a:r>
          </a:p>
          <a:p>
            <a:pPr lvl="1">
              <a:buFontTx/>
              <a:buNone/>
              <a:defRPr/>
            </a:pPr>
            <a:r>
              <a:rPr lang="uk-UA" altLang="uk-UA" sz="1600" b="1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коштовних витратах під час трансплантації дернинок мохів, </a:t>
            </a:r>
          </a:p>
          <a:p>
            <a:pPr lvl="1">
              <a:buFontTx/>
              <a:buNone/>
              <a:defRPr/>
            </a:pPr>
            <a:r>
              <a:rPr lang="uk-UA" altLang="uk-UA" sz="1600" b="1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спостереження за ними та роботи в лабораторних  умовах,  у </a:t>
            </a:r>
          </a:p>
          <a:p>
            <a:pPr lvl="1">
              <a:buFontTx/>
              <a:buNone/>
              <a:defRPr/>
            </a:pPr>
            <a:r>
              <a:rPr lang="uk-UA" altLang="uk-UA" sz="1600" b="1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доступності  зразків  досліджуваних  видів  мохів  у  зв'язку  з  їх  </a:t>
            </a:r>
          </a:p>
          <a:p>
            <a:pPr lvl="1">
              <a:buFontTx/>
              <a:buNone/>
              <a:defRPr/>
            </a:pPr>
            <a:r>
              <a:rPr lang="uk-UA" altLang="uk-UA" sz="1600" b="1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широким географічним поширенням.</a:t>
            </a:r>
          </a:p>
          <a:p>
            <a:pPr lvl="1">
              <a:buFontTx/>
              <a:buNone/>
              <a:defRPr/>
            </a:pPr>
            <a:r>
              <a:rPr lang="uk-UA" altLang="uk-UA" sz="1600" b="1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  Використання  способу  дозволяє  проводити порівняльний  аналіз </a:t>
            </a:r>
          </a:p>
          <a:p>
            <a:pPr lvl="1">
              <a:buFontTx/>
              <a:buNone/>
              <a:defRPr/>
            </a:pPr>
            <a:r>
              <a:rPr lang="uk-UA" altLang="uk-UA" sz="1600" b="1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екологічного  стану  окремих територій  за  орієнтовним  рівнем </a:t>
            </a:r>
          </a:p>
          <a:p>
            <a:pPr lvl="1">
              <a:buFontTx/>
              <a:buNone/>
              <a:defRPr/>
            </a:pPr>
            <a:r>
              <a:rPr lang="uk-UA" altLang="uk-UA" sz="1600" b="1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забруднення  атмосфери з метою індикації несприятливого впливу </a:t>
            </a:r>
          </a:p>
          <a:p>
            <a:pPr lvl="1">
              <a:buFontTx/>
              <a:buNone/>
              <a:defRPr/>
            </a:pPr>
            <a:r>
              <a:rPr lang="uk-UA" altLang="uk-UA" sz="1600" b="1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промислових підприємств на навколишнє середовище</a:t>
            </a:r>
            <a:endParaRPr lang="ru-RU" altLang="uk-UA" sz="1600" b="1" dirty="0" smtClean="0">
              <a:latin typeface="Comic Sans MS" panose="030F0702030302020204" pitchFamily="66" charset="0"/>
            </a:endParaRPr>
          </a:p>
        </p:txBody>
      </p:sp>
      <p:pic>
        <p:nvPicPr>
          <p:cNvPr id="7173" name="Рисунок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288" y="4148138"/>
            <a:ext cx="2808287" cy="2100262"/>
          </a:xfrm>
          <a:prstGeom prst="rect">
            <a:avLst/>
          </a:prstGeom>
          <a:noFill/>
          <a:ln w="19050">
            <a:solidFill>
              <a:srgbClr val="0000CC"/>
            </a:solidFill>
            <a:miter lim="800000"/>
            <a:headEnd/>
            <a:tailEnd/>
          </a:ln>
        </p:spPr>
      </p:pic>
      <p:pic>
        <p:nvPicPr>
          <p:cNvPr id="7174" name="Рисунок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64163" y="4146550"/>
            <a:ext cx="1582737" cy="2111375"/>
          </a:xfrm>
          <a:prstGeom prst="rect">
            <a:avLst/>
          </a:prstGeom>
          <a:noFill/>
          <a:ln w="19050">
            <a:solidFill>
              <a:srgbClr val="0000CC"/>
            </a:solidFill>
            <a:miter lim="800000"/>
            <a:headEnd/>
            <a:tailEnd/>
          </a:ln>
        </p:spPr>
      </p:pic>
      <p:pic>
        <p:nvPicPr>
          <p:cNvPr id="7175" name="Рисунок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86600" y="4146550"/>
            <a:ext cx="1576388" cy="2101850"/>
          </a:xfrm>
          <a:prstGeom prst="rect">
            <a:avLst/>
          </a:prstGeom>
          <a:noFill/>
          <a:ln w="19050">
            <a:solidFill>
              <a:srgbClr val="0000CC"/>
            </a:solidFill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638175" y="6351588"/>
            <a:ext cx="2322513" cy="338137"/>
          </a:xfrm>
          <a:prstGeom prst="rect">
            <a:avLst/>
          </a:prstGeom>
          <a:solidFill>
            <a:schemeClr val="accent5"/>
          </a:solidFill>
          <a:ln>
            <a:solidFill>
              <a:srgbClr val="0000FF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uk-UA" sz="1600" b="1" dirty="0">
                <a:latin typeface="Comic Sans MS" panose="030F0702030302020204" pitchFamily="66" charset="0"/>
                <a:cs typeface="Arial" panose="020B0604020202020204" pitchFamily="34" charset="0"/>
              </a:rPr>
              <a:t>Збір матеріалу мохів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27625" y="6351588"/>
            <a:ext cx="3638550" cy="338137"/>
          </a:xfrm>
          <a:prstGeom prst="rect">
            <a:avLst/>
          </a:prstGeom>
          <a:solidFill>
            <a:schemeClr val="accent5"/>
          </a:solidFill>
          <a:ln>
            <a:solidFill>
              <a:srgbClr val="0000FF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uk-UA" sz="1600" b="1" dirty="0">
                <a:latin typeface="Comic Sans MS" panose="030F0702030302020204" pitchFamily="66" charset="0"/>
                <a:cs typeface="Arial" panose="020B0604020202020204" pitchFamily="34" charset="0"/>
              </a:rPr>
              <a:t>Ділянки з </a:t>
            </a:r>
            <a:r>
              <a:rPr lang="uk-UA" sz="1600" b="1" dirty="0" err="1">
                <a:latin typeface="Comic Sans MS" panose="030F0702030302020204" pitchFamily="66" charset="0"/>
                <a:cs typeface="Arial" panose="020B0604020202020204" pitchFamily="34" charset="0"/>
              </a:rPr>
              <a:t>трасплантантами</a:t>
            </a:r>
            <a:r>
              <a:rPr lang="uk-UA" sz="1600" b="1" dirty="0">
                <a:latin typeface="Comic Sans MS" panose="030F0702030302020204" pitchFamily="66" charset="0"/>
                <a:cs typeface="Arial" panose="020B0604020202020204" pitchFamily="34" charset="0"/>
              </a:rPr>
              <a:t> мохів</a:t>
            </a:r>
          </a:p>
        </p:txBody>
      </p:sp>
      <p:sp>
        <p:nvSpPr>
          <p:cNvPr id="7" name="Штриховая стрелка вправо 6"/>
          <p:cNvSpPr/>
          <p:nvPr/>
        </p:nvSpPr>
        <p:spPr>
          <a:xfrm>
            <a:off x="2124075" y="4868863"/>
            <a:ext cx="3438525" cy="561975"/>
          </a:xfrm>
          <a:prstGeom prst="striped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b="1" dirty="0">
                <a:latin typeface="Comic Sans MS" panose="030F0702030302020204" pitchFamily="66" charset="0"/>
              </a:rPr>
              <a:t>Трансплантація моху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5" descr="0917771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Заголовок 1"/>
          <p:cNvSpPr>
            <a:spLocks noGrp="1"/>
          </p:cNvSpPr>
          <p:nvPr>
            <p:ph type="title"/>
          </p:nvPr>
        </p:nvSpPr>
        <p:spPr>
          <a:xfrm>
            <a:off x="457200" y="180975"/>
            <a:ext cx="8229600" cy="962025"/>
          </a:xfrm>
        </p:spPr>
        <p:txBody>
          <a:bodyPr/>
          <a:lstStyle/>
          <a:p>
            <a:r>
              <a:rPr lang="uk-UA" altLang="uk-UA" sz="3600" smtClean="0">
                <a:solidFill>
                  <a:srgbClr val="0000CC"/>
                </a:solidFill>
                <a:latin typeface="Comic Sans MS" pitchFamily="66" charset="0"/>
                <a:cs typeface="Times New Roman" pitchFamily="18" charset="0"/>
              </a:rPr>
              <a:t>Об’єкт дослідження</a:t>
            </a:r>
            <a:endParaRPr lang="ru-RU" altLang="uk-UA" sz="3600" smtClean="0">
              <a:solidFill>
                <a:srgbClr val="0000CC"/>
              </a:solidFill>
              <a:latin typeface="Comic Sans MS" pitchFamily="66" charset="0"/>
              <a:cs typeface="Times New Roman" pitchFamily="18" charset="0"/>
            </a:endParaRPr>
          </a:p>
        </p:txBody>
      </p:sp>
      <p:sp>
        <p:nvSpPr>
          <p:cNvPr id="8196" name="Содержимое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1749425"/>
          </a:xfrm>
          <a:ln w="19050">
            <a:solidFill>
              <a:srgbClr val="0000FF"/>
            </a:solidFill>
          </a:ln>
        </p:spPr>
        <p:txBody>
          <a:bodyPr/>
          <a:lstStyle/>
          <a:p>
            <a:pPr algn="ctr">
              <a:buFontTx/>
              <a:buNone/>
            </a:pPr>
            <a:r>
              <a:rPr lang="uk-UA" sz="2000" b="1" smtClean="0">
                <a:latin typeface="Comic Sans MS" pitchFamily="66" charset="0"/>
              </a:rPr>
              <a:t>Епіфітні мохоподібні Leskea polycarpa Hedw. (Льоскея багатоплода) та Orthotrichum pumilum Sw. (Прямоволосник карликовий), що зустрічаються в околицях міста Полтави, та були трансплантовані на досліджувані зони міста з</a:t>
            </a:r>
            <a:r>
              <a:rPr lang="ru-RU" sz="2000" b="1" smtClean="0">
                <a:latin typeface="Comic Sans MS" pitchFamily="66" charset="0"/>
              </a:rPr>
              <a:t> </a:t>
            </a:r>
            <a:r>
              <a:rPr lang="uk-UA" sz="2000" b="1" smtClean="0">
                <a:latin typeface="Comic Sans MS" pitchFamily="66" charset="0"/>
              </a:rPr>
              <a:t>високим тиском антропогенного навантаження [2];. </a:t>
            </a:r>
            <a:endParaRPr lang="ru-RU" altLang="uk-UA" sz="2000" b="1" smtClean="0">
              <a:latin typeface="Comic Sans MS" pitchFamily="66" charset="0"/>
              <a:cs typeface="Times New Roman" pitchFamily="18" charset="0"/>
            </a:endParaRPr>
          </a:p>
        </p:txBody>
      </p:sp>
      <p:sp>
        <p:nvSpPr>
          <p:cNvPr id="8199" name="Прямоугольник 2"/>
          <p:cNvSpPr>
            <a:spLocks noChangeArrowheads="1"/>
          </p:cNvSpPr>
          <p:nvPr/>
        </p:nvSpPr>
        <p:spPr bwMode="auto">
          <a:xfrm>
            <a:off x="1003300" y="5992813"/>
            <a:ext cx="2673350" cy="614362"/>
          </a:xfrm>
          <a:prstGeom prst="rect">
            <a:avLst/>
          </a:prstGeom>
          <a:solidFill>
            <a:schemeClr val="accent5"/>
          </a:solidFill>
          <a:ln w="19050">
            <a:solidFill>
              <a:srgbClr val="0000FF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uk-UA" sz="1600" b="1" dirty="0" err="1" smtClean="0">
                <a:latin typeface="Comic Sans MS" panose="030F0702030302020204" pitchFamily="66" charset="0"/>
              </a:rPr>
              <a:t>Leskea</a:t>
            </a:r>
            <a:r>
              <a:rPr lang="uk-UA" sz="1600" b="1" dirty="0" smtClean="0">
                <a:latin typeface="Comic Sans MS" panose="030F0702030302020204" pitchFamily="66" charset="0"/>
              </a:rPr>
              <a:t> </a:t>
            </a:r>
            <a:r>
              <a:rPr lang="uk-UA" sz="1600" b="1" dirty="0" err="1" smtClean="0">
                <a:latin typeface="Comic Sans MS" panose="030F0702030302020204" pitchFamily="66" charset="0"/>
              </a:rPr>
              <a:t>polycarpa</a:t>
            </a:r>
            <a:r>
              <a:rPr lang="uk-UA" sz="1600" b="1" dirty="0" smtClean="0">
                <a:latin typeface="Comic Sans MS" panose="030F0702030302020204" pitchFamily="66" charset="0"/>
              </a:rPr>
              <a:t> </a:t>
            </a:r>
            <a:r>
              <a:rPr lang="uk-UA" sz="1600" b="1" dirty="0" err="1" smtClean="0">
                <a:latin typeface="Comic Sans MS" panose="030F0702030302020204" pitchFamily="66" charset="0"/>
              </a:rPr>
              <a:t>Hedw</a:t>
            </a:r>
            <a:r>
              <a:rPr lang="uk-UA" sz="1600" b="1" dirty="0" smtClean="0">
                <a:latin typeface="Comic Sans MS" panose="030F0702030302020204" pitchFamily="66" charset="0"/>
              </a:rPr>
              <a:t>. 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uk-UA" sz="1600" b="1" dirty="0" smtClean="0">
                <a:latin typeface="Comic Sans MS" panose="030F0702030302020204" pitchFamily="66" charset="0"/>
              </a:rPr>
              <a:t>(</a:t>
            </a:r>
            <a:r>
              <a:rPr lang="uk-UA" sz="1600" b="1" dirty="0" err="1" smtClean="0">
                <a:latin typeface="Comic Sans MS" panose="030F0702030302020204" pitchFamily="66" charset="0"/>
              </a:rPr>
              <a:t>Льоскея</a:t>
            </a:r>
            <a:r>
              <a:rPr lang="uk-UA" sz="1600" b="1" dirty="0" smtClean="0">
                <a:latin typeface="Comic Sans MS" panose="030F0702030302020204" pitchFamily="66" charset="0"/>
              </a:rPr>
              <a:t> </a:t>
            </a:r>
            <a:r>
              <a:rPr lang="uk-UA" sz="1600" b="1" dirty="0" err="1" smtClean="0">
                <a:latin typeface="Comic Sans MS" panose="030F0702030302020204" pitchFamily="66" charset="0"/>
              </a:rPr>
              <a:t>багатоплода</a:t>
            </a:r>
            <a:r>
              <a:rPr lang="uk-UA" sz="1800" b="1" dirty="0" smtClean="0">
                <a:latin typeface="Comic Sans MS" panose="030F0702030302020204" pitchFamily="66" charset="0"/>
              </a:rPr>
              <a:t>)</a:t>
            </a:r>
            <a:endParaRPr lang="ru-RU" altLang="uk-UA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00" name="Прямоугольник 3"/>
          <p:cNvSpPr>
            <a:spLocks noChangeArrowheads="1"/>
          </p:cNvSpPr>
          <p:nvPr/>
        </p:nvSpPr>
        <p:spPr bwMode="auto">
          <a:xfrm>
            <a:off x="5292725" y="5989638"/>
            <a:ext cx="3208338" cy="585787"/>
          </a:xfrm>
          <a:prstGeom prst="rect">
            <a:avLst/>
          </a:prstGeom>
          <a:solidFill>
            <a:schemeClr val="accent5"/>
          </a:solidFill>
          <a:ln w="19050">
            <a:solidFill>
              <a:srgbClr val="0000FF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uk-UA" sz="1600" b="1" dirty="0" err="1" smtClean="0">
                <a:latin typeface="Comic Sans MS" panose="030F0702030302020204" pitchFamily="66" charset="0"/>
              </a:rPr>
              <a:t>Orthotrichum</a:t>
            </a:r>
            <a:r>
              <a:rPr lang="uk-UA" sz="1600" b="1" dirty="0" smtClean="0">
                <a:latin typeface="Comic Sans MS" panose="030F0702030302020204" pitchFamily="66" charset="0"/>
              </a:rPr>
              <a:t> </a:t>
            </a:r>
            <a:r>
              <a:rPr lang="uk-UA" sz="1600" b="1" dirty="0" err="1" smtClean="0">
                <a:latin typeface="Comic Sans MS" panose="030F0702030302020204" pitchFamily="66" charset="0"/>
              </a:rPr>
              <a:t>pumilum</a:t>
            </a:r>
            <a:r>
              <a:rPr lang="uk-UA" sz="1600" b="1" dirty="0" smtClean="0">
                <a:latin typeface="Comic Sans MS" panose="030F0702030302020204" pitchFamily="66" charset="0"/>
              </a:rPr>
              <a:t> </a:t>
            </a:r>
            <a:r>
              <a:rPr lang="uk-UA" sz="1600" b="1" dirty="0" err="1" smtClean="0">
                <a:latin typeface="Comic Sans MS" panose="030F0702030302020204" pitchFamily="66" charset="0"/>
              </a:rPr>
              <a:t>Sw</a:t>
            </a:r>
            <a:r>
              <a:rPr lang="uk-UA" sz="1600" b="1" dirty="0" smtClean="0">
                <a:latin typeface="Comic Sans MS" panose="030F0702030302020204" pitchFamily="66" charset="0"/>
              </a:rPr>
              <a:t>. 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uk-UA" sz="1600" b="1" dirty="0" smtClean="0">
                <a:latin typeface="Comic Sans MS" panose="030F0702030302020204" pitchFamily="66" charset="0"/>
              </a:rPr>
              <a:t>(</a:t>
            </a:r>
            <a:r>
              <a:rPr lang="uk-UA" sz="1600" b="1" dirty="0" err="1" smtClean="0">
                <a:latin typeface="Comic Sans MS" panose="030F0702030302020204" pitchFamily="66" charset="0"/>
              </a:rPr>
              <a:t>Прямоволосник</a:t>
            </a:r>
            <a:r>
              <a:rPr lang="uk-UA" sz="1600" b="1" dirty="0" smtClean="0">
                <a:latin typeface="Comic Sans MS" panose="030F0702030302020204" pitchFamily="66" charset="0"/>
              </a:rPr>
              <a:t> карликовий)</a:t>
            </a:r>
            <a:endParaRPr lang="ru-RU" altLang="uk-UA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3032125"/>
            <a:ext cx="3765550" cy="2825750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3" name="Рисунок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43475" y="3032125"/>
            <a:ext cx="3714750" cy="2825750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5" descr="0917771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9" name="Заголовок 1"/>
          <p:cNvSpPr>
            <a:spLocks noGrp="1"/>
          </p:cNvSpPr>
          <p:nvPr>
            <p:ph type="title"/>
          </p:nvPr>
        </p:nvSpPr>
        <p:spPr>
          <a:xfrm>
            <a:off x="457200" y="139700"/>
            <a:ext cx="8229600" cy="985838"/>
          </a:xfrm>
        </p:spPr>
        <p:txBody>
          <a:bodyPr/>
          <a:lstStyle/>
          <a:p>
            <a:r>
              <a:rPr lang="uk-UA" altLang="uk-UA" sz="3600" smtClean="0">
                <a:solidFill>
                  <a:srgbClr val="0000CC"/>
                </a:solidFill>
                <a:latin typeface="Comic Sans MS" pitchFamily="66" charset="0"/>
                <a:cs typeface="Times New Roman" pitchFamily="18" charset="0"/>
              </a:rPr>
              <a:t>Предмет дослідження</a:t>
            </a:r>
            <a:endParaRPr lang="ru-RU" altLang="uk-UA" sz="3600" smtClean="0">
              <a:solidFill>
                <a:srgbClr val="0000CC"/>
              </a:solidFill>
              <a:latin typeface="Comic Sans MS" pitchFamily="66" charset="0"/>
              <a:cs typeface="Times New Roman" pitchFamily="18" charset="0"/>
            </a:endParaRPr>
          </a:p>
        </p:txBody>
      </p:sp>
      <p:sp>
        <p:nvSpPr>
          <p:cNvPr id="9220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1196975"/>
            <a:ext cx="8229600" cy="936625"/>
          </a:xfrm>
          <a:ln w="19050">
            <a:solidFill>
              <a:srgbClr val="0000FF"/>
            </a:solidFill>
          </a:ln>
        </p:spPr>
        <p:txBody>
          <a:bodyPr/>
          <a:lstStyle/>
          <a:p>
            <a:pPr algn="ctr">
              <a:buFontTx/>
              <a:buNone/>
            </a:pPr>
            <a:r>
              <a:rPr lang="uk-UA" sz="2400" b="1" smtClean="0">
                <a:latin typeface="Comic Sans MS" pitchFamily="66" charset="0"/>
              </a:rPr>
              <a:t>Оцінка ступеня забруднення атмосферного повітря за допомогою трансплантантів мохів</a:t>
            </a:r>
            <a:endParaRPr lang="ru-RU" altLang="uk-UA" sz="2400" b="1" smtClean="0">
              <a:latin typeface="Comic Sans MS" pitchFamily="66" charset="0"/>
              <a:cs typeface="Times New Roman" pitchFamily="18" charset="0"/>
            </a:endParaRPr>
          </a:p>
        </p:txBody>
      </p:sp>
      <p:sp>
        <p:nvSpPr>
          <p:cNvPr id="9223" name="TextBox 3"/>
          <p:cNvSpPr txBox="1">
            <a:spLocks noChangeArrowheads="1"/>
          </p:cNvSpPr>
          <p:nvPr/>
        </p:nvSpPr>
        <p:spPr bwMode="auto">
          <a:xfrm>
            <a:off x="457200" y="5797550"/>
            <a:ext cx="2879725" cy="584200"/>
          </a:xfrm>
          <a:prstGeom prst="rect">
            <a:avLst/>
          </a:prstGeom>
          <a:solidFill>
            <a:schemeClr val="accent5"/>
          </a:solidFill>
          <a:ln w="19050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uk-UA" sz="1600" b="1" dirty="0" err="1" smtClean="0">
                <a:latin typeface="Comic Sans MS" panose="030F0702030302020204" pitchFamily="66" charset="0"/>
              </a:rPr>
              <a:t>Leskea</a:t>
            </a:r>
            <a:r>
              <a:rPr lang="uk-UA" sz="1600" b="1" dirty="0" smtClean="0">
                <a:latin typeface="Comic Sans MS" panose="030F0702030302020204" pitchFamily="66" charset="0"/>
              </a:rPr>
              <a:t> </a:t>
            </a:r>
            <a:r>
              <a:rPr lang="uk-UA" sz="1600" b="1" dirty="0" err="1" smtClean="0">
                <a:latin typeface="Comic Sans MS" panose="030F0702030302020204" pitchFamily="66" charset="0"/>
              </a:rPr>
              <a:t>polycarpa</a:t>
            </a:r>
            <a:r>
              <a:rPr lang="uk-UA" sz="1600" b="1" dirty="0" smtClean="0">
                <a:latin typeface="Comic Sans MS" panose="030F0702030302020204" pitchFamily="66" charset="0"/>
              </a:rPr>
              <a:t> </a:t>
            </a:r>
            <a:r>
              <a:rPr lang="uk-UA" sz="1600" b="1" dirty="0" err="1" smtClean="0">
                <a:latin typeface="Comic Sans MS" panose="030F0702030302020204" pitchFamily="66" charset="0"/>
              </a:rPr>
              <a:t>Hedw</a:t>
            </a:r>
            <a:r>
              <a:rPr lang="uk-UA" sz="1600" b="1" dirty="0" smtClean="0">
                <a:latin typeface="Comic Sans MS" panose="030F0702030302020204" pitchFamily="66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uk-UA" sz="1600" b="1" dirty="0" smtClean="0">
                <a:latin typeface="Comic Sans MS" panose="030F0702030302020204" pitchFamily="66" charset="0"/>
              </a:rPr>
              <a:t>з ділянки площі </a:t>
            </a:r>
            <a:r>
              <a:rPr lang="uk-UA" sz="1600" b="1" dirty="0" err="1" smtClean="0">
                <a:latin typeface="Comic Sans MS" panose="030F0702030302020204" pitchFamily="66" charset="0"/>
              </a:rPr>
              <a:t>Зигіна</a:t>
            </a:r>
            <a:endParaRPr lang="uk-UA" altLang="uk-UA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22" name="Рисунок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2262188"/>
            <a:ext cx="2865438" cy="1912937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8175" y="3917950"/>
            <a:ext cx="2525713" cy="1684338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9224" name="Рисунок 4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4725" y="2262188"/>
            <a:ext cx="2651125" cy="1987550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9225" name="Рисунок 2"/>
          <p:cNvPicPr>
            <a:picLocks noChangeAspect="1"/>
          </p:cNvPicPr>
          <p:nvPr/>
        </p:nvPicPr>
        <p:blipFill>
          <a:blip r:embed="rId6" cstate="print"/>
          <a:srcRect b="8070"/>
          <a:stretch>
            <a:fillRect/>
          </a:stretch>
        </p:blipFill>
        <p:spPr bwMode="auto">
          <a:xfrm>
            <a:off x="5988050" y="3908425"/>
            <a:ext cx="2459038" cy="1693863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4932363" y="5797550"/>
            <a:ext cx="3243262" cy="584200"/>
          </a:xfrm>
          <a:prstGeom prst="rect">
            <a:avLst/>
          </a:prstGeom>
          <a:solidFill>
            <a:schemeClr val="accent5"/>
          </a:solidFill>
          <a:ln w="19050">
            <a:solidFill>
              <a:srgbClr val="0000FF"/>
            </a:solidFill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uk-UA" sz="1600" b="1" dirty="0" err="1">
                <a:latin typeface="Comic Sans MS" panose="030F0702030302020204" pitchFamily="66" charset="0"/>
                <a:cs typeface="Arial" panose="020B0604020202020204" pitchFamily="34" charset="0"/>
              </a:rPr>
              <a:t>Leskea</a:t>
            </a:r>
            <a:r>
              <a:rPr lang="uk-UA" sz="1600" b="1" dirty="0"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uk-UA" sz="1600" b="1" dirty="0" err="1">
                <a:latin typeface="Comic Sans MS" panose="030F0702030302020204" pitchFamily="66" charset="0"/>
                <a:cs typeface="Arial" panose="020B0604020202020204" pitchFamily="34" charset="0"/>
              </a:rPr>
              <a:t>polycarpa</a:t>
            </a:r>
            <a:r>
              <a:rPr lang="uk-UA" sz="1600" b="1" dirty="0"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uk-UA" sz="1600" b="1" dirty="0" err="1">
                <a:latin typeface="Comic Sans MS" panose="030F0702030302020204" pitchFamily="66" charset="0"/>
                <a:cs typeface="Arial" panose="020B0604020202020204" pitchFamily="34" charset="0"/>
              </a:rPr>
              <a:t>Hedw</a:t>
            </a:r>
            <a:r>
              <a:rPr lang="uk-UA" sz="1600" b="1" dirty="0">
                <a:latin typeface="Comic Sans MS" panose="030F0702030302020204" pitchFamily="66" charset="0"/>
                <a:cs typeface="Arial" panose="020B0604020202020204" pitchFamily="34" charset="0"/>
              </a:rPr>
              <a:t> з</a:t>
            </a:r>
          </a:p>
          <a:p>
            <a:pPr algn="ctr" eaLnBrk="1" hangingPunct="1">
              <a:defRPr/>
            </a:pPr>
            <a:r>
              <a:rPr lang="uk-UA" sz="1600" b="1" dirty="0">
                <a:solidFill>
                  <a:srgbClr val="0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ділянки міського </a:t>
            </a:r>
            <a:r>
              <a:rPr lang="uk-UA" sz="1600" b="1" dirty="0" err="1">
                <a:solidFill>
                  <a:srgbClr val="0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денропарку</a:t>
            </a:r>
            <a:endParaRPr lang="uk-UA" altLang="uk-UA" sz="1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5" descr="0917771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9688"/>
            <a:ext cx="9144000" cy="6858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10243" name="Заголовок 1"/>
          <p:cNvSpPr>
            <a:spLocks noGrp="1"/>
          </p:cNvSpPr>
          <p:nvPr>
            <p:ph type="title"/>
          </p:nvPr>
        </p:nvSpPr>
        <p:spPr>
          <a:xfrm>
            <a:off x="457200" y="71438"/>
            <a:ext cx="8229600" cy="1000125"/>
          </a:xfrm>
        </p:spPr>
        <p:txBody>
          <a:bodyPr/>
          <a:lstStyle/>
          <a:p>
            <a:r>
              <a:rPr lang="uk-UA" altLang="uk-UA" sz="3600" smtClean="0">
                <a:solidFill>
                  <a:srgbClr val="0000CC"/>
                </a:solidFill>
                <a:latin typeface="Comic Sans MS" pitchFamily="66" charset="0"/>
                <a:cs typeface="Times New Roman" pitchFamily="18" charset="0"/>
              </a:rPr>
              <a:t>Проведені дослідження</a:t>
            </a:r>
            <a:endParaRPr lang="ru-RU" altLang="uk-UA" sz="3600" smtClean="0">
              <a:solidFill>
                <a:srgbClr val="0000CC"/>
              </a:solidFill>
              <a:latin typeface="Comic Sans MS" pitchFamily="66" charset="0"/>
              <a:cs typeface="Times New Roman" pitchFamily="18" charset="0"/>
            </a:endParaRPr>
          </a:p>
        </p:txBody>
      </p:sp>
      <p:sp>
        <p:nvSpPr>
          <p:cNvPr id="10244" name="Содержимое 8"/>
          <p:cNvSpPr>
            <a:spLocks noGrp="1"/>
          </p:cNvSpPr>
          <p:nvPr>
            <p:ph sz="quarter" idx="2"/>
          </p:nvPr>
        </p:nvSpPr>
        <p:spPr>
          <a:xfrm>
            <a:off x="593725" y="1071563"/>
            <a:ext cx="8075613" cy="1852612"/>
          </a:xfrm>
          <a:ln w="19050">
            <a:solidFill>
              <a:srgbClr val="0000CC"/>
            </a:solidFill>
          </a:ln>
        </p:spPr>
        <p:txBody>
          <a:bodyPr/>
          <a:lstStyle/>
          <a:p>
            <a:pPr>
              <a:buFontTx/>
              <a:buNone/>
            </a:pPr>
            <a:r>
              <a:rPr lang="ru-RU" altLang="uk-UA" sz="1600" b="1" smtClean="0">
                <a:latin typeface="Comic Sans MS" pitchFamily="66" charset="0"/>
                <a:cs typeface="Times New Roman" pitchFamily="18" charset="0"/>
              </a:rPr>
              <a:t>Оцінювали  стан  кожної  дернинки  в  кожній  із ділянок трансплантації, а </a:t>
            </a:r>
          </a:p>
          <a:p>
            <a:pPr>
              <a:buFontTx/>
              <a:buNone/>
            </a:pPr>
            <a:r>
              <a:rPr lang="ru-RU" altLang="uk-UA" sz="1600" b="1" smtClean="0">
                <a:latin typeface="Comic Sans MS" pitchFamily="66" charset="0"/>
                <a:cs typeface="Times New Roman" pitchFamily="18" charset="0"/>
              </a:rPr>
              <a:t>потім підраховували середнє значення балу для кожного виду за             </a:t>
            </a:r>
          </a:p>
          <a:p>
            <a:pPr>
              <a:buFontTx/>
              <a:buNone/>
            </a:pPr>
            <a:r>
              <a:rPr lang="ru-RU" altLang="uk-UA" sz="1600" b="1" smtClean="0">
                <a:latin typeface="Comic Sans MS" pitchFamily="66" charset="0"/>
                <a:cs typeface="Times New Roman" pitchFamily="18" charset="0"/>
              </a:rPr>
              <a:t>формулою 1: </a:t>
            </a:r>
            <a:r>
              <a:rPr lang="ru-RU" altLang="uk-UA" sz="1600" b="1" smtClean="0">
                <a:solidFill>
                  <a:srgbClr val="0000CC"/>
                </a:solidFill>
                <a:latin typeface="Comic Sans MS" pitchFamily="66" charset="0"/>
                <a:cs typeface="Times New Roman" pitchFamily="18" charset="0"/>
              </a:rPr>
              <a:t>А</a:t>
            </a:r>
            <a:r>
              <a:rPr lang="ru-RU" altLang="uk-UA" sz="1200" b="1" smtClean="0">
                <a:solidFill>
                  <a:srgbClr val="0000CC"/>
                </a:solidFill>
                <a:latin typeface="Comic Sans MS" pitchFamily="66" charset="0"/>
                <a:cs typeface="Times New Roman" pitchFamily="18" charset="0"/>
              </a:rPr>
              <a:t>Д</a:t>
            </a:r>
            <a:r>
              <a:rPr lang="ru-RU" altLang="uk-UA" sz="1600" b="1" smtClean="0">
                <a:solidFill>
                  <a:srgbClr val="0000CC"/>
                </a:solidFill>
                <a:latin typeface="Comic Sans MS" pitchFamily="66" charset="0"/>
                <a:cs typeface="Times New Roman" pitchFamily="18" charset="0"/>
              </a:rPr>
              <a:t>=</a:t>
            </a:r>
            <a:r>
              <a:rPr lang="el-GR" altLang="uk-UA" sz="1600" b="1" smtClean="0">
                <a:solidFill>
                  <a:srgbClr val="0000CC"/>
                </a:solidFill>
                <a:latin typeface="Comic Sans MS" pitchFamily="66" charset="0"/>
                <a:cs typeface="Times New Roman" pitchFamily="18" charset="0"/>
              </a:rPr>
              <a:t>Σ</a:t>
            </a:r>
            <a:r>
              <a:rPr lang="en-US" altLang="uk-UA" sz="1600" b="1" smtClean="0">
                <a:solidFill>
                  <a:srgbClr val="0000CC"/>
                </a:solidFill>
                <a:latin typeface="Comic Sans MS" pitchFamily="66" charset="0"/>
                <a:cs typeface="Times New Roman" pitchFamily="18" charset="0"/>
              </a:rPr>
              <a:t>a</a:t>
            </a:r>
            <a:r>
              <a:rPr lang="uk-UA" altLang="uk-UA" sz="1600" b="1" smtClean="0">
                <a:solidFill>
                  <a:srgbClr val="0000CC"/>
                </a:solidFill>
                <a:latin typeface="Comic Sans MS" pitchFamily="66" charset="0"/>
                <a:cs typeface="Times New Roman" pitchFamily="18" charset="0"/>
              </a:rPr>
              <a:t>/</a:t>
            </a:r>
            <a:r>
              <a:rPr lang="en-US" altLang="uk-UA" sz="1600" b="1" smtClean="0">
                <a:solidFill>
                  <a:srgbClr val="0000CC"/>
                </a:solidFill>
                <a:latin typeface="Comic Sans MS" pitchFamily="66" charset="0"/>
                <a:cs typeface="Times New Roman" pitchFamily="18" charset="0"/>
              </a:rPr>
              <a:t>d</a:t>
            </a:r>
            <a:r>
              <a:rPr lang="ru-RU" altLang="uk-UA" sz="1600" b="1" smtClean="0">
                <a:latin typeface="Comic Sans MS" pitchFamily="66" charset="0"/>
                <a:cs typeface="Times New Roman" pitchFamily="18" charset="0"/>
              </a:rPr>
              <a:t>, де  А</a:t>
            </a:r>
            <a:r>
              <a:rPr lang="ru-RU" altLang="uk-UA" sz="1200" b="1" smtClean="0">
                <a:latin typeface="Comic Sans MS" pitchFamily="66" charset="0"/>
                <a:cs typeface="Times New Roman" pitchFamily="18" charset="0"/>
              </a:rPr>
              <a:t>Д</a:t>
            </a:r>
            <a:r>
              <a:rPr lang="ru-RU" altLang="uk-UA" sz="1600" b="1" smtClean="0">
                <a:latin typeface="Comic Sans MS" pitchFamily="66" charset="0"/>
                <a:cs typeface="Times New Roman" pitchFamily="18" charset="0"/>
              </a:rPr>
              <a:t>  -  середнє  значення  балу  для  кожного </a:t>
            </a:r>
          </a:p>
          <a:p>
            <a:pPr>
              <a:buFontTx/>
              <a:buNone/>
            </a:pPr>
            <a:r>
              <a:rPr lang="ru-RU" altLang="uk-UA" sz="1600" b="1" smtClean="0">
                <a:latin typeface="Comic Sans MS" pitchFamily="66" charset="0"/>
                <a:cs typeface="Times New Roman" pitchFamily="18" charset="0"/>
              </a:rPr>
              <a:t>виду на ділянці трансплантації; а  -  бал  оцінки  стану  окремої дернинки  </a:t>
            </a:r>
          </a:p>
          <a:p>
            <a:pPr>
              <a:buFontTx/>
              <a:buNone/>
            </a:pPr>
            <a:r>
              <a:rPr lang="ru-RU" altLang="uk-UA" sz="1600" b="1" smtClean="0">
                <a:latin typeface="Comic Sans MS" pitchFamily="66" charset="0"/>
                <a:cs typeface="Times New Roman" pitchFamily="18" charset="0"/>
              </a:rPr>
              <a:t>за  модифікованою шкалою; </a:t>
            </a:r>
            <a:r>
              <a:rPr lang="el-GR" altLang="uk-UA" sz="1600" b="1" smtClean="0">
                <a:latin typeface="Comic Sans MS" pitchFamily="66" charset="0"/>
                <a:cs typeface="Times New Roman" pitchFamily="18" charset="0"/>
              </a:rPr>
              <a:t>Σ</a:t>
            </a:r>
            <a:r>
              <a:rPr lang="en-US" altLang="uk-UA" sz="1600" b="1" smtClean="0">
                <a:latin typeface="Comic Sans MS" pitchFamily="66" charset="0"/>
                <a:cs typeface="Times New Roman" pitchFamily="18" charset="0"/>
              </a:rPr>
              <a:t>a-  </a:t>
            </a:r>
            <a:r>
              <a:rPr lang="ru-RU" altLang="uk-UA" sz="1600" b="1" smtClean="0">
                <a:latin typeface="Comic Sans MS" pitchFamily="66" charset="0"/>
                <a:cs typeface="Times New Roman" pitchFamily="18" charset="0"/>
              </a:rPr>
              <a:t>сума балів для всіх дернинок одного </a:t>
            </a:r>
          </a:p>
          <a:p>
            <a:pPr>
              <a:buFontTx/>
              <a:buNone/>
            </a:pPr>
            <a:r>
              <a:rPr lang="ru-RU" altLang="uk-UA" sz="1600" b="1" smtClean="0">
                <a:latin typeface="Comic Sans MS" pitchFamily="66" charset="0"/>
                <a:cs typeface="Times New Roman" pitchFamily="18" charset="0"/>
              </a:rPr>
              <a:t>виду моху; </a:t>
            </a:r>
            <a:r>
              <a:rPr lang="en-US" altLang="uk-UA" sz="1600" b="1" smtClean="0">
                <a:latin typeface="Comic Sans MS" pitchFamily="66" charset="0"/>
                <a:cs typeface="Times New Roman" pitchFamily="18" charset="0"/>
              </a:rPr>
              <a:t>d - </a:t>
            </a:r>
            <a:r>
              <a:rPr lang="ru-RU" altLang="uk-UA" sz="1600" b="1" smtClean="0">
                <a:latin typeface="Comic Sans MS" pitchFamily="66" charset="0"/>
                <a:cs typeface="Times New Roman" pitchFamily="18" charset="0"/>
              </a:rPr>
              <a:t>кількість дернинок даного виду моху.</a:t>
            </a:r>
          </a:p>
        </p:txBody>
      </p:sp>
      <p:sp>
        <p:nvSpPr>
          <p:cNvPr id="10245" name="TextBox 4"/>
          <p:cNvSpPr txBox="1">
            <a:spLocks noChangeArrowheads="1"/>
          </p:cNvSpPr>
          <p:nvPr/>
        </p:nvSpPr>
        <p:spPr bwMode="auto">
          <a:xfrm>
            <a:off x="200025" y="1028700"/>
            <a:ext cx="3937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sz="3600">
                <a:solidFill>
                  <a:srgbClr val="0000CC"/>
                </a:solidFill>
                <a:latin typeface="Comic Sans MS" pitchFamily="66" charset="0"/>
              </a:rPr>
              <a:t>1</a:t>
            </a:r>
          </a:p>
        </p:txBody>
      </p:sp>
      <p:sp>
        <p:nvSpPr>
          <p:cNvPr id="10246" name="Прямоугольник 5"/>
          <p:cNvSpPr>
            <a:spLocks noChangeArrowheads="1"/>
          </p:cNvSpPr>
          <p:nvPr/>
        </p:nvSpPr>
        <p:spPr bwMode="auto">
          <a:xfrm>
            <a:off x="593725" y="2994025"/>
            <a:ext cx="8075613" cy="830263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>
                <a:latin typeface="Comic Sans MS" pitchFamily="66" charset="0"/>
              </a:rPr>
              <a:t>Потім отримали середнє значення балу оцінки в кожній зоні для кожного виду  (А</a:t>
            </a:r>
            <a:r>
              <a:rPr lang="ru-RU" sz="1200" b="1">
                <a:latin typeface="Comic Sans MS" pitchFamily="66" charset="0"/>
              </a:rPr>
              <a:t>М</a:t>
            </a:r>
            <a:r>
              <a:rPr lang="ru-RU" sz="1600" b="1">
                <a:latin typeface="Comic Sans MS" pitchFamily="66" charset="0"/>
              </a:rPr>
              <a:t>)  за формулою 2: </a:t>
            </a:r>
            <a:r>
              <a:rPr lang="ru-RU" altLang="uk-UA" sz="1600" b="1">
                <a:solidFill>
                  <a:srgbClr val="0000CC"/>
                </a:solidFill>
                <a:latin typeface="Comic Sans MS" pitchFamily="66" charset="0"/>
                <a:cs typeface="Times New Roman" pitchFamily="18" charset="0"/>
              </a:rPr>
              <a:t>А</a:t>
            </a:r>
            <a:r>
              <a:rPr lang="ru-RU" altLang="uk-UA" sz="1200" b="1">
                <a:solidFill>
                  <a:srgbClr val="0000CC"/>
                </a:solidFill>
                <a:latin typeface="Comic Sans MS" pitchFamily="66" charset="0"/>
                <a:cs typeface="Times New Roman" pitchFamily="18" charset="0"/>
              </a:rPr>
              <a:t>М</a:t>
            </a:r>
            <a:r>
              <a:rPr lang="ru-RU" altLang="uk-UA" sz="1600" b="1">
                <a:solidFill>
                  <a:srgbClr val="0000CC"/>
                </a:solidFill>
                <a:latin typeface="Comic Sans MS" pitchFamily="66" charset="0"/>
                <a:cs typeface="Times New Roman" pitchFamily="18" charset="0"/>
              </a:rPr>
              <a:t>=</a:t>
            </a:r>
            <a:r>
              <a:rPr lang="el-GR" altLang="uk-UA" sz="1600" b="1">
                <a:solidFill>
                  <a:srgbClr val="0000CC"/>
                </a:solidFill>
                <a:latin typeface="Comic Sans MS" pitchFamily="66" charset="0"/>
                <a:cs typeface="Times New Roman" pitchFamily="18" charset="0"/>
              </a:rPr>
              <a:t> Σ</a:t>
            </a:r>
            <a:r>
              <a:rPr lang="ru-RU" altLang="uk-UA" sz="1600" b="1">
                <a:solidFill>
                  <a:srgbClr val="0000CC"/>
                </a:solidFill>
                <a:latin typeface="Comic Sans MS" pitchFamily="66" charset="0"/>
                <a:cs typeface="Times New Roman" pitchFamily="18" charset="0"/>
              </a:rPr>
              <a:t>А</a:t>
            </a:r>
            <a:r>
              <a:rPr lang="ru-RU" altLang="uk-UA" sz="1200" b="1">
                <a:solidFill>
                  <a:srgbClr val="0000CC"/>
                </a:solidFill>
                <a:latin typeface="Comic Sans MS" pitchFamily="66" charset="0"/>
                <a:cs typeface="Times New Roman" pitchFamily="18" charset="0"/>
              </a:rPr>
              <a:t>Д</a:t>
            </a:r>
            <a:r>
              <a:rPr lang="ru-RU" altLang="uk-UA" sz="1600" b="1">
                <a:solidFill>
                  <a:srgbClr val="0000CC"/>
                </a:solidFill>
                <a:latin typeface="Comic Sans MS" pitchFamily="66" charset="0"/>
                <a:cs typeface="Times New Roman" pitchFamily="18" charset="0"/>
              </a:rPr>
              <a:t>/2, </a:t>
            </a:r>
            <a:r>
              <a:rPr lang="ru-RU" sz="1600" b="1">
                <a:latin typeface="Comic Sans MS" pitchFamily="66" charset="0"/>
              </a:rPr>
              <a:t>де 2 - кількість ділянок трансплантації.</a:t>
            </a:r>
            <a:r>
              <a:rPr lang="uk-UA" sz="1600" b="1">
                <a:latin typeface="Comic Sans MS" pitchFamily="66" charset="0"/>
              </a:rPr>
              <a:t> </a:t>
            </a:r>
            <a:r>
              <a:rPr lang="ru-RU" sz="1600" b="1">
                <a:latin typeface="Comic Sans MS" pitchFamily="66" charset="0"/>
              </a:rPr>
              <a:t>Таку операцію проводили в кожній зоні трансплантації.</a:t>
            </a:r>
          </a:p>
        </p:txBody>
      </p:sp>
      <p:sp>
        <p:nvSpPr>
          <p:cNvPr id="10247" name="Прямоугольник 6"/>
          <p:cNvSpPr>
            <a:spLocks noChangeArrowheads="1"/>
          </p:cNvSpPr>
          <p:nvPr/>
        </p:nvSpPr>
        <p:spPr bwMode="auto">
          <a:xfrm>
            <a:off x="163513" y="2916238"/>
            <a:ext cx="46672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sz="3600">
                <a:solidFill>
                  <a:srgbClr val="0000CC"/>
                </a:solidFill>
                <a:latin typeface="Comic Sans MS" pitchFamily="66" charset="0"/>
              </a:rPr>
              <a:t>2</a:t>
            </a:r>
          </a:p>
        </p:txBody>
      </p:sp>
      <p:sp>
        <p:nvSpPr>
          <p:cNvPr id="10248" name="Прямоугольник 8"/>
          <p:cNvSpPr>
            <a:spLocks noChangeArrowheads="1"/>
          </p:cNvSpPr>
          <p:nvPr/>
        </p:nvSpPr>
        <p:spPr bwMode="auto">
          <a:xfrm>
            <a:off x="579438" y="3894138"/>
            <a:ext cx="8089900" cy="830262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>
                <a:latin typeface="Comic Sans MS" pitchFamily="66" charset="0"/>
              </a:rPr>
              <a:t>Далі за формулою 3: </a:t>
            </a:r>
            <a:r>
              <a:rPr lang="ru-RU" sz="1600" b="1">
                <a:solidFill>
                  <a:srgbClr val="0000CC"/>
                </a:solidFill>
                <a:latin typeface="Comic Sans MS" pitchFamily="66" charset="0"/>
              </a:rPr>
              <a:t>ІЗА</a:t>
            </a:r>
            <a:r>
              <a:rPr lang="ru-RU" sz="1200" b="1">
                <a:solidFill>
                  <a:srgbClr val="0000CC"/>
                </a:solidFill>
                <a:latin typeface="Comic Sans MS" pitchFamily="66" charset="0"/>
              </a:rPr>
              <a:t>О=</a:t>
            </a:r>
            <a:r>
              <a:rPr lang="el-GR" altLang="uk-UA" sz="1600" b="1">
                <a:solidFill>
                  <a:srgbClr val="0000CC"/>
                </a:solidFill>
                <a:latin typeface="Comic Sans MS" pitchFamily="66" charset="0"/>
                <a:cs typeface="Times New Roman" pitchFamily="18" charset="0"/>
              </a:rPr>
              <a:t>Σ</a:t>
            </a:r>
            <a:r>
              <a:rPr lang="ru-RU" altLang="uk-UA" sz="1600" b="1">
                <a:solidFill>
                  <a:srgbClr val="0000CC"/>
                </a:solidFill>
                <a:latin typeface="Comic Sans MS" pitchFamily="66" charset="0"/>
                <a:cs typeface="Times New Roman" pitchFamily="18" charset="0"/>
              </a:rPr>
              <a:t>А</a:t>
            </a:r>
            <a:r>
              <a:rPr lang="ru-RU" altLang="uk-UA" sz="1200" b="1">
                <a:solidFill>
                  <a:srgbClr val="0000CC"/>
                </a:solidFill>
                <a:latin typeface="Comic Sans MS" pitchFamily="66" charset="0"/>
                <a:cs typeface="Times New Roman" pitchFamily="18" charset="0"/>
              </a:rPr>
              <a:t>М</a:t>
            </a:r>
            <a:r>
              <a:rPr lang="ru-RU" sz="1600" b="1">
                <a:latin typeface="Comic Sans MS" pitchFamily="66" charset="0"/>
              </a:rPr>
              <a:t>  було виведено комплексний  показник  -орієнтовний  індекс  забруднення атмосферного  повітря  (ІЗА</a:t>
            </a:r>
            <a:r>
              <a:rPr lang="ru-RU" sz="1200" b="1">
                <a:latin typeface="Comic Sans MS" pitchFamily="66" charset="0"/>
              </a:rPr>
              <a:t>О</a:t>
            </a:r>
            <a:r>
              <a:rPr lang="ru-RU" sz="1600" b="1">
                <a:latin typeface="Comic Sans MS" pitchFamily="66" charset="0"/>
              </a:rPr>
              <a:t>)  для  кожної  з  досліджуваних зон (за двома видами мохів)</a:t>
            </a:r>
            <a:endParaRPr lang="uk-UA" sz="1600" b="1">
              <a:latin typeface="Comic Sans MS" pitchFamily="66" charset="0"/>
            </a:endParaRPr>
          </a:p>
        </p:txBody>
      </p:sp>
      <p:sp>
        <p:nvSpPr>
          <p:cNvPr id="10249" name="Прямоугольник 9"/>
          <p:cNvSpPr>
            <a:spLocks noChangeArrowheads="1"/>
          </p:cNvSpPr>
          <p:nvPr/>
        </p:nvSpPr>
        <p:spPr bwMode="auto">
          <a:xfrm>
            <a:off x="163513" y="3824288"/>
            <a:ext cx="4667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sz="3600">
                <a:solidFill>
                  <a:srgbClr val="0000CC"/>
                </a:solidFill>
                <a:latin typeface="Comic Sans MS" pitchFamily="66" charset="0"/>
              </a:rPr>
              <a:t>3</a:t>
            </a:r>
          </a:p>
        </p:txBody>
      </p:sp>
      <p:pic>
        <p:nvPicPr>
          <p:cNvPr id="10250" name="Рисунок 10"/>
          <p:cNvPicPr>
            <a:picLocks noChangeAspect="1"/>
          </p:cNvPicPr>
          <p:nvPr/>
        </p:nvPicPr>
        <p:blipFill>
          <a:blip r:embed="rId3"/>
          <a:srcRect t="21910" r="3403"/>
          <a:stretch>
            <a:fillRect/>
          </a:stretch>
        </p:blipFill>
        <p:spPr bwMode="auto">
          <a:xfrm>
            <a:off x="604838" y="4808538"/>
            <a:ext cx="1687512" cy="1003300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10251" name="Рисунок 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71750" y="4811713"/>
            <a:ext cx="1651000" cy="995362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10252" name="Рисунок 12"/>
          <p:cNvPicPr>
            <a:picLocks noChangeAspect="1"/>
          </p:cNvPicPr>
          <p:nvPr/>
        </p:nvPicPr>
        <p:blipFill>
          <a:blip r:embed="rId5"/>
          <a:srcRect l="10135" t="28706" r="12840" b="19942"/>
          <a:stretch>
            <a:fillRect/>
          </a:stretch>
        </p:blipFill>
        <p:spPr bwMode="auto">
          <a:xfrm>
            <a:off x="4427538" y="4810125"/>
            <a:ext cx="2305050" cy="998538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10253" name="Рисунок 13"/>
          <p:cNvPicPr>
            <a:picLocks noChangeAspect="1"/>
          </p:cNvPicPr>
          <p:nvPr/>
        </p:nvPicPr>
        <p:blipFill>
          <a:blip r:embed="rId6"/>
          <a:srcRect l="13113" t="7072" r="8257" b="26210"/>
          <a:stretch>
            <a:fillRect/>
          </a:stretch>
        </p:blipFill>
        <p:spPr bwMode="auto">
          <a:xfrm>
            <a:off x="6948488" y="4808538"/>
            <a:ext cx="1720850" cy="1003300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723900" y="5926138"/>
            <a:ext cx="7696200" cy="339725"/>
          </a:xfrm>
          <a:prstGeom prst="rect">
            <a:avLst/>
          </a:prstGeom>
          <a:solidFill>
            <a:schemeClr val="accent5"/>
          </a:solidFill>
          <a:ln w="19050">
            <a:solidFill>
              <a:srgbClr val="0000FF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uk-UA" sz="1600" b="1" dirty="0">
                <a:latin typeface="Comic Sans MS" panose="030F0702030302020204" pitchFamily="66" charset="0"/>
                <a:cs typeface="Arial" panose="020B0604020202020204" pitchFamily="34" charset="0"/>
              </a:rPr>
              <a:t>Етапи спостережень за станом дернинок, проведені Коваленком </a:t>
            </a:r>
            <a:r>
              <a:rPr lang="uk-UA" sz="1600" b="1" dirty="0" err="1">
                <a:latin typeface="Comic Sans MS" panose="030F0702030302020204" pitchFamily="66" charset="0"/>
                <a:cs typeface="Arial" panose="020B0604020202020204" pitchFamily="34" charset="0"/>
              </a:rPr>
              <a:t>Нікітою</a:t>
            </a:r>
            <a:endParaRPr lang="uk-UA" sz="1600" b="1" dirty="0"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1541</TotalTime>
  <Words>1291</Words>
  <Application>Microsoft Office PowerPoint</Application>
  <PresentationFormat>Экран (4:3)</PresentationFormat>
  <Paragraphs>166</Paragraphs>
  <Slides>16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2" baseType="lpstr">
      <vt:lpstr>Arial</vt:lpstr>
      <vt:lpstr>Calibri</vt:lpstr>
      <vt:lpstr>Times New Roman</vt:lpstr>
      <vt:lpstr>Comic Sans MS</vt:lpstr>
      <vt:lpstr>Оформление по умолчанию</vt:lpstr>
      <vt:lpstr>Диаграмма Microsoft Excel</vt:lpstr>
      <vt:lpstr> Оцінка ступеня забруднення атмосферного повітря м. Полтави                     за допомогою трансплантантів мохів</vt:lpstr>
      <vt:lpstr>Актуальність дослідження</vt:lpstr>
      <vt:lpstr>Мета проєкту</vt:lpstr>
      <vt:lpstr>Завдання дослідження</vt:lpstr>
      <vt:lpstr>Наукова новизна дослідження</vt:lpstr>
      <vt:lpstr>Практична значимість дослідження</vt:lpstr>
      <vt:lpstr>Об’єкт дослідження</vt:lpstr>
      <vt:lpstr>Предмет дослідження</vt:lpstr>
      <vt:lpstr>Проведені дослідження</vt:lpstr>
      <vt:lpstr>Оцінка стану трансплантантів мохів</vt:lpstr>
      <vt:lpstr>Оцінка стану трансплантантів мохів</vt:lpstr>
      <vt:lpstr>Екологічні умови досліджуваних зон             за оціночною шкалою індексу ІЗАО  </vt:lpstr>
      <vt:lpstr>Висновки</vt:lpstr>
      <vt:lpstr>Наші пропозиції</vt:lpstr>
      <vt:lpstr>Список використаних джерел</vt:lpstr>
      <vt:lpstr>Слайд 16</vt:lpstr>
    </vt:vector>
  </TitlesOfParts>
  <Company>NhT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ИРА</cp:lastModifiedBy>
  <cp:revision>163</cp:revision>
  <dcterms:created xsi:type="dcterms:W3CDTF">2013-04-07T15:40:05Z</dcterms:created>
  <dcterms:modified xsi:type="dcterms:W3CDTF">2021-04-23T19:18:27Z</dcterms:modified>
</cp:coreProperties>
</file>