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3" r:id="rId5"/>
    <p:sldId id="256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3465-C8B0-4F89-8B07-D90B81615943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68D1-2736-4775-9A71-9D25160B5B3B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7995-4622-4222-A071-DA546CBDE724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B37D0-41CA-4D5A-89CF-CE021E41CC8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8E85-025C-4BE6-A5A6-B2467B5069A8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371A2-B0FD-46B5-9562-4CB96EBEBA1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EDC0-BCEC-44D9-A7F6-2C675B85E29D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D266-D4DD-4572-8289-72CD1EAE9A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7465-1FE0-4C7A-AA5C-503C231A37DF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84A1-93A9-4B67-8636-A76E9BC834B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0215-E93D-483B-A632-B1A0926399D5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8E6AF-917D-404E-B973-A342378F4D2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6A7C-F6A4-4E50-8EC4-C87826FB6A36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47939-0C11-4E06-A5D5-658BE455445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36E8-5A14-49F9-82A6-CCDCF75D3A52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837C-F241-4CA4-B449-30A0A26F272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22E6-44F8-4BBC-8E44-3C3BD8C01BC0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9B153-87CC-4AA3-BF05-9C60980EC4A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ED64-3ACD-4CE5-A76C-D5A2EAEA0DB1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D4B5-B52A-4146-9B38-864F1E6AC52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5D1C-C326-4B88-8331-AAEAB604CF22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E2D12-EC16-42FC-8A2B-9A68D55D139B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EC3CE-8327-40A8-ADA8-86BDAA962874}" type="datetimeFigureOut">
              <a:rPr lang="ru-RU"/>
              <a:pPr>
                <a:defRPr/>
              </a:pPr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D75E7E0-85C5-42BB-BC3B-B61D1EC8C64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63713" y="1052513"/>
            <a:ext cx="7291387" cy="417671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>Про себе: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000066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uk-UA" sz="24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Казаннікова</a:t>
            </a: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Мілана, учениця 5-ого класу загальноосвітньої санаторної школи-інтернату </a:t>
            </a:r>
            <a:r>
              <a:rPr lang="uk-UA" sz="24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Хортицької</a:t>
            </a: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національної академії. Маю дуже багато захоплень: люблю танцювати, малювати, пізнавати щось нове.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uk-UA" sz="2400" b="1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Участь </a:t>
            </a: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 Всеукраїнському конкурсі «МАН-юніор Дослідник» - це мій перший крок в </a:t>
            </a: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галузі астрономічних досліджень. Зупинятися не збираюсь, планую наступного разу спробувати свої сили в інших </a:t>
            </a:r>
            <a:r>
              <a:rPr lang="uk-UA" sz="2400" b="1" i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напрямках </a:t>
            </a:r>
            <a:r>
              <a:rPr lang="uk-UA" sz="2400" b="1" i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конкурсу.</a:t>
            </a:r>
            <a:endParaRPr lang="ru-RU" sz="2400" b="1" i="1" dirty="0">
              <a:solidFill>
                <a:srgbClr val="002060"/>
              </a:solidFill>
              <a:latin typeface="Constantia" panose="02030602050306030303" pitchFamily="18" charset="0"/>
              <a:ea typeface="+mj-ea"/>
              <a:cs typeface="+mj-cs"/>
            </a:endParaRPr>
          </a:p>
        </p:txBody>
      </p:sp>
      <p:pic>
        <p:nvPicPr>
          <p:cNvPr id="20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-242888"/>
            <a:ext cx="1674812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27388" y="5876925"/>
            <a:ext cx="5942012" cy="6477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uk-UA" sz="28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26 травня – Повне місячне затемнення</a:t>
            </a:r>
            <a:endParaRPr lang="uk-UA" sz="2800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</a:br>
            <a:endParaRPr lang="ru-RU" sz="3200" dirty="0">
              <a:solidFill>
                <a:srgbClr val="000066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36775" y="2451100"/>
          <a:ext cx="6985000" cy="3749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0"/>
              </a:tblGrid>
              <a:tr h="3749675"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Місячне затемнення — астрономічне явище, яке відбувається, коли</a:t>
                      </a:r>
                      <a:r>
                        <a:rPr lang="uk-UA" sz="20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Земля</a:t>
                      </a:r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 перебуває між</a:t>
                      </a:r>
                      <a:r>
                        <a:rPr lang="uk-UA" sz="20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Сонцем і Місяцем</a:t>
                      </a:r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 і Місяць потрапляє в тінь чи напівтінь Землі.</a:t>
                      </a:r>
                      <a:r>
                        <a:rPr lang="uk-UA" sz="20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Поширена думка, що затемнення Сонця відбуваються рідше, ніж затемнення Місяця, не відповідає дійсності. Протягом року відбувається не менше двох затемнень Сонця, а за певних умов — п'ять. Натомість протягом року може відбутись не більше трьох затемнень Місяця, але може статися так, що не відбудеться й жодного.</a:t>
                      </a:r>
                      <a:endParaRPr lang="uk-UA" sz="2000" b="1" i="1" kern="1200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91443" marR="91443" marT="45734" marB="45734"/>
                </a:tc>
              </a:tr>
            </a:tbl>
          </a:graphicData>
        </a:graphic>
      </p:graphicFrame>
      <p:pic>
        <p:nvPicPr>
          <p:cNvPr id="11269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4221163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8683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52400"/>
            <a:ext cx="3386137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73225" y="3860800"/>
            <a:ext cx="7470775" cy="477361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Повне сонячне затемнення відбувається між другим і третім дотиками. Через 600 мільйонів років припливне гальмування віддалить Місяць від Землі настільки, що повне сонячне затемнення стане неможливим!!!</a:t>
            </a:r>
            <a:endParaRPr lang="ru-RU" sz="2000" b="1" i="1" dirty="0">
              <a:solidFill>
                <a:srgbClr val="002060"/>
              </a:solidFill>
              <a:latin typeface="Constantia" panose="02030602050306030303" pitchFamily="18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uk-UA" sz="32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10 червня – Кільцеве сонячне затемнення</a:t>
            </a:r>
            <a:endParaRPr lang="uk-UA" sz="3200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765175"/>
            <a:ext cx="43132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6675" y="6130925"/>
            <a:ext cx="7908925" cy="6477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uk-UA" sz="28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10-20 серпня – Метеорний потік Персеїди</a:t>
            </a:r>
            <a:endParaRPr lang="uk-UA" sz="2800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</a:br>
            <a:endParaRPr lang="ru-RU" sz="3200" dirty="0">
              <a:solidFill>
                <a:srgbClr val="000066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8175" y="3600450"/>
          <a:ext cx="6985000" cy="253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0"/>
              </a:tblGrid>
              <a:tr h="2530475"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Це один з найкращих для спостереження метеорних потоків 2021 року. Персеїди – частинки комети </a:t>
                      </a:r>
                      <a:r>
                        <a:rPr lang="uk-UA" sz="20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Свіфта-Туттля</a:t>
                      </a:r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, яку можна розгледіти в районі сузір’я Персея. Частинки потоку входять у нашу атмосферу і згоряють, в результаті чого виникає промінь світла, який називають "зіркою, що падає" або метеором. </a:t>
                      </a:r>
                    </a:p>
                    <a:p>
                      <a:pPr algn="just"/>
                      <a:endParaRPr lang="uk-UA" sz="2000" b="1" i="1" kern="1200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91443" marR="91443" marT="45728" marB="45728"/>
                </a:tc>
              </a:tr>
            </a:tbl>
          </a:graphicData>
        </a:graphic>
      </p:graphicFrame>
      <p:pic>
        <p:nvPicPr>
          <p:cNvPr id="13317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414972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730250"/>
            <a:ext cx="40401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75" y="147955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673225" y="3716338"/>
            <a:ext cx="74707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uk-UA" altLang="uk-UA" sz="2400"/>
              <a:t> </a:t>
            </a:r>
            <a:r>
              <a:rPr lang="uk-UA" altLang="uk-UA" sz="2000" b="1" i="1">
                <a:solidFill>
                  <a:srgbClr val="002060"/>
                </a:solidFill>
                <a:latin typeface="Constantia" pitchFamily="18" charset="0"/>
              </a:rPr>
              <a:t>Цей потік пов'язаний з кометою Джакобіні-Циннера, він стає дуже помітним біля сузіря Дракона. </a:t>
            </a:r>
          </a:p>
          <a:p>
            <a:pPr algn="ctr" eaLnBrk="1" hangingPunct="1"/>
            <a:r>
              <a:rPr lang="uk-UA" altLang="uk-UA" sz="2000" b="1" i="1">
                <a:solidFill>
                  <a:srgbClr val="002060"/>
                </a:solidFill>
                <a:latin typeface="Constantia" pitchFamily="18" charset="0"/>
              </a:rPr>
              <a:t>Як і інші метеорні потоки Драконіди краще спостерігати подалі від міського освітлення</a:t>
            </a:r>
            <a:r>
              <a:rPr lang="uk-UA" altLang="uk-UA" sz="2000"/>
              <a:t>.</a:t>
            </a:r>
            <a:endParaRPr lang="en-US" altLang="uk-UA" sz="2000"/>
          </a:p>
          <a:p>
            <a:pPr algn="ctr" eaLnBrk="1" hangingPunct="1"/>
            <a:endParaRPr lang="en-US" altLang="uk-UA" sz="2000" b="1">
              <a:solidFill>
                <a:srgbClr val="002060"/>
              </a:solidFill>
              <a:latin typeface="Constantia" pitchFamily="18" charset="0"/>
            </a:endParaRPr>
          </a:p>
          <a:p>
            <a:pPr algn="ctr" eaLnBrk="1" hangingPunct="1"/>
            <a:r>
              <a:rPr lang="uk-UA" altLang="uk-UA" sz="3200" b="1">
                <a:solidFill>
                  <a:srgbClr val="002060"/>
                </a:solidFill>
                <a:latin typeface="Constantia" pitchFamily="18" charset="0"/>
              </a:rPr>
              <a:t>6-10 жовтня – Метеорний потік Драконіди</a:t>
            </a:r>
            <a:endParaRPr lang="uk-UA" altLang="uk-UA" sz="320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92150"/>
            <a:ext cx="43307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27313" y="5989638"/>
            <a:ext cx="7910512" cy="6477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uk-UA" sz="28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4-17 грудня – Зорепад </a:t>
            </a:r>
            <a:r>
              <a:rPr lang="uk-UA" sz="28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Гемініди</a:t>
            </a:r>
            <a:endParaRPr lang="uk-UA" sz="2800" b="1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</a:br>
            <a:endParaRPr lang="ru-RU" sz="3200" dirty="0">
              <a:solidFill>
                <a:srgbClr val="000066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79613" y="3959225"/>
          <a:ext cx="6985000" cy="2665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0"/>
              </a:tblGrid>
              <a:tr h="2665413"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На відміну від інших метеорних потоків </a:t>
                      </a:r>
                      <a:r>
                        <a:rPr lang="uk-UA" sz="20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Гемініди</a:t>
                      </a:r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не пов’язані з кометою, зоряний дощ викликають уламки астероїду Фаетон 3200. Ці метеори можна побачити неозброєним оком в будь-якій точці небосхилу, але найчастіше із Землі здається, що вони летять із сузір’я Близнюків.</a:t>
                      </a:r>
                      <a:endParaRPr lang="uk-UA" sz="2000" b="1" i="1" kern="1200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91443" marR="91443" marT="45744" marB="45744"/>
                </a:tc>
              </a:tr>
            </a:tbl>
          </a:graphicData>
        </a:graphic>
      </p:graphicFrame>
      <p:pic>
        <p:nvPicPr>
          <p:cNvPr id="15365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414972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922338"/>
            <a:ext cx="45100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6778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1673225" y="765175"/>
            <a:ext cx="7470775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uk-UA" altLang="uk-UA" sz="2400"/>
              <a:t> </a:t>
            </a:r>
            <a:r>
              <a:rPr lang="uk-UA" altLang="uk-UA" sz="3200" b="1" i="1">
                <a:solidFill>
                  <a:srgbClr val="002060"/>
                </a:solidFill>
                <a:latin typeface="Constantia" pitchFamily="18" charset="0"/>
              </a:rPr>
              <a:t>Висновки</a:t>
            </a:r>
          </a:p>
          <a:p>
            <a:pPr algn="ctr" eaLnBrk="1" hangingPunct="1"/>
            <a:endParaRPr lang="uk-UA" altLang="uk-UA" sz="2000" b="1" i="1">
              <a:solidFill>
                <a:srgbClr val="002060"/>
              </a:solidFill>
              <a:latin typeface="Constantia" pitchFamily="18" charset="0"/>
            </a:endParaRPr>
          </a:p>
          <a:p>
            <a:pPr algn="ctr" eaLnBrk="1" hangingPunct="1"/>
            <a:endParaRPr lang="uk-UA" altLang="uk-UA" sz="2000" i="1">
              <a:solidFill>
                <a:srgbClr val="002060"/>
              </a:solidFill>
              <a:latin typeface="Constantia" pitchFamily="18" charset="0"/>
            </a:endParaRPr>
          </a:p>
          <a:p>
            <a:pPr algn="just" eaLnBrk="1" hangingPunct="1"/>
            <a:r>
              <a:rPr lang="uk-UA" altLang="uk-UA" sz="2400" b="1" i="1">
                <a:solidFill>
                  <a:srgbClr val="002060"/>
                </a:solidFill>
                <a:latin typeface="Constantia" pitchFamily="18" charset="0"/>
              </a:rPr>
              <a:t>1.Згідно результатів дослідження у 2021 році передбачається 53 астрономічних події, які мають скоріш естетичне задоволення, ніж суто наукове значення.</a:t>
            </a:r>
          </a:p>
          <a:p>
            <a:pPr algn="just" eaLnBrk="1" hangingPunct="1"/>
            <a:r>
              <a:rPr lang="uk-UA" altLang="uk-UA" sz="2400" b="1" i="1">
                <a:solidFill>
                  <a:srgbClr val="002060"/>
                </a:solidFill>
                <a:latin typeface="Constantia" pitchFamily="18" charset="0"/>
              </a:rPr>
              <a:t>2. Ми обрали 9 найяскравіших астрономічних подій поточного року і створили власний календар.</a:t>
            </a:r>
          </a:p>
          <a:p>
            <a:pPr algn="just" eaLnBrk="1" hangingPunct="1"/>
            <a:r>
              <a:rPr lang="uk-UA" altLang="uk-UA" sz="2400" b="1" i="1">
                <a:solidFill>
                  <a:srgbClr val="002060"/>
                </a:solidFill>
                <a:latin typeface="Constantia" pitchFamily="18" charset="0"/>
              </a:rPr>
              <a:t>3.У порівнянні з 2020 роком 2021-ий буде небагатий на затемнення, але не менш яскравим за подіями на небосхилі.</a:t>
            </a:r>
          </a:p>
          <a:p>
            <a:pPr algn="ctr" eaLnBrk="1" hangingPunct="1"/>
            <a:endParaRPr lang="en-US" altLang="uk-UA" sz="2000" b="1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63950" y="2254250"/>
            <a:ext cx="7908925" cy="6477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Дякую за увагу!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</a:br>
            <a:endParaRPr lang="ru-RU" sz="3200" dirty="0">
              <a:solidFill>
                <a:srgbClr val="000066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43213" y="3500438"/>
          <a:ext cx="69850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0"/>
              </a:tblGrid>
              <a:tr h="3962400">
                <a:tc>
                  <a:txBody>
                    <a:bodyPr/>
                    <a:lstStyle/>
                    <a:p>
                      <a:pPr algn="just"/>
                      <a:r>
                        <a:rPr lang="uk-UA" sz="32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Досліджувати світ цікаво!!!</a:t>
                      </a:r>
                      <a:endParaRPr lang="uk-UA" sz="3200" b="1" i="1" kern="1200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91443" marR="91443" marT="45734" marB="45734"/>
                </a:tc>
              </a:tr>
            </a:tbl>
          </a:graphicData>
        </a:graphic>
      </p:graphicFrame>
      <p:pic>
        <p:nvPicPr>
          <p:cNvPr id="17413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221163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2763" y="74295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63713" y="1052513"/>
            <a:ext cx="7291387" cy="417671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>Актуальність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000066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З давніх часів люди звертали свій погляд до заманливих і таємничих глибин космосу. У розташуванні зірок стародавні астрономи шукали божественні знамення та відповіді на запитання; сонячні затемнення, комети та зорепади вважалися передвісниками зла або знаками долі. Сучасна астрономія дала пояснення цим явищам, але загадкова краса зоряного неба все ще вабить людину. </a:t>
            </a:r>
            <a:endParaRPr lang="ru-RU" sz="2400" b="1" i="1" dirty="0">
              <a:solidFill>
                <a:srgbClr val="002060"/>
              </a:solidFill>
              <a:latin typeface="Constantia" panose="020306020503060303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67138" y="1020763"/>
            <a:ext cx="5329237" cy="6477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>Мета:</a:t>
            </a:r>
            <a:b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</a:br>
            <a:endParaRPr lang="ru-RU" sz="3200" dirty="0">
              <a:solidFill>
                <a:srgbClr val="000066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9975" y="1668463"/>
          <a:ext cx="6599238" cy="4481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9238"/>
              </a:tblGrid>
              <a:tr h="4481512">
                <a:tc>
                  <a:txBody>
                    <a:bodyPr/>
                    <a:lstStyle/>
                    <a:p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- створення календарю найяскравіших астрономічних подій на 2021 рік.</a:t>
                      </a:r>
                    </a:p>
                    <a:p>
                      <a:pPr algn="ctr"/>
                      <a:r>
                        <a:rPr lang="uk-UA" sz="32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Завдання: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опрацювати літературу та інтернет джерела щодо астрономічних подій поточного року;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скласти календар найяскравіших астрономічних подій на 2021 рік;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зробити висновки щодо особливостей 2021 року в ракурсі астрономічних подій.</a:t>
                      </a:r>
                    </a:p>
                    <a:p>
                      <a:endParaRPr lang="ru-RU" sz="1600" b="1" dirty="0"/>
                    </a:p>
                  </a:txBody>
                  <a:tcPr marL="91429" marR="91429" marT="45730" marB="45730"/>
                </a:tc>
              </a:tr>
            </a:tbl>
          </a:graphicData>
        </a:graphic>
      </p:graphicFrame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221163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33700" y="1547813"/>
            <a:ext cx="5329238" cy="6477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>Об</a:t>
            </a:r>
            <a:r>
              <a:rPr lang="en-US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>’</a:t>
            </a:r>
            <a:r>
              <a:rPr lang="uk-UA" sz="3200" b="1" i="1" dirty="0" err="1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>єкт</a:t>
            </a:r>
            <a:r>
              <a:rPr lang="uk-UA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> дослідження</a:t>
            </a:r>
            <a: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>:</a:t>
            </a:r>
            <a:b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</a:br>
            <a:endParaRPr lang="ru-RU" sz="3200" dirty="0">
              <a:solidFill>
                <a:srgbClr val="000066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51050" y="2087563"/>
          <a:ext cx="709295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2950"/>
              </a:tblGrid>
              <a:tr h="396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- астрономічні події 2021 року.</a:t>
                      </a:r>
                    </a:p>
                    <a:p>
                      <a:pPr algn="ctr"/>
                      <a:r>
                        <a:rPr lang="uk-UA" sz="32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Предмет:</a:t>
                      </a:r>
                    </a:p>
                    <a:p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- найбільш незвичайні та яскраві астрономічні події поточного року.</a:t>
                      </a:r>
                    </a:p>
                    <a:p>
                      <a:endParaRPr lang="uk-UA" sz="2400" b="1" i="1" kern="1200" dirty="0" smtClean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32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Практична значущість </a:t>
                      </a:r>
                      <a:r>
                        <a:rPr lang="uk-UA" sz="32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проєкту</a:t>
                      </a:r>
                      <a:r>
                        <a:rPr lang="uk-UA" sz="32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just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дані дослідження можна використати на </a:t>
                      </a:r>
                      <a:r>
                        <a:rPr lang="uk-UA" sz="24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уроках</a:t>
                      </a:r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астрономії, факультативах та під час гурткової роботи.</a:t>
                      </a:r>
                    </a:p>
                    <a:p>
                      <a:endParaRPr lang="ru-RU" sz="1600" b="1" dirty="0"/>
                    </a:p>
                  </a:txBody>
                  <a:tcPr marL="91449" marR="91449" marT="45734" marB="45734"/>
                </a:tc>
              </a:tr>
            </a:tbl>
          </a:graphicData>
        </a:graphic>
      </p:graphicFrame>
      <p:pic>
        <p:nvPicPr>
          <p:cNvPr id="5125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59911">
            <a:off x="6205537" y="4918076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79712" y="3284984"/>
            <a:ext cx="6984776" cy="165618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600" b="1" dirty="0" smtClean="0">
                <a:solidFill>
                  <a:srgbClr val="000066"/>
                </a:solidFill>
              </a:rPr>
              <a:t/>
            </a:r>
            <a:br>
              <a:rPr lang="ru-RU" sz="2600" b="1" dirty="0" smtClean="0">
                <a:solidFill>
                  <a:srgbClr val="000066"/>
                </a:solidFill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«МІЙ КАЛЕНДАР НАЙЯСКРАВІШИХ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АСТРОНОМІЧНИХ ЯВИЩ 2021»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43200" y="1196975"/>
            <a:ext cx="6400800" cy="1752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Всеукраїнський інтерактивний конкурс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 «МАН-юніор Дослідник»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uk-UA" sz="24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Напрям: Астрономія</a:t>
            </a:r>
            <a:endParaRPr lang="uk-UA" sz="2400" b="1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71775" y="5229225"/>
            <a:ext cx="5329238" cy="6477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2-4 січня - Метеорний потік </a:t>
            </a:r>
            <a:r>
              <a:rPr lang="uk-UA" sz="32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Квадрантиди</a:t>
            </a:r>
            <a:endParaRPr lang="ru-RU" sz="3200" dirty="0">
              <a:solidFill>
                <a:srgbClr val="000066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11413" y="3357563"/>
          <a:ext cx="6553200" cy="3960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0"/>
              </a:tblGrid>
              <a:tr h="3960812">
                <a:tc>
                  <a:txBody>
                    <a:bodyPr/>
                    <a:lstStyle/>
                    <a:p>
                      <a:r>
                        <a:rPr lang="uk-UA" sz="20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 цьому році потік метеорів середньої сили, який жителі Північної півкулі спостерігали біля сузір’я  Волопас. Пік метеорного потоку припав  на ніч з другого на третє січня: о півночі за одну годину по небу пролетіло  від 60 до 200 метеорів!!! </a:t>
                      </a:r>
                      <a:endParaRPr lang="uk-UA" sz="2000" b="1" i="1" kern="1200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6" marB="45716"/>
                </a:tc>
              </a:tr>
            </a:tbl>
          </a:graphicData>
        </a:graphic>
      </p:graphicFrame>
      <p:pic>
        <p:nvPicPr>
          <p:cNvPr id="7173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25" y="4005263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657225"/>
            <a:ext cx="37703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604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52613" y="3357563"/>
            <a:ext cx="7291387" cy="417671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Веста</a:t>
            </a:r>
            <a:r>
              <a:rPr lang="uk-UA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-  єдиний найяскравіший астероїд, який ясної ночі можна спостерігати з Землі неозброєним оком. Його названо на честь римської богині домашнього вогнища й родинного життя, жіночого уособлення вогню Вести.</a:t>
            </a:r>
            <a:endParaRPr lang="ru-RU" sz="2000" b="1" i="1" dirty="0">
              <a:solidFill>
                <a:srgbClr val="000066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i="1" dirty="0">
              <a:solidFill>
                <a:srgbClr val="000066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4 березня – Найяскравіший астероїд </a:t>
            </a:r>
            <a:r>
              <a:rPr lang="uk-UA" sz="32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Веста</a:t>
            </a:r>
            <a:endParaRPr lang="uk-UA" sz="3200" b="1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002060"/>
              </a:solidFill>
              <a:latin typeface="Constantia" panose="02030602050306030303" pitchFamily="18" charset="0"/>
              <a:ea typeface="+mj-ea"/>
              <a:cs typeface="+mj-cs"/>
            </a:endParaRPr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49275"/>
            <a:ext cx="4003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51163" y="5624513"/>
            <a:ext cx="5329237" cy="6477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27 квітня – </a:t>
            </a:r>
            <a:r>
              <a:rPr lang="uk-UA" sz="32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Супермісяць</a:t>
            </a:r>
            <a:endParaRPr lang="uk-UA" sz="3200" i="1" dirty="0">
              <a:solidFill>
                <a:srgbClr val="00206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rgbClr val="000066"/>
                </a:solidFill>
                <a:latin typeface="Constantia" pitchFamily="18" charset="0"/>
                <a:ea typeface="+mj-ea"/>
                <a:cs typeface="+mj-cs"/>
              </a:rPr>
            </a:br>
            <a:endParaRPr lang="ru-RU" sz="3200" dirty="0">
              <a:solidFill>
                <a:srgbClr val="000066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9975" y="2840038"/>
          <a:ext cx="6551613" cy="3960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1613"/>
              </a:tblGrid>
              <a:tr h="3960812">
                <a:tc>
                  <a:txBody>
                    <a:bodyPr/>
                    <a:lstStyle/>
                    <a:p>
                      <a:pPr algn="just"/>
                      <a:r>
                        <a:rPr lang="uk-UA" sz="24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Супермісяць</a:t>
                      </a:r>
                      <a:r>
                        <a:rPr lang="uk-UA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– це явище, коли повний місяць співпадає з моментом максимального наближення Місяця до Землі. Місяць в цей час виглядає більшим і яскравішим, ніж у звичайні дні. Побачити це незвичайне явище можна 27 квітня о шостій годині ранку.</a:t>
                      </a:r>
                      <a:endParaRPr lang="uk-UA" sz="2400" b="1" i="1" kern="1200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91424" marR="91424" marT="45716" marB="45716"/>
                </a:tc>
              </a:tr>
            </a:tbl>
          </a:graphicData>
        </a:graphic>
      </p:graphicFrame>
      <p:pic>
        <p:nvPicPr>
          <p:cNvPr id="922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14972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6950" y="10525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679450"/>
            <a:ext cx="37830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16100" y="2852738"/>
            <a:ext cx="7291388" cy="417671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Цей потік середньої сили </a:t>
            </a:r>
            <a:r>
              <a:rPr lang="uk-UA" sz="24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пов</a:t>
            </a:r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’</a:t>
            </a:r>
            <a:r>
              <a:rPr lang="uk-UA" sz="24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язаний</a:t>
            </a: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з кометою </a:t>
            </a:r>
            <a:r>
              <a:rPr lang="uk-UA" sz="24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Галея</a:t>
            </a:r>
            <a:r>
              <a:rPr lang="uk-UA" sz="24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. Проходить щорічно з кінця квітня по кінець травня. В цьому році пік активності прогнозують на 6-7 травня. У Північній півкулі на небі можна буде спостерігати до 70-ти метеорів за годину.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i="1" dirty="0">
              <a:solidFill>
                <a:srgbClr val="000066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3-7 травня – Метеорний потік ета-</a:t>
            </a:r>
            <a:r>
              <a:rPr lang="uk-UA" sz="3200" b="1" i="1" dirty="0" err="1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Аквариди</a:t>
            </a:r>
            <a:endParaRPr lang="ru-RU" sz="2400" b="1" i="1" dirty="0">
              <a:solidFill>
                <a:srgbClr val="002060"/>
              </a:solidFill>
              <a:latin typeface="Constantia" panose="02030602050306030303" pitchFamily="18" charset="0"/>
              <a:ea typeface="+mj-ea"/>
              <a:cs typeface="+mj-cs"/>
            </a:endParaRPr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88913"/>
            <a:ext cx="36623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505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Monotype Corsiva</vt:lpstr>
      <vt:lpstr>Тема Office</vt:lpstr>
      <vt:lpstr>Слайд 1</vt:lpstr>
      <vt:lpstr>Слайд 2</vt:lpstr>
      <vt:lpstr>Слайд 3</vt:lpstr>
      <vt:lpstr>Слайд 4</vt:lpstr>
      <vt:lpstr>  «МІЙ КАЛЕНДАР НАЙЯСКРАВІШИХ АСТРОНОМІЧНИХ ЯВИЩ 2021»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ИРА</cp:lastModifiedBy>
  <cp:revision>48</cp:revision>
  <dcterms:created xsi:type="dcterms:W3CDTF">2016-04-12T20:21:28Z</dcterms:created>
  <dcterms:modified xsi:type="dcterms:W3CDTF">2021-04-28T11:13:18Z</dcterms:modified>
</cp:coreProperties>
</file>