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58" r:id="rId4"/>
    <p:sldId id="276" r:id="rId5"/>
    <p:sldId id="273" r:id="rId6"/>
    <p:sldId id="265" r:id="rId7"/>
    <p:sldId id="266" r:id="rId8"/>
    <p:sldId id="267" r:id="rId9"/>
    <p:sldId id="264" r:id="rId10"/>
    <p:sldId id="268" r:id="rId11"/>
    <p:sldId id="277" r:id="rId12"/>
    <p:sldId id="278" r:id="rId13"/>
    <p:sldId id="271" r:id="rId14"/>
    <p:sldId id="27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perspective val="30"/>
    </c:view3D>
    <c:plotArea>
      <c:layout>
        <c:manualLayout>
          <c:layoutTarget val="inner"/>
          <c:xMode val="edge"/>
          <c:yMode val="edge"/>
          <c:x val="5.8832932341791079E-2"/>
          <c:y val="2.4216347956505627E-2"/>
          <c:w val="0.85493821084864463"/>
          <c:h val="0.7539945006874182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ФЕ1(за висотою рослин)cm</c:v>
                </c:pt>
              </c:strCache>
            </c:strRef>
          </c:tx>
          <c:cat>
            <c:strRef>
              <c:f>Лист1!$B$1:$E$1</c:f>
              <c:strCache>
                <c:ptCount val="4"/>
                <c:pt idx="0">
                  <c:v>500m</c:v>
                </c:pt>
                <c:pt idx="1">
                  <c:v>1780m</c:v>
                </c:pt>
                <c:pt idx="2">
                  <c:v>1780m(2)</c:v>
                </c:pt>
                <c:pt idx="3">
                  <c:v>6400m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18.5</c:v>
                </c:pt>
                <c:pt idx="1">
                  <c:v>21.35</c:v>
                </c:pt>
                <c:pt idx="2">
                  <c:v>18.41</c:v>
                </c:pt>
                <c:pt idx="3">
                  <c:v>22.29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ФЕ2 (за довжиною коренів)cv</c:v>
                </c:pt>
              </c:strCache>
            </c:strRef>
          </c:tx>
          <c:cat>
            <c:strRef>
              <c:f>Лист1!$B$1:$E$1</c:f>
              <c:strCache>
                <c:ptCount val="4"/>
                <c:pt idx="0">
                  <c:v>500m</c:v>
                </c:pt>
                <c:pt idx="1">
                  <c:v>1780m</c:v>
                </c:pt>
                <c:pt idx="2">
                  <c:v>1780m(2)</c:v>
                </c:pt>
                <c:pt idx="3">
                  <c:v>6400m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12.49</c:v>
                </c:pt>
                <c:pt idx="1">
                  <c:v>15.29</c:v>
                </c:pt>
                <c:pt idx="2">
                  <c:v>16.7</c:v>
                </c:pt>
                <c:pt idx="3">
                  <c:v>17.779999999999987</c:v>
                </c:pt>
              </c:numCache>
            </c:numRef>
          </c:val>
        </c:ser>
        <c:shape val="box"/>
        <c:axId val="92901760"/>
        <c:axId val="95348608"/>
        <c:axId val="0"/>
      </c:bar3DChart>
      <c:catAx>
        <c:axId val="92901760"/>
        <c:scaling>
          <c:orientation val="minMax"/>
        </c:scaling>
        <c:axPos val="b"/>
        <c:tickLblPos val="nextTo"/>
        <c:crossAx val="95348608"/>
        <c:crosses val="autoZero"/>
        <c:auto val="1"/>
        <c:lblAlgn val="ctr"/>
        <c:lblOffset val="100"/>
      </c:catAx>
      <c:valAx>
        <c:axId val="95348608"/>
        <c:scaling>
          <c:orientation val="minMax"/>
        </c:scaling>
        <c:axPos val="l"/>
        <c:majorGridlines/>
        <c:numFmt formatCode="General" sourceLinked="1"/>
        <c:tickLblPos val="nextTo"/>
        <c:crossAx val="92901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247387826521686"/>
          <c:w val="0.32693710508408724"/>
          <c:h val="0.17526116927691734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perspective val="30"/>
    </c:view3D>
    <c:plotArea>
      <c:layout>
        <c:manualLayout>
          <c:layoutTarget val="inner"/>
          <c:xMode val="edge"/>
          <c:yMode val="edge"/>
          <c:x val="5.8832932341791003E-2"/>
          <c:y val="2.4216347956505603E-2"/>
          <c:w val="0.85493821084864463"/>
          <c:h val="0.753994500687417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cat>
            <c:strRef>
              <c:f>Лист1!$B$1:$E$1</c:f>
              <c:strCache>
                <c:ptCount val="4"/>
                <c:pt idx="0">
                  <c:v>500m</c:v>
                </c:pt>
                <c:pt idx="1">
                  <c:v>1780m</c:v>
                </c:pt>
                <c:pt idx="2">
                  <c:v>1780m(2)</c:v>
                </c:pt>
                <c:pt idx="3">
                  <c:v>6400m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</c:strCache>
            </c:strRef>
          </c:tx>
          <c:cat>
            <c:strRef>
              <c:f>Лист1!$B$1:$E$1</c:f>
              <c:strCache>
                <c:ptCount val="4"/>
                <c:pt idx="0">
                  <c:v>500m</c:v>
                </c:pt>
                <c:pt idx="1">
                  <c:v>1780m</c:v>
                </c:pt>
                <c:pt idx="2">
                  <c:v>1780m(2)</c:v>
                </c:pt>
                <c:pt idx="3">
                  <c:v>6400m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ФЕ3  (за сирою масою)mг</c:v>
                </c:pt>
              </c:strCache>
            </c:strRef>
          </c:tx>
          <c:cat>
            <c:strRef>
              <c:f>Лист1!$B$1:$E$1</c:f>
              <c:strCache>
                <c:ptCount val="4"/>
                <c:pt idx="0">
                  <c:v>500m</c:v>
                </c:pt>
                <c:pt idx="1">
                  <c:v>1780m</c:v>
                </c:pt>
                <c:pt idx="2">
                  <c:v>1780m(2)</c:v>
                </c:pt>
                <c:pt idx="3">
                  <c:v>6400m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990</c:v>
                </c:pt>
                <c:pt idx="1">
                  <c:v>1150</c:v>
                </c:pt>
                <c:pt idx="2">
                  <c:v>1170</c:v>
                </c:pt>
                <c:pt idx="3">
                  <c:v>1400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ФЕ4 (за сухою масою)mr</c:v>
                </c:pt>
              </c:strCache>
            </c:strRef>
          </c:tx>
          <c:cat>
            <c:strRef>
              <c:f>Лист1!$B$1:$E$1</c:f>
              <c:strCache>
                <c:ptCount val="4"/>
                <c:pt idx="0">
                  <c:v>500m</c:v>
                </c:pt>
                <c:pt idx="1">
                  <c:v>1780m</c:v>
                </c:pt>
                <c:pt idx="2">
                  <c:v>1780m(2)</c:v>
                </c:pt>
                <c:pt idx="3">
                  <c:v>6400m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  <c:pt idx="0">
                  <c:v>218</c:v>
                </c:pt>
                <c:pt idx="1">
                  <c:v>255</c:v>
                </c:pt>
                <c:pt idx="2">
                  <c:v>235</c:v>
                </c:pt>
                <c:pt idx="3">
                  <c:v>310</c:v>
                </c:pt>
              </c:numCache>
            </c:numRef>
          </c:val>
        </c:ser>
        <c:shape val="box"/>
        <c:axId val="112149632"/>
        <c:axId val="112411392"/>
        <c:axId val="0"/>
      </c:bar3DChart>
      <c:catAx>
        <c:axId val="112149632"/>
        <c:scaling>
          <c:orientation val="minMax"/>
        </c:scaling>
        <c:axPos val="b"/>
        <c:tickLblPos val="nextTo"/>
        <c:crossAx val="112411392"/>
        <c:crosses val="autoZero"/>
        <c:auto val="1"/>
        <c:lblAlgn val="ctr"/>
        <c:lblOffset val="100"/>
      </c:catAx>
      <c:valAx>
        <c:axId val="112411392"/>
        <c:scaling>
          <c:orientation val="minMax"/>
        </c:scaling>
        <c:axPos val="l"/>
        <c:majorGridlines/>
        <c:numFmt formatCode="General" sourceLinked="1"/>
        <c:tickLblPos val="nextTo"/>
        <c:crossAx val="112149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247387826521686"/>
          <c:w val="0.30897404491105307"/>
          <c:h val="0.17526116927691734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500m</c:v>
                </c:pt>
              </c:strCache>
            </c:strRef>
          </c:tx>
          <c:dLbls>
            <c:dLbl>
              <c:idx val="0"/>
              <c:layout/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ФЕ ср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25.97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1780m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ФЕ ср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1780m(2)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ФЕ ср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20.149999999999999</c:v>
                </c:pt>
              </c:numCache>
            </c:numRef>
          </c:val>
        </c:ser>
        <c:shape val="box"/>
        <c:axId val="92857472"/>
        <c:axId val="92902528"/>
        <c:axId val="84576896"/>
      </c:bar3DChart>
      <c:catAx>
        <c:axId val="92857472"/>
        <c:scaling>
          <c:orientation val="minMax"/>
        </c:scaling>
        <c:axPos val="b"/>
        <c:tickLblPos val="nextTo"/>
        <c:crossAx val="92902528"/>
        <c:crosses val="autoZero"/>
        <c:auto val="1"/>
        <c:lblAlgn val="ctr"/>
        <c:lblOffset val="100"/>
      </c:catAx>
      <c:valAx>
        <c:axId val="92902528"/>
        <c:scaling>
          <c:orientation val="minMax"/>
        </c:scaling>
        <c:axPos val="l"/>
        <c:majorGridlines/>
        <c:numFmt formatCode="General" sourceLinked="1"/>
        <c:tickLblPos val="nextTo"/>
        <c:crossAx val="92857472"/>
        <c:crosses val="autoZero"/>
        <c:crossBetween val="between"/>
      </c:valAx>
      <c:serAx>
        <c:axId val="84576896"/>
        <c:scaling>
          <c:orientation val="minMax"/>
        </c:scaling>
        <c:axPos val="b"/>
        <c:tickLblPos val="nextTo"/>
        <c:crossAx val="92902528"/>
        <c:crosses val="autoZero"/>
      </c:ser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5E8DF-5B78-4BE7-A915-9AA702F32ADD}" type="datetimeFigureOut">
              <a:rPr lang="uk-UA" smtClean="0"/>
              <a:pPr/>
              <a:t>09.04.2021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4DA8-B27B-4D29-B674-481071EE5CB2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09/04/2021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09/04/2021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09/04/2021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09/04/2021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09/04/2021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09/04/2021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09/04/2021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09/04/2021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09/04/2021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09/04/2021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09/04/2021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pPr/>
              <a:t>09/04/2021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84" y="1428736"/>
            <a:ext cx="6477016" cy="200026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Оцінка токсичності 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ґрунтів 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використанням  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рослинних біотесторів</a:t>
            </a:r>
            <a:endParaRPr lang="en-GB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0430" y="4286256"/>
            <a:ext cx="5357850" cy="2071702"/>
          </a:xfrm>
        </p:spPr>
        <p:txBody>
          <a:bodyPr>
            <a:normAutofit fontScale="4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Роботу виконала: Кабанець Вероніка Віталіївна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Вихованка гуртка “ Основи фенології “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КЗ КОР “ Центр творчості дітей та юнацтва Київщини “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Учениця  8 класу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ОЗОНЗ “Жоравський НВК “ЗОШ І-ІІІ ст.- ДНЗ (ясла-садок)” Яготинської міської ради Бориспільського району Київської області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Керівник: Бойко Наталія Василівна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Керівник гуртка “ Основи фенології “</a:t>
            </a:r>
          </a:p>
          <a:p>
            <a:pPr algn="l">
              <a:spcBef>
                <a:spcPts val="0"/>
              </a:spcBef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КЗ КОР “ Центр творчості дітей та юнацтва Київщини “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uk-UA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21429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 - Юніор  Дослідник 2021</a:t>
            </a:r>
            <a:endParaRPr lang="uk-UA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14290"/>
            <a:ext cx="228601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Номінація </a:t>
            </a:r>
          </a:p>
          <a:p>
            <a:pPr algn="ctr"/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Еколог</a:t>
            </a:r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Юніор ” </a:t>
            </a:r>
            <a:endParaRPr lang="uk-UA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70295641_130484255648545_318208557443072824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357562"/>
            <a:ext cx="2857520" cy="2215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126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Рослини поміщали у паперові пакети, висушували протягом декількох днів і зважували 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91126-12174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357298"/>
            <a:ext cx="4329114" cy="3246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P91126-12175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72066" y="1357298"/>
            <a:ext cx="3673702" cy="4898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изображение_viber_2021-03-26_19-10-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4286256"/>
            <a:ext cx="2982120" cy="2236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Фітотоксичний ефект ґрунтів за висотою рослин, довжиною коренів. сирою та сухою масою 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2546017" y="6072206"/>
            <a:ext cx="58836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Найменші морфометричні параметри досліджувані об’єкти мали в точці  №1 (500 м від свинокомплексу</a:t>
            </a:r>
            <a:r>
              <a:rPr lang="uk-UA" dirty="0" smtClean="0"/>
              <a:t>)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76336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Рівень токсичності ґрунтів відібраних на відстані 500 м,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1780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 (с. Божки) від свинокомплексу №9 відповідають  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середньому  рівню токсичності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1780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(с.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Двірківщина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слабкому рівню токсичності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10" y="1928802"/>
            <a:ext cx="3857652" cy="4197361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 обчислення середнього рівня  фітотоксичного ефекту  показали, що з віддаленням від свинокомплексу показники росту рослин поступово покращуються, і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фітотоксичність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ґрунту  знижується з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25.97  % </a:t>
            </a:r>
            <a:r>
              <a:rPr lang="uk-UA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(середній рівень)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відстані 500 м до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13.5  </a:t>
            </a:r>
            <a:r>
              <a:rPr lang="uk-UA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uk-UA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(слабкий рівень)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відстані 1780 м (с.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Двірківщина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uk-UA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65127"/>
          </a:xfrm>
        </p:spPr>
        <p:txBody>
          <a:bodyPr>
            <a:normAutofit/>
          </a:bodyPr>
          <a:lstStyle/>
          <a:p>
            <a:r>
              <a:rPr lang="uk-UA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Середній  фітотоксичний ефект ґрунтів </a:t>
            </a:r>
            <a:endParaRPr lang="uk-UA" sz="18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4714876" y="2143116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uk-UA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зв’язку зі збільшенням антропогенного навантаження вивчення такої складової урбоекосистеми, як ґрунтовий покрив 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надзвичайно  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актуальне.</a:t>
            </a:r>
          </a:p>
          <a:p>
            <a:pPr>
              <a:buNone/>
            </a:pP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 Оцінка 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ростових параметрів тест-рослин, вирощених на витяжці з ґрунту, відібраному за 6400 м від свинокомплексу №9 на території села 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Сулимівка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засвідчила, що досліджувані рослини характеризувалися найбільшими показниками розвитку підземної та наземної частин, отже ця точка прийнята за контроль. Найменші морфометричні параметри досліджувані об’єкти мали в точці  №1 (500 м від свинокомплексу).</a:t>
            </a:r>
          </a:p>
          <a:p>
            <a:pPr>
              <a:buAutoNum type="arabicPeriod" startAt="2"/>
            </a:pP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Рівень 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токсичності ґрунтів відібраних на відстані 500 м, 1780 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(с. Божки) від свинокомплексу №9 відповідають   </a:t>
            </a:r>
            <a:r>
              <a:rPr lang="uk-UA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середньому  рівню токсичності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1780 м (с. 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Двірківщина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- </a:t>
            </a:r>
            <a:r>
              <a:rPr lang="uk-UA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слабкому рівню токсичності.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 startAt="2"/>
            </a:pP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 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обчислення середнього рівня  фітотоксичного ефекту  показали, що з віддаленням від свинокомплексу показники росту рослин поступово покращуються, і 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фітотоксичність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ґрунту  знижується з 25.97  % (</a:t>
            </a:r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середній рівень) 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відстані 500 м до 13.5  % (</a:t>
            </a:r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слабкий рівень)  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відстані 1780 м (с. 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Двірківщина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uk-UA" sz="1800" dirty="0"/>
          </a:p>
        </p:txBody>
      </p:sp>
      <p:pic>
        <p:nvPicPr>
          <p:cNvPr id="7" name="Содержимое 3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5214950"/>
            <a:ext cx="2317671" cy="1285884"/>
          </a:xfrm>
          <a:prstGeom prst="rect">
            <a:avLst/>
          </a:prstGeom>
        </p:spPr>
      </p:pic>
      <p:pic>
        <p:nvPicPr>
          <p:cNvPr id="8" name="Содержимое 6" descr="c1fbc36c336775d325a3492936e326f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5214950"/>
            <a:ext cx="2561070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357166"/>
            <a:ext cx="7186634" cy="5768997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Запропонований метод 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біоіндикації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дає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достовірні результати,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тому може бути рекомендованим для визначення екологічного стану  ґрунтів. </a:t>
            </a:r>
          </a:p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 час дослідницької  роботи були отримані результати, що підтверджують висунуте нами припущення: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парникові гази (насамперед сірководень і аміак) , що утворюються на свинокомплексі  і викидається в повітря негативно впливають на якісний склад ґрунту</a:t>
            </a:r>
            <a:endParaRPr lang="uk-UA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/>
          </a:p>
        </p:txBody>
      </p:sp>
      <p:pic>
        <p:nvPicPr>
          <p:cNvPr id="4" name="Содержимое 6" descr="169917493_546738563387305_497838733281806203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143248"/>
            <a:ext cx="4040188" cy="3030141"/>
          </a:xfrm>
          <a:prstGeom prst="rect">
            <a:avLst/>
          </a:prstGeom>
        </p:spPr>
      </p:pic>
      <p:pic>
        <p:nvPicPr>
          <p:cNvPr id="5" name="Содержимое 5" descr="изображение_viber_2021-03-26_19-10-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3143248"/>
            <a:ext cx="2286016" cy="3048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71504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uk-UA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  <a:endParaRPr lang="uk-UA" sz="6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endParaRPr lang="en-US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endParaRPr lang="en-US" sz="5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Наказ МОЗ України  «Про затвердження Державних санітарних правил планування та забудови населених пунктів» № 173 від 19.06.1996</a:t>
            </a:r>
            <a:r>
              <a:rPr lang="uk-UA" sz="5600" dirty="0" smtClean="0"/>
              <a:t>).</a:t>
            </a:r>
            <a:endParaRPr lang="en-US" sz="56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uk-UA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Біоіндикація. Методичні рекомендації до виконання лабораторних робіт студентами напряму підготовки 6.040106 «Екологія, охорона навколишнього середовища та збалансоване природокористування» / А.І. Горова, А.В. Павличенко, О.О. Борисовська, В.Ю. Ґрунтова, О.В. Деменко; Д.: Національний гірничий університет, 2014. – 76 с</a:t>
            </a:r>
            <a:endParaRPr lang="en-US" sz="5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.Біорізноманіття та роль тварин в екосистемах: Матеріали </a:t>
            </a:r>
            <a:r>
              <a:rPr lang="en-US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ІІІ Міжнародної наукової конференції. – Дніпропетровськ: Ліра, 2015. – С. 9-10.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Бурдин К.С. Основы биологического мониторинга. – М.: изд-во МГУ, 1985. - 160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Вайнерт Т., Вальтер Р. Биоиндикация загрязнителей наземных экосистем/ Под ред. Р. Шуберта. М.: Мир, 1988. 350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Израэль Ю. А. Экология и контроль состояния природной среды. Л.: Гидрометеоиздат, 1979. 548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Калінін М.І., Єлісєєв В.В. Біометрія: Підручник для студентів вузів біологічних та екологічних напрямків.− Миколаїв: Вид-во МФ НаУКМА, 2000.− 204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Клименко М.О., Прищепа А.М., Вознюк Н.М. Моніторинг довкілля. – К.: Академія, 2006. – 360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Обстеження та районування території за ступенем впливу антропогенних чинників на стан об’єктів довкілля з використанням цитогенетичних методів: методичні рекомендації / А. І. Горова, С. А. Риженко, Т. В. Скворцова та ін.; відповід. ред.: А. М. Пономаренко, С. А. Омельчук [видання офіційне]. – К. : 2007. – 36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Руденко С.С., Костишин С.С., Морозова Т.В. Загальна екологія: практичний курс. Частина 1. Чернівці.: Рута, 2003. – 320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Федорова А.И., Никольская А.Н. Практикум по экологии и охране окружающей среды: Учебное пос. − Воронеж: Воронеж. гос. ун-т, 1997. − 305 с. 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33166"/>
          </a:xfrm>
        </p:spPr>
        <p:txBody>
          <a:bodyPr>
            <a:noAutofit/>
          </a:bodyPr>
          <a:lstStyle/>
          <a:p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грудні 2017 року в Київській області прийнято до експлуатації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Свинокомплекс № 9 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території  Двірківщинської сільської ради Яготинського району. Тваринницька ферма має закінчений виробничий цикл відгодівлі 30-ти тисяч голів свиней на рік.  Власник - </a:t>
            </a:r>
            <a:r>
              <a:rPr lang="uk-UA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спільне українсько-великобританське товариство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обмеженою відповідальністю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«Нива Переяславщини»,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якого виробництво свинини – пріоритетний напрямок діяльності.</a:t>
            </a:r>
            <a:endParaRPr lang="uk-UA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85926"/>
            <a:ext cx="4040188" cy="714379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15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цих пір жителі навколишніх  сіл  потерпають від їдкого запаху, що доноситься від свинокомплексу.</a:t>
            </a:r>
          </a:p>
          <a:p>
            <a:endParaRPr lang="uk-UA" sz="1400" dirty="0"/>
          </a:p>
        </p:txBody>
      </p:sp>
      <p:pic>
        <p:nvPicPr>
          <p:cNvPr id="7" name="Содержимое 6" descr="c1fbc36c336775d325a3492936e326f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2714620"/>
            <a:ext cx="4040188" cy="202853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1500198"/>
          </a:xfrm>
        </p:spPr>
        <p:txBody>
          <a:bodyPr>
            <a:normAutofit/>
          </a:bodyPr>
          <a:lstStyle/>
          <a:p>
            <a:pPr algn="ctr"/>
            <a:r>
              <a:rPr lang="uk-UA" sz="1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Найбільшим джерелом забруднення на свинокомплексі  є гній. Від нього в атмосферне повітря викидається чотири основні небезпечні речовини. Це </a:t>
            </a:r>
            <a:r>
              <a:rPr lang="uk-UA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сірководень, метан, аміак та вуглекислий газ</a:t>
            </a:r>
            <a:r>
              <a:rPr lang="uk-UA" sz="1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1400" dirty="0"/>
          </a:p>
        </p:txBody>
      </p:sp>
      <p:pic>
        <p:nvPicPr>
          <p:cNvPr id="8" name="Содержимое 7" descr="Без названия (1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57818" y="2714620"/>
            <a:ext cx="2753095" cy="2062164"/>
          </a:xfrm>
        </p:spPr>
      </p:pic>
      <p:sp>
        <p:nvSpPr>
          <p:cNvPr id="13" name="TextBox 12"/>
          <p:cNvSpPr txBox="1"/>
          <p:nvPr/>
        </p:nvSpPr>
        <p:spPr>
          <a:xfrm>
            <a:off x="857224" y="5357826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Гіпотеза: 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парникові гази (насамперед сірководень і аміак) , що утворюються на свинокомплексі  і викидається в повітря негативно впливають на якісний склад ґрунту</a:t>
            </a:r>
            <a:endParaRPr lang="uk-UA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2400"/>
            <a:ext cx="8429684" cy="1033166"/>
          </a:xfrm>
        </p:spPr>
        <p:txBody>
          <a:bodyPr>
            <a:normAutofit fontScale="90000"/>
          </a:bodyPr>
          <a:lstStyle/>
          <a:p>
            <a:pPr latinLnBrk="1">
              <a:defRPr/>
            </a:pP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  роботи: </a:t>
            </a: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оцінити токсичність зразків ґрунту, відібраних на різних </a:t>
            </a:r>
            <a:b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відстанях від  свинокомплексу №9, з використання рослинних біотесторів</a:t>
            </a:r>
            <a:r>
              <a:rPr kumimoji="1" lang="en-US" altLang="ko-KR" sz="2400" dirty="0" smtClean="0">
                <a:ea typeface="굴림" pitchFamily="34" charset="-127"/>
              </a:rPr>
              <a:t/>
            </a:r>
            <a:br>
              <a:rPr kumimoji="1" lang="en-US" altLang="ko-KR" sz="2400" dirty="0" smtClean="0">
                <a:ea typeface="굴림" pitchFamily="34" charset="-127"/>
              </a:rPr>
            </a:b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відповідності до поставленої мети визначені наступні 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засвоїти методи відбору зразків ґрунту для біоіндикаційних досліджень;</a:t>
            </a:r>
          </a:p>
          <a:p>
            <a:pPr lvl="0"/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опанувати методику визначення токсичності ґрунтів та ґрунтових витяжок за реакціями рослин-індикаторів, а також навчитися оцінювати вплив  свинокомплексів за цим показником на стан компонентів довкілля;</a:t>
            </a:r>
          </a:p>
          <a:p>
            <a:pPr lvl="0"/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вибрати ділянки  дослідження, відібрати зразки ґрунту;</a:t>
            </a:r>
          </a:p>
          <a:p>
            <a:pPr lvl="0"/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проростити на водних витяжках з ґрунту рослини – індикатори, провести вимірювання і обробити  результати експерименту:</a:t>
            </a:r>
          </a:p>
          <a:p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обчислити величину фітотоксичного ефекту від дії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парникових  газів, насамперед метану та аміаку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які утворюються на свинокомплексі і   викидається в повітря.</a:t>
            </a:r>
          </a:p>
          <a:p>
            <a:pPr lvl="0"/>
            <a:endParaRPr lang="uk-UA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проведення досліджень виділено наступний ряд послідовних етапів:</a:t>
            </a:r>
          </a:p>
          <a:p>
            <a:r>
              <a:rPr lang="uk-UA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Підготовчий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вивчення відповідної літератури, вибір методики досліджень. </a:t>
            </a:r>
          </a:p>
          <a:p>
            <a:r>
              <a:rPr lang="uk-UA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Експериментальний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проведення вимірів об’єктів </a:t>
            </a:r>
          </a:p>
          <a:p>
            <a:r>
              <a:rPr lang="uk-UA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Камеральний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обробка отриманих даних.</a:t>
            </a:r>
          </a:p>
          <a:p>
            <a:r>
              <a:rPr lang="uk-UA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Аналітичний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виявлення закономірностей.</a:t>
            </a:r>
          </a:p>
          <a:p>
            <a:endParaRPr lang="uk-UA" sz="1800" dirty="0"/>
          </a:p>
        </p:txBody>
      </p:sp>
      <p:pic>
        <p:nvPicPr>
          <p:cNvPr id="4" name="Содержимое 3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786322"/>
            <a:ext cx="2071702" cy="1149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r>
              <a:rPr lang="uk-UA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 дослідження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токсичність  ґрунту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ctr"/>
            <a:r>
              <a:rPr lang="uk-UA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Об’єкт дослідження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озима пшениця сорту “ Джерсі ” урожаю 2020 року</a:t>
            </a:r>
          </a:p>
          <a:p>
            <a:endParaRPr lang="uk-UA" sz="2400" dirty="0"/>
          </a:p>
        </p:txBody>
      </p:sp>
      <p:pic>
        <p:nvPicPr>
          <p:cNvPr id="4" name="Содержимое 4" descr="изображение_viber_2021-03-26_19-10-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1643050"/>
            <a:ext cx="2286016" cy="1714512"/>
          </a:xfrm>
          <a:prstGeom prst="rect">
            <a:avLst/>
          </a:prstGeom>
        </p:spPr>
      </p:pic>
      <p:pic>
        <p:nvPicPr>
          <p:cNvPr id="5" name="Содержимое 7" descr="0-02-0a-0ac7f2e0bd299deca42298f4238450616ef49394702137eb7ca796ebf6cccfc2_b14a377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643050"/>
            <a:ext cx="2255825" cy="1691869"/>
          </a:xfrm>
          <a:prstGeom prst="rect">
            <a:avLst/>
          </a:prstGeom>
        </p:spPr>
      </p:pic>
      <p:pic>
        <p:nvPicPr>
          <p:cNvPr id="6" name="Содержимое 6" descr="170295641_130484255648545_318208557443072824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1643050"/>
            <a:ext cx="2214578" cy="1717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3857628"/>
            <a:ext cx="7858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Інформаційною базою дослідження 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 наукові праці вітчизняних вчених із досліджуваної проблеми: Клименко М.О., Прищепа А.М., Вознюк Н.М., Калінін М.І., Єлісєєв В.В. та інших.</a:t>
            </a:r>
          </a:p>
          <a:p>
            <a:pPr algn="ctr"/>
            <a:endParaRPr lang="uk-UA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зв’язку зі збільшенням антропогенного навантаження вивчення такої складової урбоекосистеми, як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ґрунтовий покрив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надзвичайно  актуальне.</a:t>
            </a:r>
          </a:p>
          <a:p>
            <a:pPr algn="ctr"/>
            <a:r>
              <a:rPr lang="uk-UA" sz="16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Особистий внесок учениці  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одержанні результатів досліджень полягає в самостійному виконанні науково-дослідної програми, обробці й аналізу даних, вивченні й узагальненні отриманих даних.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633658"/>
          </a:xfrm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Робота починалася  з вибору чотирьох моніторингових точок , які перебувають на різних відстанях від потенційного джерела забруднення (свинокомплекс №9).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Точка №1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 м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від свинокомплексу №9;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точка №2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1780 м (с. Двірківщина)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точка №3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1780 м (с.Божки)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точка  №4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6400 м  (с. Сулимівка) 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Остання  ділянка була відібрана там, де рослини в найменшій мірі підпадають під вплив чинників антропогенного походження, а тому розглядається як контрольна.</a:t>
            </a:r>
            <a:b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Досліджували токсичність проб водних витяжок ґрунту </a:t>
            </a:r>
            <a:r>
              <a:rPr lang="uk-UA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 методом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Пророщування тест-культур на «плаваючих дисках»</a:t>
            </a:r>
            <a:r>
              <a:rPr lang="uk-UA" sz="1400" dirty="0" smtClean="0"/>
              <a:t/>
            </a:r>
            <a:br>
              <a:rPr lang="uk-UA" sz="1400" dirty="0" smtClean="0"/>
            </a:br>
            <a:endParaRPr lang="uk-UA" sz="1400" dirty="0"/>
          </a:p>
        </p:txBody>
      </p:sp>
      <p:pic>
        <p:nvPicPr>
          <p:cNvPr id="4" name="Содержимое 3" descr="карта св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496"/>
            <a:ext cx="8229600" cy="32298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4291"/>
            <a:ext cx="4040188" cy="785818"/>
          </a:xfrm>
        </p:spPr>
        <p:txBody>
          <a:bodyPr>
            <a:noAutofit/>
          </a:bodyPr>
          <a:lstStyle/>
          <a:p>
            <a:pPr algn="ctr"/>
            <a:r>
              <a:rPr lang="uk-UA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Насіння індикаторної культури  пророщували на спеціальних плаваючих кільцях з пінопласту, обтягнутих марлею</a:t>
            </a:r>
            <a:endParaRPr lang="uk-UA" sz="16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69917493_546738563387305_4978387332818062030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2853"/>
            <a:ext cx="4041775" cy="85725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uk-UA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якості біоіндикатора використовували насіння </a:t>
            </a:r>
            <a:r>
              <a:rPr lang="uk-UA" sz="16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озимої пшениці</a:t>
            </a:r>
          </a:p>
          <a:p>
            <a:pPr algn="ctr">
              <a:spcBef>
                <a:spcPts val="0"/>
              </a:spcBef>
            </a:pPr>
            <a:r>
              <a:rPr lang="uk-UA" sz="16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сорту “ Джерсі “ урожаю 2020 року</a:t>
            </a:r>
            <a:endParaRPr lang="uk-UA" sz="16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69981861_511773146876421_1232725251564167311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285860"/>
            <a:ext cx="4041775" cy="3031331"/>
          </a:xfrm>
        </p:spPr>
      </p:pic>
      <p:pic>
        <p:nvPicPr>
          <p:cNvPr id="9" name="Содержимое 4" descr="170441553_153275516701284_1063071535374266379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4429132"/>
            <a:ext cx="2928958" cy="2198082"/>
          </a:xfrm>
          <a:prstGeom prst="rect">
            <a:avLst/>
          </a:prstGeom>
        </p:spPr>
      </p:pic>
      <p:pic>
        <p:nvPicPr>
          <p:cNvPr id="10" name="Содержимое 6" descr="170295641_130484255648545_3182085574430728248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4429132"/>
            <a:ext cx="2857520" cy="2215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Проводили виміри довжини кореневої  системи 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5" descr="изображение_viber_2021-03-26_19-10-5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214421"/>
            <a:ext cx="3714776" cy="4953035"/>
          </a:xfrm>
        </p:spPr>
      </p:pic>
      <p:pic>
        <p:nvPicPr>
          <p:cNvPr id="10" name="Содержимое 6" descr="изображение_viber_2021-03-26_19-10-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7753" y="1226968"/>
            <a:ext cx="3686214" cy="4916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Проводили виміри довжини  надземної частини рослини</a:t>
            </a:r>
            <a:endParaRPr lang="uk-UA" sz="2800" dirty="0"/>
          </a:p>
        </p:txBody>
      </p:sp>
      <p:pic>
        <p:nvPicPr>
          <p:cNvPr id="6" name="Содержимое 7" descr="0-02-0a-848e1be6ebc55b07bfac71e787323757d69a47349b299a8ba2d48c2ca2d807ed_b777b24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4038600" cy="3028950"/>
          </a:xfrm>
          <a:prstGeom prst="rect">
            <a:avLst/>
          </a:prstGeom>
        </p:spPr>
      </p:pic>
      <p:pic>
        <p:nvPicPr>
          <p:cNvPr id="7" name="Содержимое 7" descr="0-02-0a-5d7bf96dd3bdb7335b3378a0b05297e2196880fe2c7e6e3d71d8bff1d25f2139_80a4e7a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285860"/>
            <a:ext cx="4038600" cy="3028950"/>
          </a:xfrm>
        </p:spPr>
      </p:pic>
      <p:pic>
        <p:nvPicPr>
          <p:cNvPr id="8" name="Содержимое 7" descr="изображение_viber_2021-03-26_19-10-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857628"/>
            <a:ext cx="214314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Визначали  сиру масу десяти найбільш типових проростків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0-02-0a-31b374b4f9e9044a8ea101ecd4a03825955df3572366e4d3677b5e18fbf73305_3580c0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071546"/>
            <a:ext cx="2963466" cy="3951288"/>
          </a:xfrm>
        </p:spPr>
      </p:pic>
      <p:pic>
        <p:nvPicPr>
          <p:cNvPr id="13" name="Содержимое 7" descr="0-02-0a-0ac7f2e0bd299deca42298f4238450616ef49394702137eb7ca796ebf6cccfc2_b14a377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71546"/>
            <a:ext cx="3684585" cy="2763439"/>
          </a:xfrm>
          <a:prstGeom prst="rect">
            <a:avLst/>
          </a:prstGeom>
        </p:spPr>
      </p:pic>
      <p:pic>
        <p:nvPicPr>
          <p:cNvPr id="14" name="Содержимое 6" descr="0-02-0a-4a4522e4df198f990ddcfeddd2031fc1bcecdeac13a8df89a554074d24f37374_6257f7e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572264" y="3595622"/>
            <a:ext cx="2286016" cy="3049090"/>
          </a:xfrm>
          <a:prstGeom prst="rect">
            <a:avLst/>
          </a:prstGeom>
        </p:spPr>
      </p:pic>
      <p:pic>
        <p:nvPicPr>
          <p:cNvPr id="16" name="Содержимое 7" descr="изображение_viber_2021-03-26_19-10-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4429132"/>
            <a:ext cx="2928958" cy="2196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939</Words>
  <Application>Microsoft Office PowerPoint</Application>
  <PresentationFormat>Экран (4:3)</PresentationFormat>
  <Paragraphs>74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Оцінка токсичності ґрунтів з використанням  рослинних біотесторів</vt:lpstr>
      <vt:lpstr>В грудні 2017 року в Київській області прийнято до експлуатації Свинокомплекс № 9 на території  Двірківщинської сільської ради Яготинського району. Тваринницька ферма має закінчений виробничий цикл відгодівлі 30-ти тисяч голів свиней на рік.  Власник -  спільне українсько-великобританське товариство з обмеженою відповідальністю «Нива Переяславщини», для якого виробництво свинини – пріоритетний напрямок діяльності.</vt:lpstr>
      <vt:lpstr>Мета  роботи: оцінити токсичність зразків ґрунту, відібраних на різних  відстанях від  свинокомплексу №9, з використання рослинних біотесторів </vt:lpstr>
      <vt:lpstr>Предмет дослідження: токсичність  ґрунту</vt:lpstr>
      <vt:lpstr>Робота починалася  з вибору чотирьох моніторингових точок , які перебувають на різних відстанях від потенційного джерела забруднення (свинокомплекс №9). Точка №1 – 500 м від свинокомплексу №9; точка №2 – 1780 м (с. Двірківщина); точка №3 – 1780 м (с.Божки); точка  №4 – 6400 м  (с. Сулимівка) Остання  ділянка була відібрана там, де рослини в найменшій мірі підпадають під вплив чинників антропогенного походження, а тому розглядається як контрольна.  Досліджували токсичність проб водних витяжок ґрунту за  методом  «Пророщування тест-культур на «плаваючих дисках» </vt:lpstr>
      <vt:lpstr>Слайд 6</vt:lpstr>
      <vt:lpstr>Проводили виміри довжини кореневої  системи </vt:lpstr>
      <vt:lpstr>Проводили виміри довжини  надземної частини рослини</vt:lpstr>
      <vt:lpstr> Визначали  сиру масу десяти найбільш типових проростків</vt:lpstr>
      <vt:lpstr>Рослини поміщали у паперові пакети, висушували протягом декількох днів і зважували </vt:lpstr>
      <vt:lpstr>Фітотоксичний ефект ґрунтів за висотою рослин, довжиною коренів. сирою та сухою масою </vt:lpstr>
      <vt:lpstr>Рівень токсичності ґрунтів відібраних на відстані 500 м, 1780 м. (с. Божки) від свинокомплексу №9 відповідають   середньому  рівню токсичності ; 1780 м (с. Двірківщина) – слабкому рівню токсичності </vt:lpstr>
      <vt:lpstr>ВИСНОВКИ</vt:lpstr>
      <vt:lpstr>Слайд 14</vt:lpstr>
      <vt:lpstr>Слайд 15</vt:lpstr>
    </vt:vector>
  </TitlesOfParts>
  <Company>HYATT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Jovi</cp:lastModifiedBy>
  <cp:revision>50</cp:revision>
  <dcterms:created xsi:type="dcterms:W3CDTF">2015-12-09T15:59:37Z</dcterms:created>
  <dcterms:modified xsi:type="dcterms:W3CDTF">2021-04-09T12:24:14Z</dcterms:modified>
</cp:coreProperties>
</file>