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360" r:id="rId5"/>
    <p:sldId id="261" r:id="rId6"/>
    <p:sldId id="276" r:id="rId7"/>
    <p:sldId id="353" r:id="rId8"/>
    <p:sldId id="361" r:id="rId9"/>
    <p:sldId id="326" r:id="rId10"/>
    <p:sldId id="348" r:id="rId11"/>
    <p:sldId id="356" r:id="rId12"/>
    <p:sldId id="362" r:id="rId13"/>
    <p:sldId id="265" r:id="rId14"/>
    <p:sldId id="351" r:id="rId15"/>
    <p:sldId id="321" r:id="rId16"/>
    <p:sldId id="357" r:id="rId17"/>
    <p:sldId id="364" r:id="rId18"/>
    <p:sldId id="346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98D84-7A21-4A61-8E4E-961A290210DF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03308A-A8B4-43FF-8C57-7C15CEEAA8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685BAD-F817-4A81-9F17-F78D533AFCE7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2F9892-4FA8-4E47-8751-DA9332AF5A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0E4B85-89D9-48DD-8D3D-B45B63A7B7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2C84B5E-CABD-406B-B4B9-E13032AE70BC}" type="datetime1">
              <a:rPr lang="ru-RU" smtClean="0"/>
              <a:t>14.04.2021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3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85987-4304-46DE-9169-47B65635E76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53F3B4-8DA1-4196-AEB8-C105C390F56A}" type="datetime1">
              <a:rPr lang="ru-RU" smtClean="0"/>
              <a:t>14.04.2021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8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85987-4304-46DE-9169-47B65635E76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53F3B4-8DA1-4196-AEB8-C105C390F56A}" type="datetime1">
              <a:rPr lang="ru-RU" smtClean="0"/>
              <a:t>14.04.2021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7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2936C-76EC-4A08-8E10-E8109715DA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F2554BD-3E0A-4BDE-A0D4-54E588D84E60}" type="datetime1">
              <a:rPr lang="ru-RU" smtClean="0"/>
              <a:t>14.04.2021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5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D4CC44-1A07-4333-B95A-50F54AF0F0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0E786E1-ABD4-4956-AC2C-654B1C468B34}" type="datetime1">
              <a:rPr lang="ru-RU" smtClean="0"/>
              <a:t>14.04.2021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14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CBA32-C709-4D1A-B206-027CB6CDCC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D2FCAE8-E414-4459-B82D-0DB198D08B43}" type="datetime1">
              <a:rPr lang="ru-RU" smtClean="0"/>
              <a:t>14.04.2021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1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3" name="Заголовок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ru-RU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Образец заголовка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 rtlCol="0"/>
          <a:lstStyle>
            <a:lvl1pPr algn="ctr">
              <a:defRPr sz="18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ru-RU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9" name="Дата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3 февраля 20XX</a:t>
            </a:r>
            <a:endParaRPr lang="ru-RU" spc="0" dirty="0"/>
          </a:p>
        </p:txBody>
      </p:sp>
      <p:sp>
        <p:nvSpPr>
          <p:cNvPr id="14" name="Номер слайда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ru-RU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ru-RU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3 февраля 20XX</a:t>
            </a:r>
            <a:endParaRPr lang="ru-RU" spc="0" dirty="0"/>
          </a:p>
        </p:txBody>
      </p:sp>
      <p:sp>
        <p:nvSpPr>
          <p:cNvPr id="16" name="Номер слайда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5" name="Нижний колонтитул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3" name="Дата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 rtlCol="0"/>
          <a:lstStyle/>
          <a:p>
            <a:pPr algn="r" rtl="0"/>
            <a:r>
              <a:rPr lang="ru-RU"/>
              <a:t>3 февраля 20XX</a:t>
            </a:r>
            <a:endParaRPr lang="ru-RU" dirty="0"/>
          </a:p>
        </p:txBody>
      </p:sp>
      <p:sp>
        <p:nvSpPr>
          <p:cNvPr id="12" name="Номер слайда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rtlCol="0" anchor="b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rtlCol="0" anchor="t"/>
          <a:lstStyle/>
          <a:p>
            <a:pPr rtl="0"/>
            <a:r>
              <a:rPr lang="ru-RU" b="0"/>
              <a:t>Образец подзаголовка</a:t>
            </a:r>
            <a:endParaRPr lang="ru-RU" b="0" dirty="0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Нижний колонтитул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Дата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3 февраля 20XX</a:t>
            </a:r>
          </a:p>
        </p:txBody>
      </p:sp>
      <p:sp>
        <p:nvSpPr>
          <p:cNvPr id="14" name="Номер слайда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1" name="Номер слайда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9" name="Номер слайда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8" name="Номер слайда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1" name="Номер слайда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8" name="Номер слайда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rtlCol="0" anchor="b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Дата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3 февраля 20XX</a:t>
            </a:r>
            <a:endParaRPr lang="ru-RU" dirty="0"/>
          </a:p>
        </p:txBody>
      </p:sp>
      <p:sp>
        <p:nvSpPr>
          <p:cNvPr id="27" name="Номер слайда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rtlCol="0" anchor="b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1" name="Полилиния: фигура 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Полилиния: Фигура 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Полилиния: Фигура 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Полилиния: Фигура 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Полилиния: фигура 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Рисунок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2" name="Рисунок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4" name="Объект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5" name="Нижний колонтитул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9" name="Дата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/>
              <a:t>3 февраля 20XX</a:t>
            </a:r>
            <a:endParaRPr lang="ru-RU" dirty="0"/>
          </a:p>
        </p:txBody>
      </p:sp>
      <p:sp>
        <p:nvSpPr>
          <p:cNvPr id="19" name="Номер слайда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Полилиния: Фигура 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rtlCol="0" anchor="b"/>
          <a:lstStyle>
            <a:lvl1pPr>
              <a:defRPr sz="6000" spc="0"/>
            </a:lvl1pPr>
          </a:lstStyle>
          <a:p>
            <a:pPr rtl="0"/>
            <a:r>
              <a:rPr lang="ru-RU" sz="6000"/>
              <a:t>Образец заголовка</a:t>
            </a:r>
            <a:endParaRPr lang="ru-RU" sz="6000" dirty="0"/>
          </a:p>
        </p:txBody>
      </p:sp>
      <p:sp>
        <p:nvSpPr>
          <p:cNvPr id="68" name="Подзаголовок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rtlCol="0" anchor="t"/>
          <a:lstStyle>
            <a:lvl1pPr>
              <a:defRPr strike="noStrike"/>
            </a:lvl1pPr>
          </a:lstStyle>
          <a:p>
            <a:pPr rtl="0"/>
            <a:r>
              <a:rPr lang="ru-RU" b="0"/>
              <a:t>Образец подзаголовка</a:t>
            </a:r>
            <a:endParaRPr lang="ru-RU" b="0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rtlCol="0"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9" name="Дата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3 февраля 20XX</a:t>
            </a:r>
          </a:p>
        </p:txBody>
      </p:sp>
      <p:sp>
        <p:nvSpPr>
          <p:cNvPr id="15" name="Номер слайда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rtlCol="0" anchor="b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9" name="Дата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/>
              <a:t>3 февраля 20XX</a:t>
            </a:r>
          </a:p>
        </p:txBody>
      </p:sp>
      <p:sp>
        <p:nvSpPr>
          <p:cNvPr id="14" name="Номер слайда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 rtlCol="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rtlCol="0" anchor="t">
            <a:normAutofit/>
          </a:bodyPr>
          <a:lstStyle>
            <a:lvl1pPr marL="0" indent="0">
              <a:defRPr/>
            </a:lvl1pPr>
          </a:lstStyle>
          <a:p>
            <a:pPr rtl="0"/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</a:rPr>
              <a:t>Подзаголовок слайда</a:t>
            </a:r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 rtlCol="0"/>
          <a:lstStyle/>
          <a:p>
            <a:pPr rtl="0"/>
            <a:r>
              <a:rPr lang="ru-RU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Образец текста нижнего колонтитула</a:t>
            </a:r>
          </a:p>
        </p:txBody>
      </p:sp>
      <p:sp>
        <p:nvSpPr>
          <p:cNvPr id="12" name="Дата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 rtlCol="0"/>
          <a:lstStyle/>
          <a:p>
            <a:pPr algn="r" rtl="0"/>
            <a:r>
              <a:rPr lang="ru-RU"/>
              <a:t>3 февраля 20XX</a:t>
            </a:r>
            <a:endParaRPr lang="ru-RU" dirty="0"/>
          </a:p>
        </p:txBody>
      </p:sp>
      <p:sp>
        <p:nvSpPr>
          <p:cNvPr id="13" name="Номер слайда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0" name="Текст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1" name="Текст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2" name="Текст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9" name="Текст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3" name="Текст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27" name="Номер слайда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3 февраля 20XX</a:t>
            </a:r>
          </a:p>
        </p:txBody>
      </p:sp>
      <p:sp>
        <p:nvSpPr>
          <p:cNvPr id="9" name="Номер слайда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ru-RU" smtClean="0"/>
              <a:pPr algn="ctr" rtl="0"/>
              <a:t>‹#›</a:t>
            </a:fld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3 февраля 20XX</a:t>
            </a:r>
            <a:endParaRPr lang="ru-RU" spc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  <a:endParaRPr lang="ru-RU" spc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 rtl="0"/>
            <a:fld id="{FAEF9944-A4F6-4C59-AEBD-678D6480B8EA}" type="slidenum">
              <a:rPr lang="ru-RU" smtClean="0"/>
              <a:pPr algn="l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8">
            <a:extLst>
              <a:ext uri="{FF2B5EF4-FFF2-40B4-BE49-F238E27FC236}">
                <a16:creationId xmlns:a16="http://schemas.microsoft.com/office/drawing/2014/main" id="{7B103EA2-F14D-4D47-8BE8-D1C3EDA58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91" b="12491"/>
          <a:stretch/>
        </p:blipFill>
        <p:spPr>
          <a:xfrm>
            <a:off x="1524" y="0"/>
            <a:ext cx="12188952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5422" y="1207482"/>
            <a:ext cx="7887787" cy="4653714"/>
          </a:xfrm>
        </p:spPr>
        <p:txBody>
          <a:bodyPr rtlCol="0"/>
          <a:lstStyle/>
          <a:p>
            <a:pPr rtl="0"/>
            <a:r>
              <a:rPr lang="uk-UA" dirty="0"/>
              <a:t>Відродження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ятки садово-паркового мистецтва в рамках </a:t>
            </a:r>
            <a:r>
              <a:rPr lang="uk-UA" dirty="0" err="1"/>
              <a:t>проєкту</a:t>
            </a:r>
            <a:r>
              <a:rPr lang="uk-UA" dirty="0"/>
              <a:t> «ЕКПУЛ»</a:t>
            </a:r>
            <a:endParaRPr lang="ru-RU" dirty="0"/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97E438EC-C32B-4BA7-B7BF-D7C47B98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7880" y="5005608"/>
            <a:ext cx="3246438" cy="620588"/>
          </a:xfrm>
        </p:spPr>
        <p:txBody>
          <a:bodyPr rtlCol="0"/>
          <a:lstStyle/>
          <a:p>
            <a:pPr rtl="0"/>
            <a:r>
              <a:rPr lang="ru-RU" dirty="0" err="1"/>
              <a:t>Історик-Юніор</a:t>
            </a:r>
            <a:endParaRPr lang="ru-RU" dirty="0"/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3108413" y="1114719"/>
            <a:ext cx="876180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" y="938215"/>
            <a:ext cx="7134415" cy="866781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ru-RU" sz="4000" dirty="0" err="1"/>
              <a:t>Плани</a:t>
            </a:r>
            <a:r>
              <a:rPr lang="ru-RU" sz="4000" dirty="0"/>
              <a:t> </a:t>
            </a:r>
            <a:r>
              <a:rPr lang="ru-RU" sz="4000" dirty="0" err="1"/>
              <a:t>проведення</a:t>
            </a:r>
            <a:r>
              <a:rPr lang="ru-RU" sz="4000" dirty="0"/>
              <a:t> </a:t>
            </a:r>
            <a:r>
              <a:rPr lang="ru-RU" sz="4000" dirty="0" err="1"/>
              <a:t>екскурсій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F77C5-9F6B-451C-B03D-A5E55E0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7"/>
            <a:ext cx="7400925" cy="4000494"/>
          </a:xfrm>
        </p:spPr>
        <p:txBody>
          <a:bodyPr rtlCol="0">
            <a:noAutofit/>
          </a:bodyPr>
          <a:lstStyle/>
          <a:p>
            <a:pPr rtl="0"/>
            <a:r>
              <a:rPr lang="az-Cyrl-AZ" sz="3000" dirty="0">
                <a:latin typeface="Times New Roman" panose="02020603050405020304" pitchFamily="18" charset="0"/>
              </a:rPr>
              <a:t>Цей захід ми плануємо проводити регулярно, і не лише для учнів ХЛХОР, а й для гостей, громадськості міста. Перша екскурсія проводитиметься для батьків майбутніх ліцеїстів на День відкритих дверей 10 травня 2021 року.</a:t>
            </a:r>
            <a:endParaRPr lang="ru-RU" sz="3000" dirty="0"/>
          </a:p>
        </p:txBody>
      </p:sp>
      <p:pic>
        <p:nvPicPr>
          <p:cNvPr id="21" name="Місце для зображення 20">
            <a:extLst>
              <a:ext uri="{FF2B5EF4-FFF2-40B4-BE49-F238E27FC236}">
                <a16:creationId xmlns:a16="http://schemas.microsoft.com/office/drawing/2014/main" id="{3DBC1EA4-CEC0-4946-B147-DB5F70AB5C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972" r="4972"/>
          <a:stretch/>
        </p:blipFill>
        <p:spPr>
          <a:xfrm>
            <a:off x="8897970" y="0"/>
            <a:ext cx="3293877" cy="2743212"/>
          </a:xfrm>
        </p:spPr>
      </p:pic>
      <p:pic>
        <p:nvPicPr>
          <p:cNvPr id="16" name="Місце для зображення 15">
            <a:extLst>
              <a:ext uri="{FF2B5EF4-FFF2-40B4-BE49-F238E27FC236}">
                <a16:creationId xmlns:a16="http://schemas.microsoft.com/office/drawing/2014/main" id="{3CB8AD46-F0A9-4BC7-9654-CFD400CE12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1062" b="18986"/>
          <a:stretch/>
        </p:blipFill>
        <p:spPr>
          <a:xfrm>
            <a:off x="6381961" y="3374037"/>
            <a:ext cx="5810040" cy="3483963"/>
          </a:xfrm>
        </p:spPr>
      </p:pic>
    </p:spTree>
    <p:extLst>
      <p:ext uri="{BB962C8B-B14F-4D97-AF65-F5344CB8AC3E}">
        <p14:creationId xmlns:p14="http://schemas.microsoft.com/office/powerpoint/2010/main" val="12823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449FE-C0A3-47FC-8C77-C41D0C04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735" y="0"/>
            <a:ext cx="5039265" cy="844941"/>
          </a:xfrm>
        </p:spPr>
        <p:txBody>
          <a:bodyPr rtlCol="0"/>
          <a:lstStyle/>
          <a:p>
            <a:pPr rtl="0"/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endParaRPr lang="ru-RU" dirty="0"/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EA4F8524-08FD-4770-8E76-4588EA2E16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6376" r="4108"/>
          <a:stretch/>
        </p:blipFill>
        <p:spPr>
          <a:xfrm>
            <a:off x="0" y="0"/>
            <a:ext cx="4871651" cy="4716849"/>
          </a:xfrm>
        </p:spPr>
      </p:pic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F5F3B56C-4EE4-4D49-8191-08FE8C1A6F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9384" t="2637" r="10924" b="-2637"/>
          <a:stretch/>
        </p:blipFill>
        <p:spPr>
          <a:xfrm>
            <a:off x="2792361" y="3784766"/>
            <a:ext cx="3560814" cy="3355433"/>
          </a:xfr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92B71BB-B773-4AF3-9A35-DA34B68FC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5" y="923932"/>
            <a:ext cx="6292645" cy="5634184"/>
          </a:xfrm>
        </p:spPr>
        <p:txBody>
          <a:bodyPr rtlCol="0">
            <a:noAutofit/>
          </a:bodyPr>
          <a:lstStyle/>
          <a:p>
            <a:pPr algn="r" rtl="0"/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Щ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 влітку 2020 року ми командою «ЕКПУЛ» представили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відновленню «Казенного саду» на дитячому талант-шоу ТРК ВТВ Плюс «Супер розумахи», перемога в якому надавала можливість отримати кошти з громадського бюджету.</a:t>
            </a:r>
          </a:p>
          <a:p>
            <a:pPr algn="r" rtl="0"/>
            <a:r>
              <a:rPr lang="uk-UA" sz="2200" dirty="0">
                <a:latin typeface="Times New Roman" panose="02020603050405020304" pitchFamily="18" charset="0"/>
              </a:rPr>
              <a:t>Ми посіли 2 місце з 12 і зацікавили членів журі, які є депутатами міської і обласної рад. Вони особисто приїздили і оглядали проблеми парку, які ми пропонували вирішити та вирахували бюджет для цього.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481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D335A-5ECE-43C8-B81D-FB11A0598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895974" cy="923925"/>
          </a:xfrm>
        </p:spPr>
        <p:txBody>
          <a:bodyPr rtlCol="0" anchor="b"/>
          <a:lstStyle/>
          <a:p>
            <a:pPr rtl="0"/>
            <a:r>
              <a:rPr lang="ru-RU" dirty="0" err="1"/>
              <a:t>Висновок</a:t>
            </a:r>
            <a:endParaRPr lang="ru-RU" dirty="0"/>
          </a:p>
        </p:txBody>
      </p:sp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913ABB5F-0386-46D2-984D-F772DEC67B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338552" y="16398"/>
            <a:ext cx="3174082" cy="3479276"/>
          </a:xfrm>
        </p:spPr>
      </p:pic>
      <p:pic>
        <p:nvPicPr>
          <p:cNvPr id="16" name="Місце для зображення 15">
            <a:extLst>
              <a:ext uri="{FF2B5EF4-FFF2-40B4-BE49-F238E27FC236}">
                <a16:creationId xmlns:a16="http://schemas.microsoft.com/office/drawing/2014/main" id="{A691FEAE-FE9B-4F51-8E02-402437FA3B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54542"/>
          <a:stretch/>
        </p:blipFill>
        <p:spPr>
          <a:xfrm>
            <a:off x="9552761" y="6873"/>
            <a:ext cx="2608871" cy="3479276"/>
          </a:xfrm>
        </p:spPr>
      </p:pic>
      <p:pic>
        <p:nvPicPr>
          <p:cNvPr id="14" name="Місце для зображення 13">
            <a:extLst>
              <a:ext uri="{FF2B5EF4-FFF2-40B4-BE49-F238E27FC236}">
                <a16:creationId xmlns:a16="http://schemas.microsoft.com/office/drawing/2014/main" id="{8706E96D-2B8F-45D1-8BDA-C66A1827E6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/>
        </p:blipFill>
        <p:spPr>
          <a:xfrm>
            <a:off x="6330745" y="3524997"/>
            <a:ext cx="3174082" cy="3326129"/>
          </a:xfrm>
        </p:spPr>
      </p:pic>
      <p:pic>
        <p:nvPicPr>
          <p:cNvPr id="18" name="Місце для зображення 17">
            <a:extLst>
              <a:ext uri="{FF2B5EF4-FFF2-40B4-BE49-F238E27FC236}">
                <a16:creationId xmlns:a16="http://schemas.microsoft.com/office/drawing/2014/main" id="{26421B3B-62C4-436B-9D85-8D6D4E337D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/>
        </p:blipFill>
        <p:spPr>
          <a:xfrm>
            <a:off x="9552761" y="3524997"/>
            <a:ext cx="2608871" cy="3326130"/>
          </a:xfr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0136697A-D977-48A0-9A83-6ECED35D05E8}"/>
              </a:ext>
            </a:extLst>
          </p:cNvPr>
          <p:cNvSpPr txBox="1">
            <a:spLocks/>
          </p:cNvSpPr>
          <p:nvPr/>
        </p:nvSpPr>
        <p:spPr>
          <a:xfrm>
            <a:off x="0" y="819157"/>
            <a:ext cx="6292645" cy="563418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Дослідивши </a:t>
            </a:r>
            <a:r>
              <a:rPr lang="uk-UA" sz="2200">
                <a:latin typeface="Times New Roman" panose="02020603050405020304" pitchFamily="18" charset="0"/>
                <a:ea typeface="Calibri" panose="020F0502020204030204" pitchFamily="34" charset="0"/>
              </a:rPr>
              <a:t>архівні матеріали,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ми можемо говорити про відродження парку не тільки як гарного куточка незайманої природи, а й як про пам’ятку історичного та культурного значення.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</a:rPr>
              <a:t>Не можна залишати «Казенний сад» напризволяще. Треба брати ініціативу у свої руки та намагатися зробити все, що  у наших силах, щоб привернути увагу громадськості до цієї теми. Саме тому ми запропонували проведення екскурсій та відновлення цієї пам’ятки.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821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9D65E70B-E8A9-48A3-919D-4859EBE877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</p:spPr>
      </p:pic>
      <p:sp>
        <p:nvSpPr>
          <p:cNvPr id="63" name="Заголовок 62">
            <a:extLst>
              <a:ext uri="{FF2B5EF4-FFF2-40B4-BE49-F238E27FC236}">
                <a16:creationId xmlns:a16="http://schemas.microsoft.com/office/drawing/2014/main" id="{9F278136-1732-4E41-8B33-CE377A68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800" dirty="0" err="1"/>
              <a:t>Надійний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почати</a:t>
            </a:r>
            <a:r>
              <a:rPr lang="ru-RU" sz="2800" dirty="0"/>
              <a:t> </a:t>
            </a:r>
            <a:r>
              <a:rPr lang="ru-RU" sz="2800" dirty="0" err="1"/>
              <a:t>щось</a:t>
            </a:r>
            <a:r>
              <a:rPr lang="ru-RU" sz="2800" noProof="0" dirty="0"/>
              <a:t> — </a:t>
            </a:r>
            <a:r>
              <a:rPr lang="ru-RU" sz="2800" noProof="0" dirty="0" err="1"/>
              <a:t>перестати</a:t>
            </a:r>
            <a:r>
              <a:rPr lang="ru-RU" sz="2800" dirty="0"/>
              <a:t> </a:t>
            </a:r>
            <a:r>
              <a:rPr lang="ru-RU" sz="2800" dirty="0" err="1"/>
              <a:t>говорити</a:t>
            </a:r>
            <a:r>
              <a:rPr lang="ru-RU" sz="2800" dirty="0"/>
              <a:t> і </a:t>
            </a:r>
            <a:r>
              <a:rPr lang="ru-RU" sz="2800" dirty="0" err="1"/>
              <a:t>почати</a:t>
            </a:r>
            <a:r>
              <a:rPr lang="ru-RU" sz="2800" dirty="0"/>
              <a:t> </a:t>
            </a:r>
            <a:r>
              <a:rPr lang="ru-RU" sz="2800" dirty="0" err="1"/>
              <a:t>робити</a:t>
            </a:r>
            <a:r>
              <a:rPr lang="ru-RU" sz="2800" noProof="0" dirty="0"/>
              <a:t>.</a:t>
            </a:r>
            <a:endParaRPr lang="ru-RU" sz="2800" dirty="0"/>
          </a:p>
        </p:txBody>
      </p:sp>
      <p:sp>
        <p:nvSpPr>
          <p:cNvPr id="54" name="Подзаголовок 53">
            <a:extLst>
              <a:ext uri="{FF2B5EF4-FFF2-40B4-BE49-F238E27FC236}">
                <a16:creationId xmlns:a16="http://schemas.microsoft.com/office/drawing/2014/main" id="{412630A7-6D94-475F-ADBF-F4E0818C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364" y="5215632"/>
            <a:ext cx="2065636" cy="678633"/>
          </a:xfrm>
        </p:spPr>
        <p:txBody>
          <a:bodyPr vert="horz" lIns="109728" tIns="109728" rIns="109728" bIns="91440" rtlCol="0" anchor="t">
            <a:noAutofit/>
          </a:bodyPr>
          <a:lstStyle/>
          <a:p>
            <a:pPr rtl="0"/>
            <a:r>
              <a:rPr lang="ru-RU" sz="2300" dirty="0"/>
              <a:t>Уолт </a:t>
            </a:r>
            <a:r>
              <a:rPr lang="ru-RU" sz="2300" dirty="0" err="1"/>
              <a:t>Дісней</a:t>
            </a:r>
            <a:endParaRPr lang="ru-RU" sz="2300" dirty="0"/>
          </a:p>
          <a:p>
            <a:pPr rtl="0"/>
            <a:endParaRPr lang="ru-RU" sz="23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C2401C-2C89-406F-BCBF-51446162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  <a:endParaRPr lang="ru-RU" dirty="0"/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3BDE575A-F63B-4C74-9797-1CA462CFE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1549" y="1757155"/>
            <a:ext cx="5448246" cy="5148470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0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5E93-745A-491B-AFBA-865C7A68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172" y="0"/>
            <a:ext cx="5255528" cy="739775"/>
          </a:xfrm>
        </p:spPr>
        <p:txBody>
          <a:bodyPr>
            <a:normAutofit fontScale="90000"/>
          </a:bodyPr>
          <a:lstStyle/>
          <a:p>
            <a:r>
              <a:rPr lang="uk-UA" dirty="0"/>
              <a:t>Використані джерела</a:t>
            </a:r>
            <a:endParaRPr lang="x-none" dirty="0"/>
          </a:p>
        </p:txBody>
      </p:sp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9861B02A-2648-4317-8C56-41933788EE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4249" b="34249"/>
          <a:stretch>
            <a:fillRect/>
          </a:stretch>
        </p:blipFill>
        <p:spPr>
          <a:xfrm>
            <a:off x="3353" y="4668253"/>
            <a:ext cx="12188647" cy="2189747"/>
          </a:xfr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67243B5-3980-4945-9421-91BDE7FD78C8}"/>
              </a:ext>
            </a:extLst>
          </p:cNvPr>
          <p:cNvSpPr txBox="1">
            <a:spLocks/>
          </p:cNvSpPr>
          <p:nvPr/>
        </p:nvSpPr>
        <p:spPr>
          <a:xfrm>
            <a:off x="0" y="739774"/>
            <a:ext cx="12188647" cy="416910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Коротецький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О.О. Літопис Херсона: Учнівський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посіб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– Херсон: ЧМП «Штрих», 2004. – 109 – 114 с.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Кульчицький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М.К.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Історія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олного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законопроекту// Наука і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суспільство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– 1988. – №2. –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Тимофіїнко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В.І.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Міста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північного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Причорномор’я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другій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половині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XVIII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століття. – Київ: «Наукова думка», 1984. – 134 – 140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Ліпа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О.Л.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Запофвідники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пам'ятники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природи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України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. - К.-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Наукова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думка. - 1969. - 179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Отчет о состоянии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Херсонського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земского сельскохозяйственного училища за 1887 год. - Херсон. - 1888 год. – С. 12.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Отчет о состоянии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Херсонського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земского сельскохозяйственного училища </a:t>
            </a:r>
            <a:r>
              <a:rPr lang="ru-RU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зa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1908 год. - Херсон. - 1909. – С. 25.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обращении внимания земств на пользу открытия курсов садоводства и огородничества для учителей, а равно устройства при школах садов и огородов // Циркуляр по управлению Одесским учебным округом. – 1892. – № 3 (март). – Одесса, 1892.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Народное образование в Херсонской губернии за 1894 год. – Херсон, 1894.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Держархів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Херсонської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обл., ф. 189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Херсонське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земське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сільськогосподарське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училище, оп. 1,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866</a:t>
            </a:r>
          </a:p>
        </p:txBody>
      </p:sp>
    </p:spTree>
    <p:extLst>
      <p:ext uri="{BB962C8B-B14F-4D97-AF65-F5344CB8AC3E}">
        <p14:creationId xmlns:p14="http://schemas.microsoft.com/office/powerpoint/2010/main" val="13806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03CCA-72B1-4C4E-AAE4-31904B06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43" y="-449856"/>
            <a:ext cx="3421649" cy="1345269"/>
          </a:xfrm>
        </p:spPr>
        <p:txBody>
          <a:bodyPr rtlCol="0">
            <a:noAutofit/>
          </a:bodyPr>
          <a:lstStyle/>
          <a:p>
            <a:pPr rtl="0"/>
            <a:r>
              <a:rPr lang="ru-RU" sz="4500" dirty="0"/>
              <a:t>Команда</a:t>
            </a:r>
          </a:p>
        </p:txBody>
      </p:sp>
      <p:pic>
        <p:nvPicPr>
          <p:cNvPr id="33" name="Місце для зображення 32">
            <a:extLst>
              <a:ext uri="{FF2B5EF4-FFF2-40B4-BE49-F238E27FC236}">
                <a16:creationId xmlns:a16="http://schemas.microsoft.com/office/drawing/2014/main" id="{0E434452-0828-4335-9010-84D1A9E952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1102" r="28741"/>
          <a:stretch/>
        </p:blipFill>
        <p:spPr>
          <a:xfrm>
            <a:off x="686363" y="926142"/>
            <a:ext cx="2687178" cy="4146311"/>
          </a:xfr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id="{98AA0833-1090-4FCD-8B8A-D422500C1D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297" y="5178116"/>
            <a:ext cx="2608263" cy="697664"/>
          </a:xfrm>
        </p:spPr>
        <p:txBody>
          <a:bodyPr rtlCol="0">
            <a:noAutofit/>
          </a:bodyPr>
          <a:lstStyle/>
          <a:p>
            <a:pPr rtl="0"/>
            <a:r>
              <a:rPr lang="ru-RU" sz="1700" dirty="0"/>
              <a:t>Зубаль </a:t>
            </a:r>
            <a:r>
              <a:rPr lang="ru-RU" sz="1700" dirty="0" err="1"/>
              <a:t>Олена</a:t>
            </a:r>
            <a:r>
              <a:rPr lang="ru-RU" sz="1700" dirty="0"/>
              <a:t> </a:t>
            </a:r>
            <a:r>
              <a:rPr lang="ru-RU" sz="1700" dirty="0" err="1"/>
              <a:t>Павлівна</a:t>
            </a:r>
            <a:endParaRPr lang="ru-RU" sz="17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898AE35-7915-4858-BD0A-DCEED312E0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024" y="5811516"/>
            <a:ext cx="3411856" cy="697664"/>
          </a:xfrm>
        </p:spPr>
        <p:txBody>
          <a:bodyPr rtlCol="0">
            <a:noAutofit/>
          </a:bodyPr>
          <a:lstStyle/>
          <a:p>
            <a:pPr rtl="0"/>
            <a:r>
              <a:rPr lang="ru-RU" sz="1400" dirty="0" err="1"/>
              <a:t>Учениця</a:t>
            </a:r>
            <a:r>
              <a:rPr lang="ru-RU" sz="1400" dirty="0"/>
              <a:t> 10-ФМ </a:t>
            </a:r>
            <a:r>
              <a:rPr lang="ru-RU" sz="1400" dirty="0" err="1"/>
              <a:t>класу</a:t>
            </a:r>
            <a:r>
              <a:rPr lang="ru-RU" sz="1400" dirty="0"/>
              <a:t> ХЛХОР</a:t>
            </a:r>
          </a:p>
          <a:p>
            <a:pPr rtl="0"/>
            <a:r>
              <a:rPr lang="ru-RU" sz="1400" dirty="0" err="1"/>
              <a:t>Учасниця</a:t>
            </a:r>
            <a:endParaRPr lang="ru-RU" sz="1400" dirty="0"/>
          </a:p>
        </p:txBody>
      </p:sp>
      <p:pic>
        <p:nvPicPr>
          <p:cNvPr id="35" name="Місце для зображення 34">
            <a:extLst>
              <a:ext uri="{FF2B5EF4-FFF2-40B4-BE49-F238E27FC236}">
                <a16:creationId xmlns:a16="http://schemas.microsoft.com/office/drawing/2014/main" id="{6B66B3F5-48A2-4B43-80B1-E7688C5A51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3990975" y="820480"/>
            <a:ext cx="2933700" cy="4357636"/>
          </a:xfrm>
        </p:spPr>
      </p:pic>
      <p:sp>
        <p:nvSpPr>
          <p:cNvPr id="34" name="Текст 14">
            <a:extLst>
              <a:ext uri="{FF2B5EF4-FFF2-40B4-BE49-F238E27FC236}">
                <a16:creationId xmlns:a16="http://schemas.microsoft.com/office/drawing/2014/main" id="{706A45D7-6975-4855-B078-68EBA394C90D}"/>
              </a:ext>
            </a:extLst>
          </p:cNvPr>
          <p:cNvSpPr txBox="1">
            <a:spLocks/>
          </p:cNvSpPr>
          <p:nvPr/>
        </p:nvSpPr>
        <p:spPr>
          <a:xfrm>
            <a:off x="4386295" y="5178116"/>
            <a:ext cx="2608262" cy="697664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Кнорр </a:t>
            </a:r>
            <a:r>
              <a:rPr lang="ru-RU" sz="1700" dirty="0" err="1"/>
              <a:t>Юлія</a:t>
            </a:r>
            <a:r>
              <a:rPr lang="ru-RU" sz="1700" dirty="0"/>
              <a:t> </a:t>
            </a:r>
            <a:r>
              <a:rPr lang="ru-RU" sz="1700" dirty="0" err="1"/>
              <a:t>Володимирівна</a:t>
            </a:r>
            <a:endParaRPr lang="ru-RU" sz="1700" dirty="0"/>
          </a:p>
        </p:txBody>
      </p:sp>
      <p:sp>
        <p:nvSpPr>
          <p:cNvPr id="38" name="Текст 16">
            <a:extLst>
              <a:ext uri="{FF2B5EF4-FFF2-40B4-BE49-F238E27FC236}">
                <a16:creationId xmlns:a16="http://schemas.microsoft.com/office/drawing/2014/main" id="{CF393FC2-E832-485D-BCDA-E9EB99CA61F6}"/>
              </a:ext>
            </a:extLst>
          </p:cNvPr>
          <p:cNvSpPr txBox="1">
            <a:spLocks/>
          </p:cNvSpPr>
          <p:nvPr/>
        </p:nvSpPr>
        <p:spPr>
          <a:xfrm>
            <a:off x="3735881" y="5811516"/>
            <a:ext cx="3909091" cy="832346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Учитель </a:t>
            </a:r>
            <a:r>
              <a:rPr lang="ru-RU" sz="1400" dirty="0" err="1"/>
              <a:t>фінансової</a:t>
            </a:r>
            <a:r>
              <a:rPr lang="ru-RU" sz="1400" dirty="0"/>
              <a:t> </a:t>
            </a:r>
            <a:r>
              <a:rPr lang="ru-RU" sz="1400" dirty="0" err="1"/>
              <a:t>грамотності</a:t>
            </a:r>
            <a:r>
              <a:rPr lang="ru-RU" sz="1400" dirty="0"/>
              <a:t> ХЛХОР</a:t>
            </a:r>
          </a:p>
          <a:p>
            <a:r>
              <a:rPr lang="ru-RU" sz="1400" dirty="0" err="1"/>
              <a:t>Керівник</a:t>
            </a:r>
            <a:endParaRPr lang="ru-RU" sz="1400" dirty="0"/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433C687B-8F38-46DB-A6C5-BFCD38A8A1DB}"/>
              </a:ext>
            </a:extLst>
          </p:cNvPr>
          <p:cNvSpPr txBox="1">
            <a:spLocks/>
          </p:cNvSpPr>
          <p:nvPr/>
        </p:nvSpPr>
        <p:spPr>
          <a:xfrm>
            <a:off x="7248525" y="1013030"/>
            <a:ext cx="5048250" cy="353438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000" dirty="0"/>
              <a:t>Дякуємо за увагу!</a:t>
            </a:r>
            <a:endParaRPr lang="x-none" sz="7000" dirty="0"/>
          </a:p>
        </p:txBody>
      </p:sp>
    </p:spTree>
    <p:extLst>
      <p:ext uri="{BB962C8B-B14F-4D97-AF65-F5344CB8AC3E}">
        <p14:creationId xmlns:p14="http://schemas.microsoft.com/office/powerpoint/2010/main" val="14865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1D72F91E-78DC-4ED2-886A-750102A08E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272" r="21396"/>
          <a:stretch/>
        </p:blipFill>
        <p:spPr>
          <a:xfrm>
            <a:off x="4979586" y="0"/>
            <a:ext cx="7212414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D335A-5ECE-43C8-B81D-FB11A0598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56" y="-133350"/>
            <a:ext cx="5876163" cy="1576188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Тема </a:t>
            </a:r>
            <a:r>
              <a:rPr lang="ru-RU" dirty="0" err="1"/>
              <a:t>проєкту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AAD3245-A356-49E6-A30F-73D7F9E16D60}"/>
              </a:ext>
            </a:extLst>
          </p:cNvPr>
          <p:cNvSpPr txBox="1">
            <a:spLocks/>
          </p:cNvSpPr>
          <p:nvPr/>
        </p:nvSpPr>
        <p:spPr>
          <a:xfrm>
            <a:off x="122356" y="1309487"/>
            <a:ext cx="6907094" cy="53675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Cyrl-AZ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екскурсій по парку “Казенний сад” у м.Херсоні на вул. Полтавська 89 з метою привернення уваги відновлення та подальшого розвитку пам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az-Cyrl-AZ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ятки.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893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" y="0"/>
            <a:ext cx="12185292" cy="949325"/>
          </a:xfrm>
        </p:spPr>
        <p:txBody>
          <a:bodyPr rtlCol="0" anchor="b">
            <a:noAutofit/>
          </a:bodyPr>
          <a:lstStyle/>
          <a:p>
            <a:pPr rtl="0"/>
            <a:r>
              <a:rPr lang="ru-RU" sz="4500" dirty="0" err="1"/>
              <a:t>Історія</a:t>
            </a:r>
            <a:r>
              <a:rPr lang="ru-RU" sz="4500" dirty="0"/>
              <a:t> «Казенного саду»</a:t>
            </a:r>
          </a:p>
        </p:txBody>
      </p:sp>
      <p:pic>
        <p:nvPicPr>
          <p:cNvPr id="23" name="Місце для зображення 22" descr="Почва для рассады в солнечном свете">
            <a:extLst>
              <a:ext uri="{FF2B5EF4-FFF2-40B4-BE49-F238E27FC236}">
                <a16:creationId xmlns:a16="http://schemas.microsoft.com/office/drawing/2014/main" id="{2D95C522-0673-42BF-B02A-D92BB4AA3D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543425"/>
            <a:ext cx="12188647" cy="2362200"/>
          </a:xfr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E6931F8-E0CE-4975-B246-7546F40EF658}"/>
              </a:ext>
            </a:extLst>
          </p:cNvPr>
          <p:cNvSpPr txBox="1">
            <a:spLocks/>
          </p:cNvSpPr>
          <p:nvPr/>
        </p:nvSpPr>
        <p:spPr>
          <a:xfrm>
            <a:off x="0" y="640455"/>
            <a:ext cx="12188646" cy="401726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Наразі прийнято вважати, що цей дивний куточок природи Херсона засновано поселенцями у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XVIII</a:t>
            </a: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столітті</a:t>
            </a: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. Уже в 1783 році там посадили 10 000 дерев і він займав площу до 8 га (удвічі більшу, ніж зараз). </a:t>
            </a: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Наступні 100 років виявилися для парку непростими: він занепадав і відроджувався, але деградація все ж таки перемагала. </a:t>
            </a:r>
          </a:p>
          <a:p>
            <a:pPr algn="just"/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В описах Шмідта, виданих 1863 року, вказано, що за три версти від міста є «Казенний сад», який має невелике промислове значення. А 1874 року рішенням Міської управи покинута територія «Казенного саду» була передана Земському сільськогосподарському училищу, учні якого відновили та доглядали парк. </a:t>
            </a:r>
            <a:endParaRPr lang="az-Cyrl-AZ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31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Місце для зображення 13">
            <a:extLst>
              <a:ext uri="{FF2B5EF4-FFF2-40B4-BE49-F238E27FC236}">
                <a16:creationId xmlns:a16="http://schemas.microsoft.com/office/drawing/2014/main" id="{6967CCE3-23DA-4EDA-83A3-93D05A8B38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645" t="5002" r="1717" b="10115"/>
          <a:stretch/>
        </p:blipFill>
        <p:spPr>
          <a:xfrm>
            <a:off x="6334124" y="0"/>
            <a:ext cx="5755979" cy="3267075"/>
          </a:xfrm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216DE36A-8936-4960-80FB-84297E9E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1158"/>
            <a:ext cx="8770571" cy="1345269"/>
          </a:xfrm>
        </p:spPr>
        <p:txBody>
          <a:bodyPr rtlCol="0">
            <a:normAutofit/>
          </a:bodyPr>
          <a:lstStyle/>
          <a:p>
            <a:pPr rtl="0"/>
            <a:r>
              <a:rPr lang="ru-RU" sz="4500" dirty="0" err="1"/>
              <a:t>Цікавий</a:t>
            </a:r>
            <a:r>
              <a:rPr lang="ru-RU" sz="4500" dirty="0"/>
              <a:t> факт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307C8F5-A258-4FF1-94E9-24617968D30B}"/>
              </a:ext>
            </a:extLst>
          </p:cNvPr>
          <p:cNvSpPr txBox="1">
            <a:spLocks/>
          </p:cNvSpPr>
          <p:nvPr/>
        </p:nvSpPr>
        <p:spPr>
          <a:xfrm>
            <a:off x="0" y="1030980"/>
            <a:ext cx="6410325" cy="5827020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З архівних матеріалів ми встановили, що в парку Херсонського земського сільськогосподарського училища ( «Казенний сад») були розташовані:</a:t>
            </a:r>
            <a:endParaRPr lang="az-Cyrl-AZ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Дендропарк</a:t>
            </a: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Формовий парк;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Дослідна ділянка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Оранжерея;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Парник;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Виноградник;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Розсадник для вирощування садженців;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z-Cyrl-A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Маточний фруктовий сад;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CFA434A-4CC6-4F6A-AB11-6032EC2BA166}"/>
              </a:ext>
            </a:extLst>
          </p:cNvPr>
          <p:cNvSpPr txBox="1">
            <a:spLocks/>
          </p:cNvSpPr>
          <p:nvPr/>
        </p:nvSpPr>
        <p:spPr>
          <a:xfrm>
            <a:off x="6096000" y="3809999"/>
            <a:ext cx="5429250" cy="492442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Метеорологічна станція;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Пасіка;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Шовководня</a:t>
            </a: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Ферма.</a:t>
            </a:r>
          </a:p>
        </p:txBody>
      </p:sp>
    </p:spTree>
    <p:extLst>
      <p:ext uri="{BB962C8B-B14F-4D97-AF65-F5344CB8AC3E}">
        <p14:creationId xmlns:p14="http://schemas.microsoft.com/office/powerpoint/2010/main" val="22426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" y="0"/>
            <a:ext cx="12185292" cy="949325"/>
          </a:xfrm>
        </p:spPr>
        <p:txBody>
          <a:bodyPr rtlCol="0" anchor="b">
            <a:noAutofit/>
          </a:bodyPr>
          <a:lstStyle/>
          <a:p>
            <a:pPr rtl="0"/>
            <a:r>
              <a:rPr lang="ru-RU" sz="4500" dirty="0" err="1"/>
              <a:t>Історія</a:t>
            </a:r>
            <a:r>
              <a:rPr lang="ru-RU" sz="4500" dirty="0"/>
              <a:t> «Казенного саду»</a:t>
            </a:r>
          </a:p>
        </p:txBody>
      </p:sp>
      <p:pic>
        <p:nvPicPr>
          <p:cNvPr id="23" name="Місце для зображення 22">
            <a:extLst>
              <a:ext uri="{FF2B5EF4-FFF2-40B4-BE49-F238E27FC236}">
                <a16:creationId xmlns:a16="http://schemas.microsoft.com/office/drawing/2014/main" id="{2D95C522-0673-42BF-B02A-D92BB4AA3D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4571999"/>
            <a:ext cx="12185292" cy="2333625"/>
          </a:xfr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E6931F8-E0CE-4975-B246-7546F40EF658}"/>
              </a:ext>
            </a:extLst>
          </p:cNvPr>
          <p:cNvSpPr txBox="1">
            <a:spLocks/>
          </p:cNvSpPr>
          <p:nvPr/>
        </p:nvSpPr>
        <p:spPr>
          <a:xfrm>
            <a:off x="0" y="640455"/>
            <a:ext cx="12188646" cy="401726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Витрати на утримання парку 1909 року становили 396 руб. 15 коп. Архівні матеріали свідчать, що у «Казенному саду» проводилася посадка нових дерев та чагарників замість загиблих.</a:t>
            </a:r>
          </a:p>
          <a:p>
            <a:pPr algn="just"/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Але вже 25 січня 1918 року після подій революції херсонська газета «Рідний край» повідомляла, що в «Казенному саду» винищені всі верби, мешканці міста самовільно вирубують фруктові дерева. Від старовинного парку, який є резервом чистого повітря, має статус пам’ятки садово-паркового мистецтва місцевого значення, не залишилося майже нічого.</a:t>
            </a:r>
          </a:p>
          <a:p>
            <a:pPr algn="just"/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Лише влітку 2011 року був проведений «чистий четвер», ініціаторами якого були міські активісти і мер. Після плодотворної роботи було вивезено 10 машин сміття.  </a:t>
            </a:r>
            <a:endParaRPr lang="az-Cyrl-AZ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5" y="95651"/>
            <a:ext cx="8515349" cy="798111"/>
          </a:xfrm>
        </p:spPr>
        <p:txBody>
          <a:bodyPr rtlCol="0" anchor="b">
            <a:noAutofit/>
          </a:bodyPr>
          <a:lstStyle/>
          <a:p>
            <a:pPr rtl="0"/>
            <a:r>
              <a:rPr lang="ru-RU" sz="4500" dirty="0"/>
              <a:t>Статус парку у наш час</a:t>
            </a:r>
          </a:p>
        </p:txBody>
      </p:sp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DEF738F3-3ED1-4807-B7DF-B6B70629C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76" b="1476"/>
          <a:stretch/>
        </p:blipFill>
        <p:spPr>
          <a:xfrm>
            <a:off x="0" y="0"/>
            <a:ext cx="2454053" cy="3175473"/>
          </a:xfrm>
        </p:spPr>
      </p:pic>
      <p:pic>
        <p:nvPicPr>
          <p:cNvPr id="25" name="Місце для зображення 24">
            <a:extLst>
              <a:ext uri="{FF2B5EF4-FFF2-40B4-BE49-F238E27FC236}">
                <a16:creationId xmlns:a16="http://schemas.microsoft.com/office/drawing/2014/main" id="{26B4E439-15BE-4848-B2FE-CFA129F1B1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-35" t="508" r="35" b="37421"/>
          <a:stretch/>
        </p:blipFill>
        <p:spPr>
          <a:xfrm>
            <a:off x="654202" y="3988010"/>
            <a:ext cx="3444873" cy="2850940"/>
          </a:xfrm>
        </p:spPr>
      </p:pic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95A53CB3-7DC3-4849-9C39-D8084A564B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4296" r="4296"/>
          <a:stretch>
            <a:fillRect/>
          </a:stretch>
        </p:blipFill>
        <p:spPr/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13FBE774-0DAD-48C8-9883-AF76772BE4CF}"/>
              </a:ext>
            </a:extLst>
          </p:cNvPr>
          <p:cNvSpPr txBox="1">
            <a:spLocks/>
          </p:cNvSpPr>
          <p:nvPr/>
        </p:nvSpPr>
        <p:spPr>
          <a:xfrm>
            <a:off x="6013628" y="1154217"/>
            <a:ext cx="6092646" cy="2998683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За рішенням виконавчого комітету Херсонської міської ради від 16.03.2021 №92 «</a:t>
            </a:r>
            <a:r>
              <a:rPr lang="uk-UA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заходи стратегічного розвитку парків, скверів та інших зелених зон м. Херсона на 2021 - 2025 роки» до переліку парків, скверів і зелених зон міста «Казенний сад» увійшов.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6DAA6A-DFEF-428F-B0EE-CDF281755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524" y="4559510"/>
            <a:ext cx="7426476" cy="6030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1DD398-FEB3-46F6-9202-D6C3D426F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524" y="5413480"/>
            <a:ext cx="7426476" cy="5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B6FA7EB5-838C-4ADB-86C6-65BB632442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167" r="4167"/>
          <a:stretch/>
        </p:blipFill>
        <p:spPr>
          <a:xfrm>
            <a:off x="9840912" y="1"/>
            <a:ext cx="2350935" cy="1923513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04D84A-3F7A-49C8-A8B9-6A4EA94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383512"/>
            <a:ext cx="9566098" cy="1345269"/>
          </a:xfrm>
        </p:spPr>
        <p:txBody>
          <a:bodyPr rtlCol="0">
            <a:normAutofit/>
          </a:bodyPr>
          <a:lstStyle/>
          <a:p>
            <a:pPr rtl="0"/>
            <a:r>
              <a:rPr lang="ru-RU" sz="4500" dirty="0"/>
              <a:t>План «Казенного саду»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34CC32C-752E-4F98-97A4-FDA50161D6FE}"/>
              </a:ext>
            </a:extLst>
          </p:cNvPr>
          <p:cNvSpPr txBox="1">
            <a:spLocks/>
          </p:cNvSpPr>
          <p:nvPr/>
        </p:nvSpPr>
        <p:spPr>
          <a:xfrm>
            <a:off x="6734176" y="2183505"/>
            <a:ext cx="5353051" cy="164554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Під час опрацювання архівних матеріалів за обраною темою ми побачили, що останній план «Казенного саду» датується 1864 роком, ще до створення училища на його території.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AC21D72-174D-498D-B00A-CA2A4DD3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828675"/>
            <a:ext cx="5753100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5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Місце для зображення 19">
            <a:extLst>
              <a:ext uri="{FF2B5EF4-FFF2-40B4-BE49-F238E27FC236}">
                <a16:creationId xmlns:a16="http://schemas.microsoft.com/office/drawing/2014/main" id="{8C1ADBA1-AD0D-4440-A48D-0F195FC4DF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370" r="20370"/>
          <a:stretch>
            <a:fillRect/>
          </a:stretch>
        </p:blipFill>
        <p:spPr>
          <a:xfrm>
            <a:off x="9144296" y="1"/>
            <a:ext cx="3047704" cy="6857999"/>
          </a:xfrm>
        </p:spPr>
      </p:pic>
      <p:pic>
        <p:nvPicPr>
          <p:cNvPr id="19" name="Місце для зображення 18">
            <a:extLst>
              <a:ext uri="{FF2B5EF4-FFF2-40B4-BE49-F238E27FC236}">
                <a16:creationId xmlns:a16="http://schemas.microsoft.com/office/drawing/2014/main" id="{F02D660F-2410-4C27-BD85-2E471BF9F6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497" r="26497"/>
          <a:stretch>
            <a:fillRect/>
          </a:stretch>
        </p:blipFill>
        <p:spPr>
          <a:xfrm>
            <a:off x="0" y="0"/>
            <a:ext cx="2417049" cy="685800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41B9B0D-416F-4632-8530-27002FB8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1" y="87730"/>
            <a:ext cx="8530390" cy="79179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dirty="0"/>
              <a:t>Схема </a:t>
            </a:r>
            <a:r>
              <a:rPr lang="ru-RU" sz="2400" dirty="0" err="1"/>
              <a:t>авторського</a:t>
            </a:r>
            <a:r>
              <a:rPr lang="ru-RU" sz="2400" dirty="0"/>
              <a:t> </a:t>
            </a:r>
            <a:r>
              <a:rPr lang="ru-RU" sz="2400" dirty="0" err="1"/>
              <a:t>екскурсійного</a:t>
            </a:r>
            <a:r>
              <a:rPr lang="ru-RU" sz="2400" dirty="0"/>
              <a:t> маршруту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DC71D-E97E-430B-BD42-5474D266F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5" b="15455"/>
          <a:stretch/>
        </p:blipFill>
        <p:spPr>
          <a:xfrm>
            <a:off x="1270231" y="879529"/>
            <a:ext cx="9651538" cy="5978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6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746B-A082-45B5-BEF2-C69B4EE9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774" y="-967489"/>
            <a:ext cx="6536451" cy="1651054"/>
          </a:xfrm>
        </p:spPr>
        <p:txBody>
          <a:bodyPr/>
          <a:lstStyle/>
          <a:p>
            <a:r>
              <a:rPr lang="uk-UA" sz="2800" dirty="0"/>
              <a:t>Технологічна карта екскурсії</a:t>
            </a:r>
            <a:endParaRPr lang="x-none" sz="2800" dirty="0"/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D19D53F8-EAAA-40A9-AF48-5E17D5EBC7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497" r="26497"/>
          <a:stretch>
            <a:fillRect/>
          </a:stretch>
        </p:blipFill>
        <p:spPr/>
      </p:pic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CFAB79F2-9643-4C6C-B3FF-5BCAF5DFFD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370" r="20370"/>
          <a:stretch>
            <a:fillRect/>
          </a:stretch>
        </p:blipFill>
        <p:spPr/>
      </p:pic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4840488A-3F04-4E4C-8EF9-EBF9DAFC8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999094"/>
              </p:ext>
            </p:extLst>
          </p:nvPr>
        </p:nvGraphicFramePr>
        <p:xfrm>
          <a:off x="1095520" y="571500"/>
          <a:ext cx="9572628" cy="63151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1">
                  <a:extLst>
                    <a:ext uri="{9D8B030D-6E8A-4147-A177-3AD203B41FA5}">
                      <a16:colId xmlns:a16="http://schemas.microsoft.com/office/drawing/2014/main" val="259579633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626503603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2014285675"/>
                    </a:ext>
                  </a:extLst>
                </a:gridCol>
                <a:gridCol w="2033587">
                  <a:extLst>
                    <a:ext uri="{9D8B030D-6E8A-4147-A177-3AD203B41FA5}">
                      <a16:colId xmlns:a16="http://schemas.microsoft.com/office/drawing/2014/main" val="267989017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033013934"/>
                    </a:ext>
                  </a:extLst>
                </a:gridCol>
                <a:gridCol w="1752602">
                  <a:extLst>
                    <a:ext uri="{9D8B030D-6E8A-4147-A177-3AD203B41FA5}">
                      <a16:colId xmlns:a16="http://schemas.microsoft.com/office/drawing/2014/main" val="3984664101"/>
                    </a:ext>
                  </a:extLst>
                </a:gridCol>
              </a:tblGrid>
              <a:tr h="36832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зупинки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 перегляду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Вказівка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61317"/>
                  </a:ext>
                </a:extLst>
              </a:tr>
              <a:tr h="93899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Найстаріший дуб 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Дерево, визнане найстарішим в місті Херсоні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Вступ. Розповідь про віковічний дуб, його стан і відомості, що з ним пов’язані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Зібратись півколом біля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дуба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екскурсовода на території ХЛХОР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63691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Головна алея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Прогулянка по основній частині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створення парку. Відомі особливості 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Пройти по головній алеї, стати навколо екскурсовода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37102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Найширша алея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 найширшої алеї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Заповідна територія в часи створення училища 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 глибин та окраїн «Казенного саду»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74450"/>
                  </a:ext>
                </a:extLst>
              </a:tr>
              <a:tr h="67219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Стежки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 цікавих стежок від головної алеї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Ознайомлення зі збереженими стежками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Ознайомити з рослинністю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25711"/>
                  </a:ext>
                </a:extLst>
              </a:tr>
              <a:tr h="67219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Туєва алея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 туєвої алеї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Територія парку в часи Радянської влади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Пройти до середини алеї і стати півколом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65489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Стежки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 цікавих дерев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Знайомство з незвичними деревами, що збереглися в саду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Вільний прохід по цікавих місцях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45781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«Зелені гіганти»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Великі та старі дерева в даній частині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Ознайомлення з окраїнами парку, розвиток училища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Прохід по крайній стежці і між старими деревами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059431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 з «Казенного саду»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Зовнішній вигляд парку загалом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Звернення уваги на красу та чистоту парку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 хв.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 через територію спортивної школи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87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741.tgt.Office_50301673_TF22750164_Win32_OJ112196140" id="{D8E85731-9E70-4743-AB33-AF0C6997FD5D}" vid="{D8C1114A-DCBB-4A70-84B7-E8C2CB3560E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Дизайн с линиями эскиза</Template>
  <TotalTime>470</TotalTime>
  <Words>1121</Words>
  <Application>Microsoft Office PowerPoint</Application>
  <PresentationFormat>Широкоэкранный</PresentationFormat>
  <Paragraphs>126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Meiryo</vt:lpstr>
      <vt:lpstr>Arial</vt:lpstr>
      <vt:lpstr>Calibri</vt:lpstr>
      <vt:lpstr>Corbel</vt:lpstr>
      <vt:lpstr>Times New Roman</vt:lpstr>
      <vt:lpstr>Wingdings</vt:lpstr>
      <vt:lpstr>SketchLinesVTI</vt:lpstr>
      <vt:lpstr>Відродження пам’ятки садово-паркового мистецтва в рамках проєкту «ЕКПУЛ»</vt:lpstr>
      <vt:lpstr>Тема проєкту</vt:lpstr>
      <vt:lpstr>Історія «Казенного саду»</vt:lpstr>
      <vt:lpstr>Цікавий факт</vt:lpstr>
      <vt:lpstr>Історія «Казенного саду»</vt:lpstr>
      <vt:lpstr>Статус парку у наш час</vt:lpstr>
      <vt:lpstr>План «Казенного саду»</vt:lpstr>
      <vt:lpstr>Схема авторського екскурсійного маршруту</vt:lpstr>
      <vt:lpstr>Технологічна карта екскурсії</vt:lpstr>
      <vt:lpstr>Плани проведення екскурсій</vt:lpstr>
      <vt:lpstr>Реалізація проєкту</vt:lpstr>
      <vt:lpstr>Висновок</vt:lpstr>
      <vt:lpstr>Надійний спосіб почати щось — перестати говорити і почати робити.</vt:lpstr>
      <vt:lpstr>Використані джерела</vt:lpstr>
      <vt:lpstr>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«ЕКПУЛ»</dc:title>
  <dc:creator>User</dc:creator>
  <cp:lastModifiedBy>User</cp:lastModifiedBy>
  <cp:revision>36</cp:revision>
  <dcterms:created xsi:type="dcterms:W3CDTF">2021-04-13T13:32:54Z</dcterms:created>
  <dcterms:modified xsi:type="dcterms:W3CDTF">2021-04-14T09:34:28Z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