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64" r:id="rId3"/>
    <p:sldId id="272" r:id="rId4"/>
    <p:sldId id="257" r:id="rId5"/>
    <p:sldId id="273" r:id="rId6"/>
    <p:sldId id="258" r:id="rId7"/>
    <p:sldId id="259" r:id="rId8"/>
    <p:sldId id="260" r:id="rId9"/>
    <p:sldId id="271" r:id="rId10"/>
    <p:sldId id="261" r:id="rId11"/>
    <p:sldId id="262" r:id="rId12"/>
    <p:sldId id="265" r:id="rId13"/>
    <p:sldId id="274" r:id="rId14"/>
    <p:sldId id="26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F14A4-B272-4D4A-95C4-A5152B9BF5FB}" type="doc">
      <dgm:prSet loTypeId="urn:microsoft.com/office/officeart/2005/8/layout/process1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85D39C4-1375-44FA-B88A-62E9B524914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k-UA" sz="1600" b="0" dirty="0" smtClean="0"/>
            <a:t>Мікрофон</a:t>
          </a:r>
          <a:endParaRPr lang="ru-RU" sz="1600" b="0" dirty="0"/>
        </a:p>
      </dgm:t>
    </dgm:pt>
    <dgm:pt modelId="{B7D5F41E-AAD9-4909-911B-754B55E7745B}" type="parTrans" cxnId="{FC68CB20-CF1B-4684-85BE-40AAB3E50360}">
      <dgm:prSet/>
      <dgm:spPr/>
      <dgm:t>
        <a:bodyPr/>
        <a:lstStyle/>
        <a:p>
          <a:endParaRPr lang="ru-RU"/>
        </a:p>
      </dgm:t>
    </dgm:pt>
    <dgm:pt modelId="{7A97F7D0-4426-4D61-85AE-EB760450197D}" type="sibTrans" cxnId="{FC68CB20-CF1B-4684-85BE-40AAB3E50360}">
      <dgm:prSet/>
      <dgm:spPr>
        <a:solidFill>
          <a:schemeClr val="tx2"/>
        </a:solidFill>
      </dgm:spPr>
      <dgm:t>
        <a:bodyPr/>
        <a:lstStyle/>
        <a:p>
          <a:endParaRPr lang="ru-RU"/>
        </a:p>
      </dgm:t>
    </dgm:pt>
    <dgm:pt modelId="{2EA84997-7FFC-4F4D-A39D-D2F1E2629094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600" b="0" dirty="0" smtClean="0"/>
            <a:t>Підсилювач сигналу</a:t>
          </a:r>
          <a:endParaRPr lang="ru-RU" sz="1600" b="0" dirty="0"/>
        </a:p>
      </dgm:t>
    </dgm:pt>
    <dgm:pt modelId="{CFD35541-CB36-466E-BD1F-904999E6B36C}" type="parTrans" cxnId="{D6DA884A-2366-453A-9B5F-4FEE5E64EF04}">
      <dgm:prSet/>
      <dgm:spPr/>
      <dgm:t>
        <a:bodyPr/>
        <a:lstStyle/>
        <a:p>
          <a:endParaRPr lang="ru-RU"/>
        </a:p>
      </dgm:t>
    </dgm:pt>
    <dgm:pt modelId="{DA4F8915-6EBA-4370-B031-2692C88B165E}" type="sibTrans" cxnId="{D6DA884A-2366-453A-9B5F-4FEE5E64EF04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D724D6EB-60EC-4182-AEE1-BFF812F699B3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1400" b="1" dirty="0"/>
        </a:p>
      </dgm:t>
    </dgm:pt>
    <dgm:pt modelId="{F44408AD-B7F0-45BC-9BFF-4D037F4AC399}" type="parTrans" cxnId="{ED9067D0-A6D5-4308-B215-D542A1C25BAA}">
      <dgm:prSet/>
      <dgm:spPr/>
      <dgm:t>
        <a:bodyPr/>
        <a:lstStyle/>
        <a:p>
          <a:endParaRPr lang="ru-RU"/>
        </a:p>
      </dgm:t>
    </dgm:pt>
    <dgm:pt modelId="{A4007597-EA45-4403-BC43-BBFF0BB97EF2}" type="sibTrans" cxnId="{ED9067D0-A6D5-4308-B215-D542A1C25BAA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41754036-1455-4708-931B-F194B95387A4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uk-UA" sz="1600" b="0" dirty="0"/>
            <a:t>Блок</a:t>
          </a:r>
        </a:p>
        <a:p>
          <a:r>
            <a:rPr lang="uk-UA" sz="1600" b="0" dirty="0"/>
            <a:t>живлення</a:t>
          </a:r>
          <a:endParaRPr lang="ru-RU" sz="1600" b="0" dirty="0"/>
        </a:p>
      </dgm:t>
    </dgm:pt>
    <dgm:pt modelId="{BACCEBB7-EE21-421F-A7B3-9505D9773D0A}" type="parTrans" cxnId="{E6C7D089-7DF0-44F6-B921-409D080CFF81}">
      <dgm:prSet/>
      <dgm:spPr/>
      <dgm:t>
        <a:bodyPr/>
        <a:lstStyle/>
        <a:p>
          <a:endParaRPr lang="ru-RU"/>
        </a:p>
      </dgm:t>
    </dgm:pt>
    <dgm:pt modelId="{55710E6C-D9FC-4447-923C-3C1D77536A07}" type="sibTrans" cxnId="{E6C7D089-7DF0-44F6-B921-409D080CFF8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4EFA875-B8A8-45AC-8AA4-9356E7CC314C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 smtClean="0">
              <a:solidFill>
                <a:schemeClr val="bg1"/>
              </a:solidFill>
            </a:rPr>
            <a:t>Світлодіодна стрічка</a:t>
          </a:r>
          <a:endParaRPr lang="ru-RU" sz="1400" b="1" dirty="0">
            <a:solidFill>
              <a:schemeClr val="bg1"/>
            </a:solidFill>
          </a:endParaRPr>
        </a:p>
      </dgm:t>
    </dgm:pt>
    <dgm:pt modelId="{76CE50EC-C08E-421F-96F7-901EC3DDBCEA}" type="parTrans" cxnId="{D01CE9AB-3C15-426C-87F2-253098EAD6BB}">
      <dgm:prSet/>
      <dgm:spPr/>
      <dgm:t>
        <a:bodyPr/>
        <a:lstStyle/>
        <a:p>
          <a:endParaRPr lang="ru-RU"/>
        </a:p>
      </dgm:t>
    </dgm:pt>
    <dgm:pt modelId="{98F8ADF4-BDC5-4B4D-A561-0DBCE435B0A7}" type="sibTrans" cxnId="{D01CE9AB-3C15-426C-87F2-253098EAD6BB}">
      <dgm:prSet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39AE09C1-5CB9-476F-B8B7-91483207FD6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uk-UA" sz="1800" b="0" dirty="0" smtClean="0"/>
            <a:t>Таймер часу</a:t>
          </a:r>
          <a:endParaRPr lang="ru-RU" sz="1800" b="0" dirty="0"/>
        </a:p>
      </dgm:t>
    </dgm:pt>
    <dgm:pt modelId="{B1F4AB34-D00E-452A-B444-BA5994E7BC23}" type="parTrans" cxnId="{BB80D5F6-757D-4949-AB54-C4F0EBEF769B}">
      <dgm:prSet/>
      <dgm:spPr/>
      <dgm:t>
        <a:bodyPr/>
        <a:lstStyle/>
        <a:p>
          <a:endParaRPr lang="ru-RU"/>
        </a:p>
      </dgm:t>
    </dgm:pt>
    <dgm:pt modelId="{3BD45CDF-577C-425F-8006-784BC88F5DDA}" type="sibTrans" cxnId="{BB80D5F6-757D-4949-AB54-C4F0EBEF769B}">
      <dgm:prSet custAng="14149" custScaleX="129113" custScaleY="102222" custLinFactNeighborX="-11877" custLinFactNeighborY="-3975"/>
      <dgm:spPr/>
      <dgm:t>
        <a:bodyPr/>
        <a:lstStyle/>
        <a:p>
          <a:endParaRPr lang="ru-RU"/>
        </a:p>
      </dgm:t>
    </dgm:pt>
    <dgm:pt modelId="{9DB90752-5D12-4A06-B1F2-C65BC3FAC6FF}" type="pres">
      <dgm:prSet presAssocID="{1FDF14A4-B272-4D4A-95C4-A5152B9BF5F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AFBB4C-B217-4188-8501-7301D1A94B06}" type="pres">
      <dgm:prSet presAssocID="{185D39C4-1375-44FA-B88A-62E9B5249143}" presName="node" presStyleLbl="node1" presStyleIdx="0" presStyleCnt="6" custScaleX="195274" custScaleY="231048" custLinFactX="15370" custLinFactY="-5790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13671E-853E-498C-AE55-19044D579AAA}" type="pres">
      <dgm:prSet presAssocID="{7A97F7D0-4426-4D61-85AE-EB760450197D}" presName="sibTrans" presStyleLbl="sibTrans2D1" presStyleIdx="0" presStyleCnt="5" custAng="21475255" custFlipVert="0" custScaleX="129257" custScaleY="108713" custLinFactNeighborX="-8453" custLinFactNeighborY="-10415"/>
      <dgm:spPr/>
      <dgm:t>
        <a:bodyPr/>
        <a:lstStyle/>
        <a:p>
          <a:endParaRPr lang="ru-RU"/>
        </a:p>
      </dgm:t>
    </dgm:pt>
    <dgm:pt modelId="{84A9E0BE-983B-40FA-A21C-D84CDDDC63EF}" type="pres">
      <dgm:prSet presAssocID="{7A97F7D0-4426-4D61-85AE-EB760450197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1D66999A-A969-4314-A05D-9625C8F77F0C}" type="pres">
      <dgm:prSet presAssocID="{2EA84997-7FFC-4F4D-A39D-D2F1E2629094}" presName="node" presStyleLbl="node1" presStyleIdx="1" presStyleCnt="6" custScaleX="197497" custScaleY="260491" custLinFactX="139291" custLinFactY="-47620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1109EB-4F9B-4C30-9F69-D9B044646AF1}" type="pres">
      <dgm:prSet presAssocID="{DA4F8915-6EBA-4370-B031-2692C88B165E}" presName="sibTrans" presStyleLbl="sibTrans2D1" presStyleIdx="1" presStyleCnt="5" custAng="14149" custScaleX="129113" custScaleY="102222" custLinFactNeighborX="-4529" custLinFactNeighborY="-45769"/>
      <dgm:spPr/>
      <dgm:t>
        <a:bodyPr/>
        <a:lstStyle/>
        <a:p>
          <a:endParaRPr lang="ru-RU"/>
        </a:p>
      </dgm:t>
    </dgm:pt>
    <dgm:pt modelId="{91E6A557-E94E-47C3-8B12-ADEACAF71D2A}" type="pres">
      <dgm:prSet presAssocID="{DA4F8915-6EBA-4370-B031-2692C88B165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B91E9C0D-3ED5-4AB1-9981-E0BED7A562F0}" type="pres">
      <dgm:prSet presAssocID="{D724D6EB-60EC-4182-AEE1-BFF812F699B3}" presName="node" presStyleLbl="node1" presStyleIdx="2" presStyleCnt="6" custScaleX="249388" custScaleY="269985" custLinFactX="188197" custLinFactY="-47279" custLinFactNeighborX="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D0D4FB-4496-43BD-9FB8-B9B089359150}" type="pres">
      <dgm:prSet presAssocID="{A4007597-EA45-4403-BC43-BBFF0BB97EF2}" presName="sibTrans" presStyleLbl="sibTrans2D1" presStyleIdx="2" presStyleCnt="5" custAng="6851314" custScaleX="128472" custScaleY="140035" custLinFactX="-100000" custLinFactNeighborX="-132368" custLinFactNeighborY="-14137"/>
      <dgm:spPr/>
      <dgm:t>
        <a:bodyPr/>
        <a:lstStyle/>
        <a:p>
          <a:endParaRPr lang="ru-RU"/>
        </a:p>
      </dgm:t>
    </dgm:pt>
    <dgm:pt modelId="{68B9403D-7066-4BB9-B232-1545EDB90AA5}" type="pres">
      <dgm:prSet presAssocID="{A4007597-EA45-4403-BC43-BBFF0BB97EF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277CFD59-09FD-4353-B63B-358DD917693E}" type="pres">
      <dgm:prSet presAssocID="{41754036-1455-4708-931B-F194B95387A4}" presName="node" presStyleLbl="node1" presStyleIdx="3" presStyleCnt="6" custScaleX="188192" custScaleY="215643" custLinFactX="-100000" custLinFactY="100000" custLinFactNeighborX="-109303" custLinFactNeighborY="10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1B8197-0C9B-4483-95E6-462469F90276}" type="pres">
      <dgm:prSet presAssocID="{55710E6C-D9FC-4447-923C-3C1D77536A07}" presName="sibTrans" presStyleLbl="sibTrans2D1" presStyleIdx="3" presStyleCnt="5" custAng="205653" custScaleX="110488" custScaleY="137193"/>
      <dgm:spPr/>
      <dgm:t>
        <a:bodyPr/>
        <a:lstStyle/>
        <a:p>
          <a:endParaRPr lang="ru-RU"/>
        </a:p>
      </dgm:t>
    </dgm:pt>
    <dgm:pt modelId="{7BFCCA58-8BAE-4DB6-9C3C-22A3B84CFCE3}" type="pres">
      <dgm:prSet presAssocID="{55710E6C-D9FC-4447-923C-3C1D77536A07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0E76D58-EB38-4826-98E8-CEC1229502C5}" type="pres">
      <dgm:prSet presAssocID="{74EFA875-B8A8-45AC-8AA4-9356E7CC314C}" presName="node" presStyleLbl="node1" presStyleIdx="4" presStyleCnt="6" custScaleX="209850" custScaleY="251414" custLinFactX="-75107" custLinFactY="100000" custLinFactNeighborX="-100000" custLinFactNeighborY="1069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4FACC-3D91-4DA7-81CA-881303356AC0}" type="pres">
      <dgm:prSet presAssocID="{98F8ADF4-BDC5-4B4D-A561-0DBCE435B0A7}" presName="sibTrans" presStyleLbl="sibTrans2D1" presStyleIdx="4" presStyleCnt="5" custAng="19803661" custFlipVert="1" custScaleX="515681" custScaleY="300043" custLinFactX="75088" custLinFactY="140205" custLinFactNeighborX="100000" custLinFactNeighborY="200000"/>
      <dgm:spPr>
        <a:prstGeom prst="bentUpArrow">
          <a:avLst/>
        </a:prstGeom>
      </dgm:spPr>
      <dgm:t>
        <a:bodyPr/>
        <a:lstStyle/>
        <a:p>
          <a:endParaRPr lang="ru-RU"/>
        </a:p>
      </dgm:t>
    </dgm:pt>
    <dgm:pt modelId="{C597655D-E88C-4446-ACA7-FA2B76821CC8}" type="pres">
      <dgm:prSet presAssocID="{98F8ADF4-BDC5-4B4D-A561-0DBCE435B0A7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6BC2D324-F648-49BC-AC61-BC5F1AC452D7}" type="pres">
      <dgm:prSet presAssocID="{39AE09C1-5CB9-476F-B8B7-91483207FD63}" presName="node" presStyleLbl="node1" presStyleIdx="5" presStyleCnt="6" custScaleX="205511" custScaleY="268901" custLinFactX="-128228" custLinFactY="-47964" custLinFactNeighborX="-2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E65F99-6BCE-417A-B93A-661F966C05A2}" type="presOf" srcId="{DA4F8915-6EBA-4370-B031-2692C88B165E}" destId="{F51109EB-4F9B-4C30-9F69-D9B044646AF1}" srcOrd="0" destOrd="0" presId="urn:microsoft.com/office/officeart/2005/8/layout/process1"/>
    <dgm:cxn modelId="{EA1200FD-290B-4068-B556-6D344A0D8598}" type="presOf" srcId="{7A97F7D0-4426-4D61-85AE-EB760450197D}" destId="{8113671E-853E-498C-AE55-19044D579AAA}" srcOrd="0" destOrd="0" presId="urn:microsoft.com/office/officeart/2005/8/layout/process1"/>
    <dgm:cxn modelId="{D01CE9AB-3C15-426C-87F2-253098EAD6BB}" srcId="{1FDF14A4-B272-4D4A-95C4-A5152B9BF5FB}" destId="{74EFA875-B8A8-45AC-8AA4-9356E7CC314C}" srcOrd="4" destOrd="0" parTransId="{76CE50EC-C08E-421F-96F7-901EC3DDBCEA}" sibTransId="{98F8ADF4-BDC5-4B4D-A561-0DBCE435B0A7}"/>
    <dgm:cxn modelId="{FC63B3B0-472C-46E6-8682-C492DAC80A04}" type="presOf" srcId="{39AE09C1-5CB9-476F-B8B7-91483207FD63}" destId="{6BC2D324-F648-49BC-AC61-BC5F1AC452D7}" srcOrd="0" destOrd="0" presId="urn:microsoft.com/office/officeart/2005/8/layout/process1"/>
    <dgm:cxn modelId="{1E2DCE59-D851-4EC5-A22A-FB17641247BF}" type="presOf" srcId="{DA4F8915-6EBA-4370-B031-2692C88B165E}" destId="{91E6A557-E94E-47C3-8B12-ADEACAF71D2A}" srcOrd="1" destOrd="0" presId="urn:microsoft.com/office/officeart/2005/8/layout/process1"/>
    <dgm:cxn modelId="{FC68CB20-CF1B-4684-85BE-40AAB3E50360}" srcId="{1FDF14A4-B272-4D4A-95C4-A5152B9BF5FB}" destId="{185D39C4-1375-44FA-B88A-62E9B5249143}" srcOrd="0" destOrd="0" parTransId="{B7D5F41E-AAD9-4909-911B-754B55E7745B}" sibTransId="{7A97F7D0-4426-4D61-85AE-EB760450197D}"/>
    <dgm:cxn modelId="{05B2D7EE-EC9E-417A-9509-5989F1B96C69}" type="presOf" srcId="{74EFA875-B8A8-45AC-8AA4-9356E7CC314C}" destId="{D0E76D58-EB38-4826-98E8-CEC1229502C5}" srcOrd="0" destOrd="0" presId="urn:microsoft.com/office/officeart/2005/8/layout/process1"/>
    <dgm:cxn modelId="{C3427042-9651-44C9-9711-55ED661B5329}" type="presOf" srcId="{98F8ADF4-BDC5-4B4D-A561-0DBCE435B0A7}" destId="{CB64FACC-3D91-4DA7-81CA-881303356AC0}" srcOrd="0" destOrd="0" presId="urn:microsoft.com/office/officeart/2005/8/layout/process1"/>
    <dgm:cxn modelId="{E04A422D-D999-4C7E-AEE2-C00C4AC2C1EE}" type="presOf" srcId="{A4007597-EA45-4403-BC43-BBFF0BB97EF2}" destId="{68B9403D-7066-4BB9-B232-1545EDB90AA5}" srcOrd="1" destOrd="0" presId="urn:microsoft.com/office/officeart/2005/8/layout/process1"/>
    <dgm:cxn modelId="{E6C7D089-7DF0-44F6-B921-409D080CFF81}" srcId="{1FDF14A4-B272-4D4A-95C4-A5152B9BF5FB}" destId="{41754036-1455-4708-931B-F194B95387A4}" srcOrd="3" destOrd="0" parTransId="{BACCEBB7-EE21-421F-A7B3-9505D9773D0A}" sibTransId="{55710E6C-D9FC-4447-923C-3C1D77536A07}"/>
    <dgm:cxn modelId="{292402C8-1943-4AE0-8161-AB2149741960}" type="presOf" srcId="{185D39C4-1375-44FA-B88A-62E9B5249143}" destId="{F0AFBB4C-B217-4188-8501-7301D1A94B06}" srcOrd="0" destOrd="0" presId="urn:microsoft.com/office/officeart/2005/8/layout/process1"/>
    <dgm:cxn modelId="{ED9067D0-A6D5-4308-B215-D542A1C25BAA}" srcId="{1FDF14A4-B272-4D4A-95C4-A5152B9BF5FB}" destId="{D724D6EB-60EC-4182-AEE1-BFF812F699B3}" srcOrd="2" destOrd="0" parTransId="{F44408AD-B7F0-45BC-9BFF-4D037F4AC399}" sibTransId="{A4007597-EA45-4403-BC43-BBFF0BB97EF2}"/>
    <dgm:cxn modelId="{38217B6A-7269-49A5-8DCD-8E705B4CE883}" type="presOf" srcId="{A4007597-EA45-4403-BC43-BBFF0BB97EF2}" destId="{7ED0D4FB-4496-43BD-9FB8-B9B089359150}" srcOrd="0" destOrd="0" presId="urn:microsoft.com/office/officeart/2005/8/layout/process1"/>
    <dgm:cxn modelId="{715DD448-7533-45B3-98BC-C5602142363F}" type="presOf" srcId="{1FDF14A4-B272-4D4A-95C4-A5152B9BF5FB}" destId="{9DB90752-5D12-4A06-B1F2-C65BC3FAC6FF}" srcOrd="0" destOrd="0" presId="urn:microsoft.com/office/officeart/2005/8/layout/process1"/>
    <dgm:cxn modelId="{1A214670-84CC-4939-8FAD-4F3595FB08A4}" type="presOf" srcId="{D724D6EB-60EC-4182-AEE1-BFF812F699B3}" destId="{B91E9C0D-3ED5-4AB1-9981-E0BED7A562F0}" srcOrd="0" destOrd="0" presId="urn:microsoft.com/office/officeart/2005/8/layout/process1"/>
    <dgm:cxn modelId="{14AF2E8B-0DD3-4656-AF90-6F8825075509}" type="presOf" srcId="{55710E6C-D9FC-4447-923C-3C1D77536A07}" destId="{7BFCCA58-8BAE-4DB6-9C3C-22A3B84CFCE3}" srcOrd="1" destOrd="0" presId="urn:microsoft.com/office/officeart/2005/8/layout/process1"/>
    <dgm:cxn modelId="{49CD9100-F075-4427-8C92-E23926E13EE5}" type="presOf" srcId="{41754036-1455-4708-931B-F194B95387A4}" destId="{277CFD59-09FD-4353-B63B-358DD917693E}" srcOrd="0" destOrd="0" presId="urn:microsoft.com/office/officeart/2005/8/layout/process1"/>
    <dgm:cxn modelId="{E045AB00-1C02-46D4-86F2-06ADD2B3B8CC}" type="presOf" srcId="{2EA84997-7FFC-4F4D-A39D-D2F1E2629094}" destId="{1D66999A-A969-4314-A05D-9625C8F77F0C}" srcOrd="0" destOrd="0" presId="urn:microsoft.com/office/officeart/2005/8/layout/process1"/>
    <dgm:cxn modelId="{F390FB62-EFEA-4558-ADE4-363B499BBC59}" type="presOf" srcId="{7A97F7D0-4426-4D61-85AE-EB760450197D}" destId="{84A9E0BE-983B-40FA-A21C-D84CDDDC63EF}" srcOrd="1" destOrd="0" presId="urn:microsoft.com/office/officeart/2005/8/layout/process1"/>
    <dgm:cxn modelId="{9EC85BD1-3933-4D63-A6B0-90764F524385}" type="presOf" srcId="{55710E6C-D9FC-4447-923C-3C1D77536A07}" destId="{111B8197-0C9B-4483-95E6-462469F90276}" srcOrd="0" destOrd="0" presId="urn:microsoft.com/office/officeart/2005/8/layout/process1"/>
    <dgm:cxn modelId="{0406C203-72C8-448B-A7A8-DABA3B9118EB}" type="presOf" srcId="{98F8ADF4-BDC5-4B4D-A561-0DBCE435B0A7}" destId="{C597655D-E88C-4446-ACA7-FA2B76821CC8}" srcOrd="1" destOrd="0" presId="urn:microsoft.com/office/officeart/2005/8/layout/process1"/>
    <dgm:cxn modelId="{D6DA884A-2366-453A-9B5F-4FEE5E64EF04}" srcId="{1FDF14A4-B272-4D4A-95C4-A5152B9BF5FB}" destId="{2EA84997-7FFC-4F4D-A39D-D2F1E2629094}" srcOrd="1" destOrd="0" parTransId="{CFD35541-CB36-466E-BD1F-904999E6B36C}" sibTransId="{DA4F8915-6EBA-4370-B031-2692C88B165E}"/>
    <dgm:cxn modelId="{BB80D5F6-757D-4949-AB54-C4F0EBEF769B}" srcId="{1FDF14A4-B272-4D4A-95C4-A5152B9BF5FB}" destId="{39AE09C1-5CB9-476F-B8B7-91483207FD63}" srcOrd="5" destOrd="0" parTransId="{B1F4AB34-D00E-452A-B444-BA5994E7BC23}" sibTransId="{3BD45CDF-577C-425F-8006-784BC88F5DDA}"/>
    <dgm:cxn modelId="{34E22E83-F927-47B3-B1F7-7572648E615F}" type="presParOf" srcId="{9DB90752-5D12-4A06-B1F2-C65BC3FAC6FF}" destId="{F0AFBB4C-B217-4188-8501-7301D1A94B06}" srcOrd="0" destOrd="0" presId="urn:microsoft.com/office/officeart/2005/8/layout/process1"/>
    <dgm:cxn modelId="{63D45058-A18A-451B-8A24-CECBB60DB3B4}" type="presParOf" srcId="{9DB90752-5D12-4A06-B1F2-C65BC3FAC6FF}" destId="{8113671E-853E-498C-AE55-19044D579AAA}" srcOrd="1" destOrd="0" presId="urn:microsoft.com/office/officeart/2005/8/layout/process1"/>
    <dgm:cxn modelId="{B85A53CA-6FCD-4E5D-A71A-036625E0C292}" type="presParOf" srcId="{8113671E-853E-498C-AE55-19044D579AAA}" destId="{84A9E0BE-983B-40FA-A21C-D84CDDDC63EF}" srcOrd="0" destOrd="0" presId="urn:microsoft.com/office/officeart/2005/8/layout/process1"/>
    <dgm:cxn modelId="{449493DE-0B29-48DF-9129-8E85FEEF4D70}" type="presParOf" srcId="{9DB90752-5D12-4A06-B1F2-C65BC3FAC6FF}" destId="{1D66999A-A969-4314-A05D-9625C8F77F0C}" srcOrd="2" destOrd="0" presId="urn:microsoft.com/office/officeart/2005/8/layout/process1"/>
    <dgm:cxn modelId="{8A3FAE70-3B0C-48C9-94F3-8A03B8EB33F8}" type="presParOf" srcId="{9DB90752-5D12-4A06-B1F2-C65BC3FAC6FF}" destId="{F51109EB-4F9B-4C30-9F69-D9B044646AF1}" srcOrd="3" destOrd="0" presId="urn:microsoft.com/office/officeart/2005/8/layout/process1"/>
    <dgm:cxn modelId="{38A573BC-F7B9-4B8B-AA7B-A46A467FA99E}" type="presParOf" srcId="{F51109EB-4F9B-4C30-9F69-D9B044646AF1}" destId="{91E6A557-E94E-47C3-8B12-ADEACAF71D2A}" srcOrd="0" destOrd="0" presId="urn:microsoft.com/office/officeart/2005/8/layout/process1"/>
    <dgm:cxn modelId="{C32890E5-904B-4D5E-890D-9A09D067429A}" type="presParOf" srcId="{9DB90752-5D12-4A06-B1F2-C65BC3FAC6FF}" destId="{B91E9C0D-3ED5-4AB1-9981-E0BED7A562F0}" srcOrd="4" destOrd="0" presId="urn:microsoft.com/office/officeart/2005/8/layout/process1"/>
    <dgm:cxn modelId="{994A5AD3-01BC-4CC7-A04E-02FC1D3C8AC9}" type="presParOf" srcId="{9DB90752-5D12-4A06-B1F2-C65BC3FAC6FF}" destId="{7ED0D4FB-4496-43BD-9FB8-B9B089359150}" srcOrd="5" destOrd="0" presId="urn:microsoft.com/office/officeart/2005/8/layout/process1"/>
    <dgm:cxn modelId="{18F48DC6-2C3F-4045-AD10-B7486863C768}" type="presParOf" srcId="{7ED0D4FB-4496-43BD-9FB8-B9B089359150}" destId="{68B9403D-7066-4BB9-B232-1545EDB90AA5}" srcOrd="0" destOrd="0" presId="urn:microsoft.com/office/officeart/2005/8/layout/process1"/>
    <dgm:cxn modelId="{A3979468-689F-47F6-832E-37893BFC7140}" type="presParOf" srcId="{9DB90752-5D12-4A06-B1F2-C65BC3FAC6FF}" destId="{277CFD59-09FD-4353-B63B-358DD917693E}" srcOrd="6" destOrd="0" presId="urn:microsoft.com/office/officeart/2005/8/layout/process1"/>
    <dgm:cxn modelId="{0E3C642F-E2EB-4A3C-8973-BD08A5802319}" type="presParOf" srcId="{9DB90752-5D12-4A06-B1F2-C65BC3FAC6FF}" destId="{111B8197-0C9B-4483-95E6-462469F90276}" srcOrd="7" destOrd="0" presId="urn:microsoft.com/office/officeart/2005/8/layout/process1"/>
    <dgm:cxn modelId="{8323E460-775C-45D4-8627-FEC218470537}" type="presParOf" srcId="{111B8197-0C9B-4483-95E6-462469F90276}" destId="{7BFCCA58-8BAE-4DB6-9C3C-22A3B84CFCE3}" srcOrd="0" destOrd="0" presId="urn:microsoft.com/office/officeart/2005/8/layout/process1"/>
    <dgm:cxn modelId="{7586C61A-E0C7-46EF-B8A2-1D92C77AAF6A}" type="presParOf" srcId="{9DB90752-5D12-4A06-B1F2-C65BC3FAC6FF}" destId="{D0E76D58-EB38-4826-98E8-CEC1229502C5}" srcOrd="8" destOrd="0" presId="urn:microsoft.com/office/officeart/2005/8/layout/process1"/>
    <dgm:cxn modelId="{7758361B-2A7F-4445-8AC4-33EAE72EE897}" type="presParOf" srcId="{9DB90752-5D12-4A06-B1F2-C65BC3FAC6FF}" destId="{CB64FACC-3D91-4DA7-81CA-881303356AC0}" srcOrd="9" destOrd="0" presId="urn:microsoft.com/office/officeart/2005/8/layout/process1"/>
    <dgm:cxn modelId="{3883176B-0414-44D0-A297-19FB3C3F1553}" type="presParOf" srcId="{CB64FACC-3D91-4DA7-81CA-881303356AC0}" destId="{C597655D-E88C-4446-ACA7-FA2B76821CC8}" srcOrd="0" destOrd="0" presId="urn:microsoft.com/office/officeart/2005/8/layout/process1"/>
    <dgm:cxn modelId="{B799BC9E-C5BB-4FC9-9FB7-1ECB93E5116E}" type="presParOf" srcId="{9DB90752-5D12-4A06-B1F2-C65BC3FAC6FF}" destId="{6BC2D324-F648-49BC-AC61-BC5F1AC452D7}" srcOrd="10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FBB4C-B217-4188-8501-7301D1A94B06}">
      <dsp:nvSpPr>
        <dsp:cNvPr id="0" name=""/>
        <dsp:cNvSpPr/>
      </dsp:nvSpPr>
      <dsp:spPr>
        <a:xfrm>
          <a:off x="332814" y="247981"/>
          <a:ext cx="1358416" cy="1650771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/>
            <a:t>Мікрофон</a:t>
          </a:r>
          <a:endParaRPr lang="ru-RU" sz="1600" b="0" kern="1200" dirty="0"/>
        </a:p>
      </dsp:txBody>
      <dsp:txXfrm>
        <a:off x="372601" y="287768"/>
        <a:ext cx="1278842" cy="1571197"/>
      </dsp:txXfrm>
    </dsp:sp>
    <dsp:sp modelId="{8113671E-853E-498C-AE55-19044D579AAA}">
      <dsp:nvSpPr>
        <dsp:cNvPr id="0" name=""/>
        <dsp:cNvSpPr/>
      </dsp:nvSpPr>
      <dsp:spPr>
        <a:xfrm rot="21567986">
          <a:off x="1864165" y="998791"/>
          <a:ext cx="929327" cy="187551"/>
        </a:xfrm>
        <a:prstGeom prst="rightArrow">
          <a:avLst>
            <a:gd name="adj1" fmla="val 60000"/>
            <a:gd name="adj2" fmla="val 50000"/>
          </a:avLst>
        </a:prstGeom>
        <a:solidFill>
          <a:schemeClr val="tx2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864166" y="1036563"/>
        <a:ext cx="873062" cy="112531"/>
      </dsp:txXfrm>
    </dsp:sp>
    <dsp:sp modelId="{1D66999A-A969-4314-A05D-9625C8F77F0C}">
      <dsp:nvSpPr>
        <dsp:cNvPr id="0" name=""/>
        <dsp:cNvSpPr/>
      </dsp:nvSpPr>
      <dsp:spPr>
        <a:xfrm>
          <a:off x="3047296" y="216248"/>
          <a:ext cx="1373880" cy="1861133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 smtClean="0"/>
            <a:t>Підсилювач сигналу</a:t>
          </a:r>
          <a:endParaRPr lang="ru-RU" sz="1600" b="0" kern="1200" dirty="0"/>
        </a:p>
      </dsp:txBody>
      <dsp:txXfrm>
        <a:off x="3087536" y="256488"/>
        <a:ext cx="1293400" cy="1780653"/>
      </dsp:txXfrm>
    </dsp:sp>
    <dsp:sp modelId="{F51109EB-4F9B-4C30-9F69-D9B044646AF1}">
      <dsp:nvSpPr>
        <dsp:cNvPr id="0" name=""/>
        <dsp:cNvSpPr/>
      </dsp:nvSpPr>
      <dsp:spPr>
        <a:xfrm rot="18000">
          <a:off x="4513554" y="980804"/>
          <a:ext cx="424691" cy="176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4513554" y="1015936"/>
        <a:ext cx="371785" cy="105811"/>
      </dsp:txXfrm>
    </dsp:sp>
    <dsp:sp modelId="{B91E9C0D-3ED5-4AB1-9981-E0BED7A562F0}">
      <dsp:nvSpPr>
        <dsp:cNvPr id="0" name=""/>
        <dsp:cNvSpPr/>
      </dsp:nvSpPr>
      <dsp:spPr>
        <a:xfrm>
          <a:off x="5041798" y="184768"/>
          <a:ext cx="1734858" cy="1928965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5092610" y="235580"/>
        <a:ext cx="1633234" cy="1827341"/>
      </dsp:txXfrm>
    </dsp:sp>
    <dsp:sp modelId="{7ED0D4FB-4496-43BD-9FB8-B9B089359150}">
      <dsp:nvSpPr>
        <dsp:cNvPr id="0" name=""/>
        <dsp:cNvSpPr/>
      </dsp:nvSpPr>
      <dsp:spPr>
        <a:xfrm rot="13462461">
          <a:off x="4159102" y="2354076"/>
          <a:ext cx="543075" cy="241588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4221242" y="2427737"/>
        <a:ext cx="470599" cy="144952"/>
      </dsp:txXfrm>
    </dsp:sp>
    <dsp:sp modelId="{277CFD59-09FD-4353-B63B-358DD917693E}">
      <dsp:nvSpPr>
        <dsp:cNvPr id="0" name=""/>
        <dsp:cNvSpPr/>
      </dsp:nvSpPr>
      <dsp:spPr>
        <a:xfrm>
          <a:off x="4341628" y="2862327"/>
          <a:ext cx="1309150" cy="1540707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/>
            <a:t>Блок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0" kern="1200" dirty="0"/>
            <a:t>живлення</a:t>
          </a:r>
          <a:endParaRPr lang="ru-RU" sz="1600" b="0" kern="1200" dirty="0"/>
        </a:p>
      </dsp:txBody>
      <dsp:txXfrm>
        <a:off x="4379972" y="2900671"/>
        <a:ext cx="1232462" cy="1464019"/>
      </dsp:txXfrm>
    </dsp:sp>
    <dsp:sp modelId="{111B8197-0C9B-4483-95E6-462469F90276}">
      <dsp:nvSpPr>
        <dsp:cNvPr id="0" name=""/>
        <dsp:cNvSpPr/>
      </dsp:nvSpPr>
      <dsp:spPr>
        <a:xfrm rot="21592387">
          <a:off x="5799886" y="3452157"/>
          <a:ext cx="394706" cy="236685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5799886" y="3499573"/>
        <a:ext cx="323701" cy="142011"/>
      </dsp:txXfrm>
    </dsp:sp>
    <dsp:sp modelId="{D0E76D58-EB38-4826-98E8-CEC1229502C5}">
      <dsp:nvSpPr>
        <dsp:cNvPr id="0" name=""/>
        <dsp:cNvSpPr/>
      </dsp:nvSpPr>
      <dsp:spPr>
        <a:xfrm>
          <a:off x="6323519" y="2606754"/>
          <a:ext cx="1459813" cy="1796280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solidFill>
                <a:schemeClr val="bg1"/>
              </a:solidFill>
            </a:rPr>
            <a:t>Світлодіодна стрічка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6366275" y="2649510"/>
        <a:ext cx="1374301" cy="1710768"/>
      </dsp:txXfrm>
    </dsp:sp>
    <dsp:sp modelId="{CB64FACC-3D91-4DA7-81CA-881303356AC0}">
      <dsp:nvSpPr>
        <dsp:cNvPr id="0" name=""/>
        <dsp:cNvSpPr/>
      </dsp:nvSpPr>
      <dsp:spPr>
        <a:xfrm rot="5466360" flipV="1">
          <a:off x="7438896" y="2676439"/>
          <a:ext cx="1565516" cy="517635"/>
        </a:xfrm>
        <a:prstGeom prst="bentUpArrow">
          <a:avLst/>
        </a:prstGeom>
        <a:solidFill>
          <a:schemeClr val="tx1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10800000">
        <a:off x="7518040" y="2702335"/>
        <a:ext cx="1410226" cy="310581"/>
      </dsp:txXfrm>
    </dsp:sp>
    <dsp:sp modelId="{6BC2D324-F648-49BC-AC61-BC5F1AC452D7}">
      <dsp:nvSpPr>
        <dsp:cNvPr id="0" name=""/>
        <dsp:cNvSpPr/>
      </dsp:nvSpPr>
      <dsp:spPr>
        <a:xfrm>
          <a:off x="7638098" y="183746"/>
          <a:ext cx="1429629" cy="192122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/>
            <a:t>Таймер часу</a:t>
          </a:r>
          <a:endParaRPr lang="ru-RU" sz="1800" b="0" kern="1200" dirty="0"/>
        </a:p>
      </dsp:txBody>
      <dsp:txXfrm>
        <a:off x="7679970" y="225618"/>
        <a:ext cx="1345885" cy="1837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07950-ACF5-46D2-9CD3-7F50FF011788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A6A2D-933B-4C29-B10E-5E1B3258E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1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A6A2D-933B-4C29-B10E-5E1B3258E5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4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5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2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675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3419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89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4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295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11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6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9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8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89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1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15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79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78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188A9FD-3DD7-43AD-93AC-3653A74EC029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617F-B6BF-4267-89ED-4449B79BCF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498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Thsq0j9rsc" TargetMode="External"/><Relationship Id="rId2" Type="http://schemas.openxmlformats.org/officeDocument/2006/relationships/hyperlink" Target="https://youtu.be/XNoItfpRc4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527ijr3ALws" TargetMode="External"/><Relationship Id="rId4" Type="http://schemas.openxmlformats.org/officeDocument/2006/relationships/hyperlink" Target="https://youtu.be/ykHfG9IsQs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audio" Target="../media/audio1.wav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969926" y="0"/>
            <a:ext cx="10167731" cy="1401417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2400" i="1" dirty="0" smtClean="0">
                <a:latin typeface="Times New Roman" pitchFamily="18" charset="0"/>
                <a:cs typeface="Times New Roman" pitchFamily="18" charset="0"/>
              </a:rPr>
              <a:t>Всеукраїнський відкритий інтерактивний конкурс</a:t>
            </a:r>
            <a:br>
              <a:rPr lang="uk-UA" alt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altLang="ru-RU" sz="2400" i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altLang="ru-RU" sz="2400" i="1" dirty="0" err="1" smtClean="0">
                <a:latin typeface="Times New Roman" pitchFamily="18" charset="0"/>
                <a:cs typeface="Times New Roman" pitchFamily="18" charset="0"/>
              </a:rPr>
              <a:t>МАН−Юніор</a:t>
            </a:r>
            <a:r>
              <a:rPr lang="uk-UA" altLang="ru-RU" sz="2400" i="1" dirty="0" smtClean="0">
                <a:latin typeface="Times New Roman" pitchFamily="18" charset="0"/>
                <a:cs typeface="Times New Roman" pitchFamily="18" charset="0"/>
              </a:rPr>
              <a:t> Дослідник”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Номінація “Технік−Юніор”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810646" y="1401417"/>
            <a:ext cx="8486292" cy="5039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uk-UA" sz="110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1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«НІЧНИЙ ПОМІЧНИК </a:t>
            </a:r>
          </a:p>
          <a:p>
            <a:r>
              <a:rPr lang="uk-UA" sz="11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ВЛАСНІЙ ОСЕЛІ»</a:t>
            </a:r>
          </a:p>
          <a:p>
            <a:r>
              <a:rPr lang="uk-UA" sz="5100" i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7200" i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учень 8 класу </a:t>
            </a:r>
          </a:p>
          <a:p>
            <a:r>
              <a:rPr lang="uk-UA" sz="7200" i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Войтівського</a:t>
            </a:r>
            <a:r>
              <a:rPr lang="uk-UA" sz="7200" i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НВК “ЗОШ І-ІІІ ступенів – дитячий садок”, </a:t>
            </a:r>
          </a:p>
          <a:p>
            <a:r>
              <a:rPr lang="uk-UA" sz="7200" i="1" dirty="0" err="1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Згурівського</a:t>
            </a:r>
            <a:r>
              <a:rPr lang="uk-UA" sz="7200" i="1" dirty="0" smtClean="0">
                <a:solidFill>
                  <a:srgbClr val="FFFF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району, Київської області</a:t>
            </a:r>
          </a:p>
          <a:p>
            <a:r>
              <a:rPr lang="uk-UA" sz="7200" b="1" i="1" u="sng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Залевський</a:t>
            </a:r>
            <a:r>
              <a:rPr lang="uk-UA" sz="7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Олександр</a:t>
            </a:r>
          </a:p>
          <a:p>
            <a:pPr algn="r"/>
            <a:endParaRPr lang="uk-UA" sz="51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b="1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Науковий керівник: </a:t>
            </a:r>
            <a:r>
              <a:rPr lang="uk-UA" sz="72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Воропай</a:t>
            </a:r>
            <a:r>
              <a:rPr lang="uk-UA" sz="72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Вадим Віталійович</a:t>
            </a:r>
            <a:r>
              <a:rPr lang="uk-UA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uk-UA" sz="7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учитель  фізики, керівник гуртка </a:t>
            </a:r>
            <a:r>
              <a:rPr lang="uk-UA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“Юні Архімеди”</a:t>
            </a:r>
          </a:p>
          <a:p>
            <a:endParaRPr lang="uk-UA" sz="7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2021р.</a:t>
            </a:r>
            <a:endParaRPr lang="ru-RU" sz="72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i="1" dirty="0" smtClean="0"/>
          </a:p>
          <a:p>
            <a:r>
              <a:rPr lang="uk-UA" dirty="0" smtClean="0"/>
              <a:t>‘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8239" y="452718"/>
            <a:ext cx="9404723" cy="831138"/>
          </a:xfrm>
        </p:spPr>
        <p:txBody>
          <a:bodyPr/>
          <a:lstStyle/>
          <a:p>
            <a:pPr algn="ctr"/>
            <a:r>
              <a:rPr lang="uk-UA" dirty="0" smtClean="0"/>
              <a:t>ПРИНЦИП РОБОТИ ПРИСТРОЮ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0835" y="1283856"/>
            <a:ext cx="1165629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/>
              <a:t>П</a:t>
            </a:r>
            <a:r>
              <a:rPr lang="uk-UA" sz="2400" dirty="0" smtClean="0"/>
              <a:t>ри клацанні пальцями рук виникає </a:t>
            </a:r>
            <a:r>
              <a:rPr lang="uk-UA" sz="2400" dirty="0"/>
              <a:t>звукова </a:t>
            </a:r>
            <a:r>
              <a:rPr lang="uk-UA" sz="2400" dirty="0" smtClean="0"/>
              <a:t>хвиля, яку мікрофон перетворює </a:t>
            </a:r>
            <a:r>
              <a:rPr lang="uk-UA" sz="2400" dirty="0"/>
              <a:t>в електричний </a:t>
            </a:r>
            <a:r>
              <a:rPr lang="uk-UA" sz="2400" dirty="0" smtClean="0"/>
              <a:t>сигнал, що підсилюється до необхідної величини транзисторами </a:t>
            </a:r>
            <a:r>
              <a:rPr lang="en-US" sz="2400" dirty="0" smtClean="0"/>
              <a:t>VT1-VT2</a:t>
            </a:r>
            <a:r>
              <a:rPr lang="uk-UA" sz="24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/>
              <a:t>е</a:t>
            </a:r>
            <a:r>
              <a:rPr lang="uk-UA" sz="2400" dirty="0" smtClean="0"/>
              <a:t>лектричний сигнал відкриває електронний ключ</a:t>
            </a:r>
            <a:r>
              <a:rPr lang="en-US" sz="2400" dirty="0" smtClean="0"/>
              <a:t> </a:t>
            </a:r>
            <a:r>
              <a:rPr lang="uk-UA" sz="2400" dirty="0" smtClean="0"/>
              <a:t>на транзисторі </a:t>
            </a:r>
            <a:r>
              <a:rPr lang="en-US" sz="2400" dirty="0" smtClean="0"/>
              <a:t>VT3</a:t>
            </a:r>
            <a:r>
              <a:rPr lang="uk-UA" sz="2400" dirty="0" smtClean="0"/>
              <a:t>, спрацьовує реле К1 та своїми контактами 1.1 вмикає таймер часу на транзисторі </a:t>
            </a:r>
            <a:r>
              <a:rPr lang="en-US" sz="2400" dirty="0" smtClean="0"/>
              <a:t>VT5</a:t>
            </a:r>
            <a:r>
              <a:rPr lang="uk-UA" sz="2400" dirty="0"/>
              <a:t>;</a:t>
            </a:r>
            <a:r>
              <a:rPr lang="uk-UA" sz="2400" dirty="0" smtClean="0"/>
              <a:t>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/>
              <a:t>р</a:t>
            </a:r>
            <a:r>
              <a:rPr lang="uk-UA" sz="2400" dirty="0" smtClean="0"/>
              <a:t>еле таймера К2 через контакти 2.1 вмикає живлення світлодіодної стрічки на фіксований час;</a:t>
            </a:r>
            <a:endParaRPr lang="uk-UA" sz="240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для повторного увімкнення світла потрібно знову подати звуковий сигнал.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976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95" y="92500"/>
            <a:ext cx="10581211" cy="1435938"/>
          </a:xfrm>
        </p:spPr>
        <p:txBody>
          <a:bodyPr/>
          <a:lstStyle/>
          <a:p>
            <a:pPr algn="ctr"/>
            <a:r>
              <a:rPr lang="uk-UA" dirty="0" smtClean="0"/>
              <a:t>ЕКСПЕРИМЕНТАЛЬНА ЧАСТИНА</a:t>
            </a:r>
            <a:br>
              <a:rPr lang="uk-UA" dirty="0" smtClean="0"/>
            </a:br>
            <a:r>
              <a:rPr lang="uk-UA" dirty="0" smtClean="0"/>
              <a:t>Дослідження №1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95" y="1528439"/>
            <a:ext cx="7654048" cy="313592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sz="2800" dirty="0" smtClean="0"/>
              <a:t>Було з‘ясовано, що час </a:t>
            </a:r>
            <a:r>
              <a:rPr lang="uk-UA" sz="2800" dirty="0"/>
              <a:t>світіння світлодіодної стрічки залежить від </a:t>
            </a:r>
            <a:r>
              <a:rPr lang="uk-UA" sz="2800" dirty="0" smtClean="0"/>
              <a:t>ємності в таймері конденсатора С4, а отже може змінюватись. </a:t>
            </a:r>
          </a:p>
          <a:p>
            <a:pPr algn="just"/>
            <a:r>
              <a:rPr lang="uk-UA" sz="2800" dirty="0" smtClean="0"/>
              <a:t>Як видно з таблиці 1 чим більша ємність конденсатора тим більший час роботи таймера; </a:t>
            </a:r>
          </a:p>
          <a:p>
            <a:pPr algn="just"/>
            <a:r>
              <a:rPr lang="uk-UA" sz="2800" dirty="0" smtClean="0"/>
              <a:t>Акустичне реле працює в двох режимах: </a:t>
            </a:r>
            <a:r>
              <a:rPr lang="uk-UA" sz="2800" i="1" u="sng" dirty="0" smtClean="0">
                <a:solidFill>
                  <a:srgbClr val="FFFF00"/>
                </a:solidFill>
              </a:rPr>
              <a:t>демонстраційний</a:t>
            </a:r>
            <a:r>
              <a:rPr lang="uk-UA" sz="2800" dirty="0" smtClean="0"/>
              <a:t> (час світіння стрічки 14с) та </a:t>
            </a:r>
            <a:r>
              <a:rPr lang="uk-UA" sz="2800" b="1" i="1" u="sng" dirty="0" smtClean="0">
                <a:solidFill>
                  <a:srgbClr val="00B050"/>
                </a:solidFill>
              </a:rPr>
              <a:t>робочий</a:t>
            </a:r>
            <a:r>
              <a:rPr lang="uk-UA" sz="2800" dirty="0" smtClean="0"/>
              <a:t> (вмикається </a:t>
            </a:r>
            <a:r>
              <a:rPr lang="uk-UA" sz="2800" dirty="0"/>
              <a:t>кнопкою </a:t>
            </a:r>
            <a:r>
              <a:rPr lang="en-US" sz="2800" dirty="0" smtClean="0"/>
              <a:t>S1</a:t>
            </a:r>
            <a:r>
              <a:rPr lang="uk-UA" sz="2800" dirty="0" smtClean="0"/>
              <a:t>), час світіння становить 5хв.40с.</a:t>
            </a:r>
            <a:endParaRPr lang="uk-UA" sz="2800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208403"/>
              </p:ext>
            </p:extLst>
          </p:nvPr>
        </p:nvGraphicFramePr>
        <p:xfrm>
          <a:off x="8046543" y="1512488"/>
          <a:ext cx="4008582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4510">
                  <a:extLst>
                    <a:ext uri="{9D8B030D-6E8A-4147-A177-3AD203B41FA5}">
                      <a16:colId xmlns:a16="http://schemas.microsoft.com/office/drawing/2014/main" val="3620830411"/>
                    </a:ext>
                  </a:extLst>
                </a:gridCol>
                <a:gridCol w="1644072">
                  <a:extLst>
                    <a:ext uri="{9D8B030D-6E8A-4147-A177-3AD203B41FA5}">
                      <a16:colId xmlns:a16="http://schemas.microsoft.com/office/drawing/2014/main" val="456278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Ємність конденсатора С4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Час роботи</a:t>
                      </a:r>
                      <a:r>
                        <a:rPr lang="uk-UA" baseline="0" dirty="0" smtClean="0"/>
                        <a:t> таймера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780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70C0"/>
                          </a:solidFill>
                        </a:rPr>
                        <a:t>100 </a:t>
                      </a:r>
                      <a:r>
                        <a:rPr lang="uk-UA" b="1" dirty="0" err="1" smtClean="0">
                          <a:solidFill>
                            <a:srgbClr val="0070C0"/>
                          </a:solidFill>
                        </a:rPr>
                        <a:t>мкФ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70C0"/>
                          </a:solidFill>
                        </a:rPr>
                        <a:t>14</a:t>
                      </a:r>
                      <a:r>
                        <a:rPr lang="uk-UA" b="1" baseline="0" dirty="0" smtClean="0">
                          <a:solidFill>
                            <a:srgbClr val="0070C0"/>
                          </a:solidFill>
                        </a:rPr>
                        <a:t> с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24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1000 </a:t>
                      </a:r>
                      <a:r>
                        <a:rPr lang="uk-UA" dirty="0" err="1" smtClean="0"/>
                        <a:t>мкФ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 хв. 52</a:t>
                      </a:r>
                      <a:r>
                        <a:rPr lang="uk-UA" baseline="0" dirty="0" smtClean="0"/>
                        <a:t> 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25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2000 </a:t>
                      </a:r>
                      <a:r>
                        <a:rPr lang="uk-UA" dirty="0" err="1" smtClean="0"/>
                        <a:t>мкФ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 хв.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50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70C0"/>
                          </a:solidFill>
                        </a:rPr>
                        <a:t>3000 </a:t>
                      </a:r>
                      <a:r>
                        <a:rPr lang="uk-UA" b="1" dirty="0" err="1" smtClean="0">
                          <a:solidFill>
                            <a:srgbClr val="0070C0"/>
                          </a:solidFill>
                        </a:rPr>
                        <a:t>мкФ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rgbClr val="0070C0"/>
                          </a:solidFill>
                        </a:rPr>
                        <a:t>5 хв. 40 с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86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4000 </a:t>
                      </a:r>
                      <a:r>
                        <a:rPr lang="uk-UA" dirty="0" err="1" smtClean="0"/>
                        <a:t>мкФ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 хв. 32 с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2148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765311" y="1131689"/>
            <a:ext cx="1865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Таблиця 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92543" y="4018235"/>
            <a:ext cx="426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B0F0"/>
                </a:solidFill>
              </a:rPr>
              <a:t>*синім кольором виділені режими</a:t>
            </a:r>
          </a:p>
          <a:p>
            <a:pPr algn="ctr"/>
            <a:r>
              <a:rPr lang="uk-UA" dirty="0" smtClean="0">
                <a:solidFill>
                  <a:srgbClr val="00B0F0"/>
                </a:solidFill>
              </a:rPr>
              <a:t> в яких працює даний пристрій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311" y="4927419"/>
            <a:ext cx="3011053" cy="18152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31" y="4531999"/>
            <a:ext cx="1889561" cy="2210690"/>
          </a:xfrm>
          <a:prstGeom prst="rect">
            <a:avLst/>
          </a:prstGeom>
        </p:spPr>
      </p:pic>
      <p:sp>
        <p:nvSpPr>
          <p:cNvPr id="10" name="Стрелка влево 9"/>
          <p:cNvSpPr/>
          <p:nvPr/>
        </p:nvSpPr>
        <p:spPr>
          <a:xfrm rot="20191315">
            <a:off x="6835986" y="5043045"/>
            <a:ext cx="618836" cy="18472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23767" y="4645894"/>
            <a:ext cx="519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S1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7330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760" y="250440"/>
            <a:ext cx="9404723" cy="1055256"/>
          </a:xfrm>
        </p:spPr>
        <p:txBody>
          <a:bodyPr/>
          <a:lstStyle/>
          <a:p>
            <a:pPr algn="ctr"/>
            <a:r>
              <a:rPr lang="uk-UA" dirty="0" smtClean="0"/>
              <a:t>Дослідження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229" y="1507974"/>
            <a:ext cx="6822333" cy="4998962"/>
          </a:xfrm>
        </p:spPr>
        <p:txBody>
          <a:bodyPr>
            <a:normAutofit/>
          </a:bodyPr>
          <a:lstStyle/>
          <a:p>
            <a:pPr lvl="0" algn="just">
              <a:buClr>
                <a:srgbClr val="ACD433"/>
              </a:buClr>
            </a:pPr>
            <a:r>
              <a:rPr lang="uk-UA" sz="2400" dirty="0" smtClean="0">
                <a:solidFill>
                  <a:prstClr val="white"/>
                </a:solidFill>
              </a:rPr>
              <a:t>Експеримент показав, що якщо </a:t>
            </a:r>
            <a:r>
              <a:rPr lang="uk-UA" sz="2400" dirty="0">
                <a:solidFill>
                  <a:prstClr val="white"/>
                </a:solidFill>
              </a:rPr>
              <a:t>до </a:t>
            </a:r>
            <a:r>
              <a:rPr lang="uk-UA" sz="2400" dirty="0" smtClean="0">
                <a:solidFill>
                  <a:prstClr val="white"/>
                </a:solidFill>
              </a:rPr>
              <a:t>транзистора </a:t>
            </a:r>
            <a:r>
              <a:rPr lang="en-US" sz="2400" dirty="0" smtClean="0">
                <a:solidFill>
                  <a:prstClr val="white"/>
                </a:solidFill>
              </a:rPr>
              <a:t>VT3</a:t>
            </a:r>
            <a:r>
              <a:rPr lang="uk-UA" sz="2400" dirty="0" smtClean="0">
                <a:solidFill>
                  <a:prstClr val="white"/>
                </a:solidFill>
              </a:rPr>
              <a:t> паралельно </a:t>
            </a:r>
            <a:r>
              <a:rPr lang="uk-UA" sz="2400" dirty="0">
                <a:solidFill>
                  <a:prstClr val="white"/>
                </a:solidFill>
              </a:rPr>
              <a:t>приєднати </a:t>
            </a:r>
            <a:r>
              <a:rPr lang="uk-UA" sz="2400" dirty="0" err="1">
                <a:solidFill>
                  <a:prstClr val="white"/>
                </a:solidFill>
              </a:rPr>
              <a:t>фоторезистор</a:t>
            </a:r>
            <a:r>
              <a:rPr lang="uk-UA" sz="2400" dirty="0">
                <a:solidFill>
                  <a:prstClr val="white"/>
                </a:solidFill>
              </a:rPr>
              <a:t> </a:t>
            </a:r>
            <a:r>
              <a:rPr lang="en-US" sz="2400" dirty="0">
                <a:solidFill>
                  <a:prstClr val="white"/>
                </a:solidFill>
              </a:rPr>
              <a:t>R8</a:t>
            </a:r>
            <a:r>
              <a:rPr lang="uk-UA" sz="2400" dirty="0">
                <a:solidFill>
                  <a:prstClr val="white"/>
                </a:solidFill>
              </a:rPr>
              <a:t> (дивись схему 1), </a:t>
            </a:r>
            <a:r>
              <a:rPr lang="uk-UA" sz="2400" dirty="0" smtClean="0">
                <a:solidFill>
                  <a:prstClr val="white"/>
                </a:solidFill>
              </a:rPr>
              <a:t>то при відкритій шторі та сонячному освітленні останній своїм малим опором блокував роботу електронного ключа і стрічка вдень не світилась, що досить </a:t>
            </a:r>
            <a:r>
              <a:rPr lang="uk-UA" sz="2400" dirty="0" err="1" smtClean="0">
                <a:solidFill>
                  <a:prstClr val="white"/>
                </a:solidFill>
              </a:rPr>
              <a:t>економно</a:t>
            </a:r>
            <a:r>
              <a:rPr lang="uk-UA" sz="2400" dirty="0" smtClean="0">
                <a:solidFill>
                  <a:prstClr val="white"/>
                </a:solidFill>
              </a:rPr>
              <a:t>;</a:t>
            </a:r>
          </a:p>
          <a:p>
            <a:pPr lvl="0" algn="just">
              <a:buClr>
                <a:srgbClr val="ACD433"/>
              </a:buClr>
            </a:pPr>
            <a:r>
              <a:rPr lang="uk-UA" sz="2400" dirty="0" smtClean="0">
                <a:solidFill>
                  <a:prstClr val="white"/>
                </a:solidFill>
              </a:rPr>
              <a:t>Коли ми штору закривали, то опір </a:t>
            </a:r>
            <a:r>
              <a:rPr lang="uk-UA" sz="2400" dirty="0" err="1" smtClean="0">
                <a:solidFill>
                  <a:prstClr val="white"/>
                </a:solidFill>
              </a:rPr>
              <a:t>фоторезистора</a:t>
            </a:r>
            <a:r>
              <a:rPr lang="uk-UA" sz="2400" dirty="0" smtClean="0">
                <a:solidFill>
                  <a:prstClr val="white"/>
                </a:solidFill>
              </a:rPr>
              <a:t> різко зростав і вже більше не впливав на роботу електронного ключа. Пристрій працював як вдень так і вночі.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06" y="1267828"/>
            <a:ext cx="2111566" cy="3309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26" y="3377246"/>
            <a:ext cx="2220002" cy="3210402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3482753">
            <a:off x="9910521" y="3497198"/>
            <a:ext cx="716858" cy="21867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824216" y="2922767"/>
            <a:ext cx="1236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Штора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9617170">
            <a:off x="9659406" y="4604608"/>
            <a:ext cx="909829" cy="2045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939999" y="4823735"/>
            <a:ext cx="188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Фоторезистор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29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871" y="68998"/>
            <a:ext cx="4808766" cy="831138"/>
          </a:xfrm>
        </p:spPr>
        <p:txBody>
          <a:bodyPr/>
          <a:lstStyle/>
          <a:p>
            <a:r>
              <a:rPr lang="uk-UA" dirty="0" smtClean="0"/>
              <a:t>Дослідження №3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" y="900136"/>
            <a:ext cx="7728908" cy="5775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За допомогою спектрометра звуку ми визначили максимальну частоту звуку від клацання пальців рук, яка становила 2462 </a:t>
            </a:r>
            <a:r>
              <a:rPr lang="uk-UA" sz="2400" dirty="0" err="1" smtClean="0"/>
              <a:t>Гц</a:t>
            </a:r>
            <a:r>
              <a:rPr lang="uk-UA" sz="24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Сигнал </a:t>
            </a:r>
            <a:r>
              <a:rPr lang="uk-UA" sz="2400" dirty="0"/>
              <a:t>шуканої </a:t>
            </a:r>
            <a:r>
              <a:rPr lang="uk-UA" sz="2400" dirty="0" smtClean="0"/>
              <a:t>частоти від звукового генератора </a:t>
            </a:r>
            <a:r>
              <a:rPr lang="uk-UA" sz="2400" dirty="0" smtClean="0"/>
              <a:t>подавався на </a:t>
            </a:r>
            <a:r>
              <a:rPr lang="uk-UA" sz="2400" dirty="0" smtClean="0"/>
              <a:t>акустичний світильник;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Експериментальним шляхом була підібрана ємність конденсатора С1 при якій світильник найкраще реагував на наш звуковий сигнал. Для цього ми в схему по черзі впаювали  конденсатори різної ємності та вимірювали максимальну відстань реагування пристрою (дивись табл.2);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 smtClean="0"/>
              <a:t>Шукана ємність становила 4700 </a:t>
            </a:r>
            <a:r>
              <a:rPr lang="uk-UA" sz="2400" dirty="0" err="1" smtClean="0"/>
              <a:t>пф</a:t>
            </a:r>
            <a:r>
              <a:rPr lang="uk-UA" sz="2400" dirty="0" smtClean="0"/>
              <a:t>. 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909" y="2372456"/>
            <a:ext cx="4443253" cy="2091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909" y="0"/>
            <a:ext cx="4443253" cy="229973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223351"/>
              </p:ext>
            </p:extLst>
          </p:nvPr>
        </p:nvGraphicFramePr>
        <p:xfrm>
          <a:off x="7768585" y="4536635"/>
          <a:ext cx="4403577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2562">
                  <a:extLst>
                    <a:ext uri="{9D8B030D-6E8A-4147-A177-3AD203B41FA5}">
                      <a16:colId xmlns:a16="http://schemas.microsoft.com/office/drawing/2014/main" val="2710527111"/>
                    </a:ext>
                  </a:extLst>
                </a:gridCol>
                <a:gridCol w="1591564">
                  <a:extLst>
                    <a:ext uri="{9D8B030D-6E8A-4147-A177-3AD203B41FA5}">
                      <a16:colId xmlns:a16="http://schemas.microsoft.com/office/drawing/2014/main" val="927033020"/>
                    </a:ext>
                  </a:extLst>
                </a:gridCol>
                <a:gridCol w="1209451">
                  <a:extLst>
                    <a:ext uri="{9D8B030D-6E8A-4147-A177-3AD203B41FA5}">
                      <a16:colId xmlns:a16="http://schemas.microsoft.com/office/drawing/2014/main" val="2635615544"/>
                    </a:ext>
                  </a:extLst>
                </a:gridCol>
              </a:tblGrid>
              <a:tr h="76856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Ємність </a:t>
                      </a:r>
                    </a:p>
                    <a:p>
                      <a:pPr algn="ctr"/>
                      <a:r>
                        <a:rPr lang="uk-UA" dirty="0" smtClean="0"/>
                        <a:t>С1, </a:t>
                      </a:r>
                    </a:p>
                    <a:p>
                      <a:pPr algn="ctr"/>
                      <a:r>
                        <a:rPr lang="uk-UA" dirty="0" err="1" smtClean="0"/>
                        <a:t>пф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Відстань реагування,</a:t>
                      </a:r>
                      <a:r>
                        <a:rPr lang="uk-UA" baseline="0" dirty="0" smtClean="0"/>
                        <a:t>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Частота звуку,</a:t>
                      </a:r>
                    </a:p>
                    <a:p>
                      <a:pPr algn="ctr"/>
                      <a:r>
                        <a:rPr lang="uk-UA" dirty="0" smtClean="0"/>
                        <a:t> </a:t>
                      </a:r>
                      <a:r>
                        <a:rPr lang="uk-UA" dirty="0" err="1" smtClean="0"/>
                        <a:t>Гц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43382"/>
                  </a:ext>
                </a:extLst>
              </a:tr>
              <a:tr h="3002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2462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711994"/>
                  </a:ext>
                </a:extLst>
              </a:tr>
              <a:tr h="3002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2462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90969"/>
                  </a:ext>
                </a:extLst>
              </a:tr>
              <a:tr h="300283">
                <a:tc>
                  <a:txBody>
                    <a:bodyPr/>
                    <a:lstStyle/>
                    <a:p>
                      <a:pPr algn="ctr"/>
                      <a:r>
                        <a:rPr lang="uk-UA" b="1" i="0" u="sng" dirty="0" smtClean="0">
                          <a:solidFill>
                            <a:srgbClr val="002060"/>
                          </a:solidFill>
                        </a:rPr>
                        <a:t>4700</a:t>
                      </a:r>
                      <a:endParaRPr lang="ru-RU" b="1" i="0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0" u="sng" dirty="0" smtClean="0">
                          <a:solidFill>
                            <a:srgbClr val="002060"/>
                          </a:solidFill>
                        </a:rPr>
                        <a:t>0,50</a:t>
                      </a:r>
                      <a:endParaRPr lang="ru-RU" b="1" i="0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i="0" u="sng" dirty="0" smtClean="0">
                          <a:solidFill>
                            <a:srgbClr val="002060"/>
                          </a:solidFill>
                        </a:rPr>
                        <a:t>2462</a:t>
                      </a:r>
                      <a:endParaRPr lang="ru-RU" b="1" i="0" u="sng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433526"/>
                  </a:ext>
                </a:extLst>
              </a:tr>
              <a:tr h="30028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0,42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2462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37047"/>
                  </a:ext>
                </a:extLst>
              </a:tr>
            </a:tbl>
          </a:graphicData>
        </a:graphic>
      </p:graphicFrame>
      <p:sp>
        <p:nvSpPr>
          <p:cNvPr id="10" name="Двойная стрелка влево/вправо 9"/>
          <p:cNvSpPr/>
          <p:nvPr/>
        </p:nvSpPr>
        <p:spPr>
          <a:xfrm flipV="1">
            <a:off x="9837965" y="3196411"/>
            <a:ext cx="930729" cy="234111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676906" y="1909864"/>
            <a:ext cx="2653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Спектрометр звуку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25" y="141113"/>
            <a:ext cx="812384" cy="6869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5413638"/>
            <a:ext cx="1216694" cy="126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6287" y="285750"/>
            <a:ext cx="9404723" cy="775718"/>
          </a:xfrm>
        </p:spPr>
        <p:txBody>
          <a:bodyPr/>
          <a:lstStyle/>
          <a:p>
            <a:pPr algn="ctr"/>
            <a:r>
              <a:rPr lang="uk-UA" sz="40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ВИСНОВКИ: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020" y="775718"/>
            <a:ext cx="11600872" cy="5143389"/>
          </a:xfrm>
        </p:spPr>
        <p:txBody>
          <a:bodyPr>
            <a:normAutofit fontScale="92500"/>
          </a:bodyPr>
          <a:lstStyle/>
          <a:p>
            <a:endParaRPr lang="uk-UA" dirty="0" smtClean="0"/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Виготовлений пристрій найкраще реагує на звуковий сигнал від клацання пальців рук, що дуже зручно та не заважає вночі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іншим членам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родини;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 надійний, економічний та не складний у виготовленні;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еревагою над деякими промисловими зразками є можливість режиму роботи тільки в темну пору доби, а присутність таймера забезпечує обов‘язкове вимикання світла на випадок хибного спрацювання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Власним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внеском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автора є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пристрої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режиму для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ознайомлення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принципом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заміна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резистора R1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змінний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потенціометр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дозволило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акустичного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світильника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оже бути використаний як охоронна світлова сигналізація або для освітлення подвір‘я домашньої оселі, темних коридорів в багатоповерхових будинках тощо.</a:t>
            </a:r>
          </a:p>
          <a:p>
            <a:pPr marL="0" indent="0" algn="just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25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214" y="166968"/>
            <a:ext cx="10115550" cy="1947582"/>
          </a:xfrm>
        </p:spPr>
        <p:txBody>
          <a:bodyPr/>
          <a:lstStyle/>
          <a:p>
            <a:pPr algn="ctr"/>
            <a:r>
              <a:rPr lang="uk-UA" sz="44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             Джерела </a:t>
            </a:r>
            <a:r>
              <a:rPr lang="uk-UA" sz="4400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інформації</a:t>
            </a:r>
            <a:r>
              <a:rPr lang="uk-UA" sz="44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:</a:t>
            </a:r>
            <a:r>
              <a:rPr lang="uk-UA" sz="4400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/>
            </a:r>
            <a:br>
              <a:rPr lang="uk-UA" sz="4400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</a:br>
            <a:r>
              <a:rPr lang="ru-RU" sz="1800" dirty="0" smtClean="0"/>
              <a:t>Фізика</a:t>
            </a:r>
            <a:r>
              <a:rPr lang="ru-RU" sz="1800" dirty="0"/>
              <a:t>: </a:t>
            </a:r>
            <a:r>
              <a:rPr lang="ru-RU" sz="1800" dirty="0" err="1"/>
              <a:t>підручник</a:t>
            </a:r>
            <a:r>
              <a:rPr lang="ru-RU" sz="1800" dirty="0"/>
              <a:t> для </a:t>
            </a:r>
            <a:r>
              <a:rPr lang="ru-RU" sz="1800" dirty="0" smtClean="0"/>
              <a:t>9 </a:t>
            </a:r>
            <a:r>
              <a:rPr lang="ru-RU" sz="1800" dirty="0" err="1"/>
              <a:t>кл</a:t>
            </a:r>
            <a:r>
              <a:rPr lang="ru-RU" sz="1800" dirty="0"/>
              <a:t>. </a:t>
            </a:r>
            <a:r>
              <a:rPr lang="ru-RU" sz="1800" dirty="0" err="1"/>
              <a:t>загальноосвіт</a:t>
            </a:r>
            <a:r>
              <a:rPr lang="ru-RU" sz="1800" dirty="0"/>
              <a:t>. </a:t>
            </a:r>
            <a:r>
              <a:rPr lang="ru-RU" sz="1800" dirty="0" err="1"/>
              <a:t>навч</a:t>
            </a:r>
            <a:r>
              <a:rPr lang="ru-RU" sz="1800" dirty="0"/>
              <a:t>. </a:t>
            </a:r>
            <a:r>
              <a:rPr lang="ru-RU" sz="1800" dirty="0" err="1"/>
              <a:t>закл</a:t>
            </a:r>
            <a:r>
              <a:rPr lang="ru-RU" sz="1800" dirty="0"/>
              <a:t>. / [В.Г. </a:t>
            </a:r>
            <a:r>
              <a:rPr lang="ru-RU" sz="1800" dirty="0" err="1"/>
              <a:t>Бар’яхтар</a:t>
            </a:r>
            <a:r>
              <a:rPr lang="ru-RU" sz="1800" dirty="0"/>
              <a:t>, С.О. </a:t>
            </a:r>
            <a:r>
              <a:rPr lang="ru-RU" sz="1800" dirty="0" err="1"/>
              <a:t>Довгий</a:t>
            </a:r>
            <a:r>
              <a:rPr lang="ru-RU" sz="1800" dirty="0"/>
              <a:t>, </a:t>
            </a:r>
            <a:r>
              <a:rPr lang="ru-RU" sz="1800" dirty="0" smtClean="0"/>
              <a:t> Ф.Я</a:t>
            </a:r>
            <a:r>
              <a:rPr lang="ru-RU" sz="1800" dirty="0"/>
              <a:t>. </a:t>
            </a:r>
            <a:r>
              <a:rPr lang="ru-RU" sz="1800" dirty="0" err="1"/>
              <a:t>Божинова</a:t>
            </a:r>
            <a:r>
              <a:rPr lang="ru-RU" sz="1800" dirty="0"/>
              <a:t>, О.О. </a:t>
            </a:r>
            <a:r>
              <a:rPr lang="ru-RU" sz="1800" dirty="0" err="1"/>
              <a:t>Кірюхіна</a:t>
            </a:r>
            <a:r>
              <a:rPr lang="ru-RU" sz="1800" dirty="0"/>
              <a:t>];  за ред. В. Г. </a:t>
            </a:r>
            <a:r>
              <a:rPr lang="ru-RU" sz="1800" dirty="0" err="1"/>
              <a:t>Бар’яхтара</a:t>
            </a:r>
            <a:r>
              <a:rPr lang="ru-RU" sz="1800" dirty="0"/>
              <a:t>, С.О. </a:t>
            </a:r>
            <a:r>
              <a:rPr lang="ru-RU" sz="1800" dirty="0" err="1"/>
              <a:t>Довгого</a:t>
            </a:r>
            <a:r>
              <a:rPr lang="ru-RU" sz="1800" dirty="0"/>
              <a:t>. — </a:t>
            </a:r>
            <a:r>
              <a:rPr lang="ru-RU" sz="1800" dirty="0" err="1"/>
              <a:t>Харків</a:t>
            </a:r>
            <a:r>
              <a:rPr lang="ru-RU" sz="1800" dirty="0"/>
              <a:t>: Вид-во </a:t>
            </a:r>
            <a:r>
              <a:rPr lang="ru-RU" sz="1800" dirty="0" smtClean="0"/>
              <a:t>«Ранок», 2017; ст.112-125;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>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67592"/>
            <a:ext cx="9544050" cy="36947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44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 Інтернет </a:t>
            </a:r>
            <a:r>
              <a:rPr lang="uk-UA" sz="4400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ресурси</a:t>
            </a:r>
            <a:r>
              <a:rPr lang="uk-UA" sz="44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:</a:t>
            </a:r>
            <a:r>
              <a:rPr lang="uk-UA" sz="4400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/>
            </a:r>
            <a:br>
              <a:rPr lang="uk-UA" sz="4400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</a:br>
            <a:r>
              <a:rPr lang="en-US" sz="24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2"/>
              </a:rPr>
              <a:t>https</a:t>
            </a:r>
            <a:r>
              <a:rPr lang="en-US" sz="2400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2"/>
              </a:rPr>
              <a:t>://</a:t>
            </a:r>
            <a:r>
              <a:rPr lang="en-US" sz="24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2"/>
              </a:rPr>
              <a:t>youtu.be/XNoItfpRc4E</a:t>
            </a:r>
            <a:r>
              <a:rPr lang="uk-UA" sz="2400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</a:rPr>
              <a:t>;</a:t>
            </a: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3"/>
              </a:rPr>
              <a:t>https</a:t>
            </a:r>
            <a:r>
              <a:rPr lang="en-US" sz="24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3"/>
              </a:rPr>
              <a:t>://</a:t>
            </a:r>
            <a:r>
              <a:rPr lang="en-US" sz="2400" b="1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3"/>
              </a:rPr>
              <a:t>youtu.be/rThsq0j9rsc</a:t>
            </a:r>
            <a:endParaRPr lang="uk-UA" sz="2400" b="1" i="1" dirty="0" smtClean="0">
              <a:solidFill>
                <a:srgbClr val="00B0F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4"/>
              </a:rPr>
              <a:t>https://</a:t>
            </a:r>
            <a:r>
              <a:rPr lang="en-US" sz="2400" b="1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4"/>
              </a:rPr>
              <a:t>youtu.be/ykHfG9IsQsg</a:t>
            </a:r>
            <a:endParaRPr lang="uk-UA" sz="2400" b="1" i="1" dirty="0" smtClean="0">
              <a:solidFill>
                <a:srgbClr val="00B0F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400" b="1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5"/>
              </a:rPr>
              <a:t>https</a:t>
            </a:r>
            <a:r>
              <a:rPr lang="en-US" sz="2400" b="1" i="1" dirty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5"/>
              </a:rPr>
              <a:t>://</a:t>
            </a:r>
            <a:r>
              <a:rPr lang="en-US" sz="2400" b="1" i="1" dirty="0" smtClean="0">
                <a:solidFill>
                  <a:srgbClr val="00B0F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Times New Roman" pitchFamily="18" charset="0"/>
                <a:hlinkClick r:id="rId5"/>
              </a:rPr>
              <a:t>youtu.be/527ijr3ALws</a:t>
            </a:r>
            <a:endParaRPr lang="uk-UA" sz="2400" b="1" i="1" dirty="0" smtClean="0">
              <a:solidFill>
                <a:srgbClr val="00B0F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400" b="1" i="1" dirty="0" smtClean="0">
              <a:solidFill>
                <a:srgbClr val="00B0F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4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ДЯКУЮ </a:t>
            </a:r>
            <a:r>
              <a:rPr lang="uk-UA" sz="44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ru-RU" sz="4400" i="1" dirty="0">
              <a:solidFill>
                <a:prstClr val="black"/>
              </a:solidFill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818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10" y="87314"/>
            <a:ext cx="10470090" cy="1400530"/>
          </a:xfrm>
        </p:spPr>
        <p:txBody>
          <a:bodyPr/>
          <a:lstStyle/>
          <a:p>
            <a:r>
              <a:rPr lang="uk-UA" sz="2800" dirty="0" smtClean="0"/>
              <a:t>"Хто ні про що не запитує, той нічому не навчиться."</a:t>
            </a:r>
            <a:br>
              <a:rPr lang="uk-UA" sz="2800" dirty="0" smtClean="0"/>
            </a:br>
            <a:r>
              <a:rPr lang="uk-UA" sz="2800" dirty="0" smtClean="0"/>
              <a:t>                                                                             (А. Ейнштейн)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499" y="1293091"/>
            <a:ext cx="3563796" cy="53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0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48" y="118707"/>
            <a:ext cx="9404723" cy="1400530"/>
          </a:xfrm>
        </p:spPr>
        <p:txBody>
          <a:bodyPr/>
          <a:lstStyle/>
          <a:p>
            <a:pPr algn="ctr"/>
            <a:r>
              <a:rPr lang="uk-UA" b="1" i="1" dirty="0" smtClean="0"/>
              <a:t>Вступ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9" y="1330036"/>
            <a:ext cx="11287411" cy="5234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Відомо, що звук за допомогою мікрофона може перетворюватись в електричний сигнал та підсилюватись напівпровідниками до величини достатньої для комутації ними електричних пристроїв, наприклад увімкнення світлодіодної стрічки. 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досліджень полягає в тому, що акустичний світильник найкраще реагує на клацання пальців рук, що не заважає в нічний час відпочинку іншим членам родини.</a:t>
            </a:r>
          </a:p>
          <a:p>
            <a:pPr marL="0" indent="0" algn="just">
              <a:buNone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значущість </a:t>
            </a:r>
            <a:r>
              <a:rPr lang="uk-UA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світильник економічний, оскільки вмикається тільки за звуковим сигналом і тільки в нічний час, а вимикається автоматично через фіксований проміжок часу.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7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997" y="0"/>
            <a:ext cx="9403742" cy="918882"/>
          </a:xfrm>
        </p:spPr>
        <p:txBody>
          <a:bodyPr/>
          <a:lstStyle/>
          <a:p>
            <a:pPr algn="ctr"/>
            <a:r>
              <a:rPr lang="ru-RU" sz="4400" b="1" i="1" dirty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Мета </a:t>
            </a:r>
            <a:r>
              <a:rPr lang="ru-RU" sz="4400" b="1" i="1" dirty="0" err="1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проєкту</a:t>
            </a:r>
            <a:r>
              <a:rPr lang="ru-RU" sz="44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:</a:t>
            </a:r>
            <a:br>
              <a:rPr lang="ru-RU" sz="44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</a:br>
            <a:r>
              <a:rPr lang="ru-RU" sz="4400" b="1" i="1" dirty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/>
            </a:r>
            <a:br>
              <a:rPr lang="ru-RU" sz="4400" b="1" i="1" dirty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</a:br>
            <a:r>
              <a:rPr lang="ru-RU" sz="4400" b="1" i="1" u="sng" dirty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/>
            </a:r>
            <a:br>
              <a:rPr lang="ru-RU" sz="4400" b="1" i="1" u="sng" dirty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831" y="3721335"/>
            <a:ext cx="11656471" cy="300770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иготовити на основі напівпровідників світильник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який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найкраще реагуватиме на звуковий сигнал від клацання пальців рук, </a:t>
            </a:r>
            <a:r>
              <a:rPr lang="uk-UA" sz="3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дослідити його характеристики;</a:t>
            </a:r>
          </a:p>
          <a:p>
            <a:pPr algn="just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вітильник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повинен бути надійним,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економічним та не </a:t>
            </a:r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складним у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виготовленні;</a:t>
            </a:r>
            <a:endParaRPr lang="uk-UA" sz="3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0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ас вмикання світла буде фіксованим, а сам пристрій працюватиме тільки в темну пору доби.</a:t>
            </a:r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551" y="1073404"/>
            <a:ext cx="11739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Вивчити властивості напівпровідників, їх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підсилення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комутації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електричного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струму 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акустичному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світильнику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;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практичних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умінь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виготовленні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пристрою.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15" y="25210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В </a:t>
            </a:r>
            <a:r>
              <a:rPr lang="ru-RU" sz="3600" b="1" i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ході</a:t>
            </a:r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зазначеної</a:t>
            </a:r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мети </a:t>
            </a:r>
            <a:r>
              <a:rPr lang="ru-RU" sz="3600" b="1" i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були</a:t>
            </a:r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поставлені</a:t>
            </a:r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наступні</a:t>
            </a:r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завдання</a:t>
            </a:r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</a:t>
            </a:r>
            <a:r>
              <a:rPr lang="ru-RU" sz="3600" b="1" i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проєкту</a:t>
            </a:r>
            <a:r>
              <a:rPr lang="ru-RU" sz="3600" b="1" i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:</a:t>
            </a:r>
            <a:endParaRPr lang="ru-RU" sz="4400" b="1" u="sng" dirty="0"/>
          </a:p>
        </p:txBody>
      </p:sp>
    </p:spTree>
    <p:extLst>
      <p:ext uri="{BB962C8B-B14F-4D97-AF65-F5344CB8AC3E}">
        <p14:creationId xmlns:p14="http://schemas.microsoft.com/office/powerpoint/2010/main" val="22016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485"/>
            <a:ext cx="10511804" cy="828350"/>
          </a:xfrm>
        </p:spPr>
        <p:txBody>
          <a:bodyPr/>
          <a:lstStyle/>
          <a:p>
            <a:pPr algn="ctr"/>
            <a:r>
              <a:rPr lang="uk-UA" b="1" i="1" dirty="0" smtClean="0"/>
              <a:t>МАТЕРІАЛИ ТА МЕТОДИ ДОСЛІДЖЕННЯ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9" y="1330036"/>
            <a:ext cx="11605818" cy="5234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039" y="1502226"/>
            <a:ext cx="116058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Ми </a:t>
            </a:r>
            <a:r>
              <a:rPr lang="uk-UA" sz="2800" u="sng" dirty="0" smtClean="0"/>
              <a:t>конструювали</a:t>
            </a:r>
            <a:r>
              <a:rPr lang="uk-UA" sz="2800" dirty="0" smtClean="0"/>
              <a:t> акустичне реле, яке за звуковим сигналом вмикало напівпровідникову світлодіодну стрічку (світильник).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i="1" dirty="0" smtClean="0"/>
              <a:t>Нами було </a:t>
            </a:r>
            <a:r>
              <a:rPr lang="uk-UA" sz="2800" u="sng" dirty="0" smtClean="0"/>
              <a:t>досліджено</a:t>
            </a:r>
            <a:r>
              <a:rPr lang="uk-UA" sz="2800" dirty="0" smtClean="0"/>
              <a:t> залежність часу вмикання світильника від ємності в таймері конденсатора С4 та </a:t>
            </a:r>
            <a:r>
              <a:rPr lang="uk-UA" sz="2800" u="sng" dirty="0" smtClean="0"/>
              <a:t>з‘ясовано</a:t>
            </a:r>
            <a:r>
              <a:rPr lang="uk-UA" sz="2800" dirty="0" smtClean="0"/>
              <a:t> способи його зміни.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dirty="0" smtClean="0"/>
              <a:t> Ми </a:t>
            </a:r>
            <a:r>
              <a:rPr lang="uk-UA" sz="2800" u="sng" dirty="0"/>
              <a:t>використали</a:t>
            </a:r>
            <a:r>
              <a:rPr lang="uk-UA" sz="2800" dirty="0"/>
              <a:t> напівпровідниковий </a:t>
            </a:r>
            <a:r>
              <a:rPr lang="uk-UA" sz="2800" dirty="0" err="1" smtClean="0"/>
              <a:t>фоторезистор</a:t>
            </a:r>
            <a:r>
              <a:rPr lang="uk-UA" sz="2800" dirty="0" smtClean="0"/>
              <a:t> для блокування роботи світильника вдень.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800" u="sng" dirty="0" smtClean="0"/>
              <a:t>Було виміряно</a:t>
            </a:r>
            <a:r>
              <a:rPr lang="uk-UA" sz="2800" dirty="0" smtClean="0"/>
              <a:t> максимальну частоту звуку клацання пальців рук та </a:t>
            </a:r>
            <a:r>
              <a:rPr lang="uk-UA" sz="2800" u="sng" dirty="0" smtClean="0"/>
              <a:t>налаштовано</a:t>
            </a:r>
            <a:r>
              <a:rPr lang="uk-UA" sz="2800" dirty="0" smtClean="0"/>
              <a:t> на неї наш пристрій.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7702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748" y="118707"/>
            <a:ext cx="9404723" cy="1400530"/>
          </a:xfrm>
        </p:spPr>
        <p:txBody>
          <a:bodyPr/>
          <a:lstStyle/>
          <a:p>
            <a:pPr algn="ctr"/>
            <a:r>
              <a:rPr lang="uk-UA" b="1" i="1" dirty="0" smtClean="0"/>
              <a:t>ПРОБЛЕМНА СИТУАЦІЯ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039" y="1330036"/>
            <a:ext cx="6890325" cy="5227782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Кожному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із нас доводилось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темноті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намацувати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вимикач світла. Особливо незручно коли він в іншому кінці коридора.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Прямуючи заспані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туалету ми набиваємо собі гулі та синці.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1" y="1330036"/>
            <a:ext cx="4671373" cy="31220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013" y="1722664"/>
            <a:ext cx="900458" cy="168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9930" y="212572"/>
            <a:ext cx="9404723" cy="877318"/>
          </a:xfrm>
        </p:spPr>
        <p:txBody>
          <a:bodyPr/>
          <a:lstStyle/>
          <a:p>
            <a:pPr algn="ctr"/>
            <a:r>
              <a:rPr lang="uk-UA" b="1" i="1" dirty="0"/>
              <a:t>Чи є вихід із даної ситуації?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730" y="1413164"/>
            <a:ext cx="6529797" cy="4857103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юний фізик скажу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«ТАК!» </a:t>
            </a:r>
            <a:endParaRPr lang="uk-U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осить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клацнути пальцями рук як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світло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увімкнеться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имикати світло не потрібно. За мене це зробить мій «нічний помічник».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запитаєте хто цей чарівник-невидимка? Можливо домовик?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ось і ні, ніякої магії, лише фізика!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1237672"/>
            <a:ext cx="2707925" cy="47639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029" y="1237672"/>
            <a:ext cx="2584978" cy="476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624" y="104849"/>
            <a:ext cx="9720402" cy="889065"/>
          </a:xfrm>
        </p:spPr>
        <p:txBody>
          <a:bodyPr/>
          <a:lstStyle/>
          <a:p>
            <a:pPr algn="ctr"/>
            <a:r>
              <a:rPr lang="uk-UA" sz="2800" dirty="0" smtClean="0"/>
              <a:t>Для </a:t>
            </a:r>
            <a:r>
              <a:rPr lang="uk-UA" sz="2800" dirty="0"/>
              <a:t>виготовлення </a:t>
            </a:r>
            <a:r>
              <a:rPr lang="uk-UA" sz="2800" dirty="0" smtClean="0"/>
              <a:t>приладу використані </a:t>
            </a:r>
            <a:r>
              <a:rPr lang="uk-UA" sz="2800" dirty="0"/>
              <a:t>радіодеталі від </a:t>
            </a:r>
            <a:r>
              <a:rPr lang="uk-UA" sz="2800" dirty="0" smtClean="0"/>
              <a:t>старої та вже непрацюючої техніки: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930" y="1341783"/>
            <a:ext cx="9929192" cy="52577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Електретний</a:t>
            </a:r>
            <a:r>
              <a:rPr lang="uk-UA" dirty="0" smtClean="0"/>
              <a:t> мікрофон;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Змінний резистор 1шт.;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Постійні резистори </a:t>
            </a:r>
            <a:r>
              <a:rPr lang="uk-UA" dirty="0"/>
              <a:t>7</a:t>
            </a:r>
            <a:r>
              <a:rPr lang="uk-UA" dirty="0" smtClean="0"/>
              <a:t> шт.;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Електромагнітне реле 2 шт.;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Транзистори 5 шт.;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Електролітичні конденсатори 2 шт.;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Неполярний конденсатор;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err="1" smtClean="0"/>
              <a:t>Фоторезистор</a:t>
            </a:r>
            <a:r>
              <a:rPr lang="uk-UA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Світлодіодна стрічка;</a:t>
            </a:r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Вимикач</a:t>
            </a:r>
            <a:r>
              <a:rPr lang="uk-UA" dirty="0"/>
              <a:t>;</a:t>
            </a:r>
            <a:endParaRPr lang="uk-UA" dirty="0" smtClean="0"/>
          </a:p>
          <a:p>
            <a:pPr marL="457200" indent="-457200">
              <a:buFont typeface="+mj-lt"/>
              <a:buAutoNum type="arabicPeriod"/>
            </a:pPr>
            <a:r>
              <a:rPr lang="uk-UA" dirty="0" smtClean="0"/>
              <a:t>Блок живлення 12В.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67575" y="4825159"/>
            <a:ext cx="122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/>
              <a:t>Таймер часу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42252" y="2067339"/>
            <a:ext cx="139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Акустичне реле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053" y="4326067"/>
            <a:ext cx="3829957" cy="2497369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829" y="4403734"/>
            <a:ext cx="2194197" cy="23420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48714" y="1769787"/>
            <a:ext cx="1189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Схема 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18123" y="4552530"/>
            <a:ext cx="137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Схема 2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02" y="1157735"/>
            <a:ext cx="5814808" cy="311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Блок-схема: процесс 28"/>
          <p:cNvSpPr/>
          <p:nvPr/>
        </p:nvSpPr>
        <p:spPr>
          <a:xfrm>
            <a:off x="1797283" y="1630017"/>
            <a:ext cx="9286547" cy="4760843"/>
          </a:xfrm>
          <a:prstGeom prst="flowChartProcess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6512" y="163486"/>
            <a:ext cx="6965245" cy="1202485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БЛОК-СХЕМА ПРИСТРОЮ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221374"/>
              </p:ext>
            </p:extLst>
          </p:nvPr>
        </p:nvGraphicFramePr>
        <p:xfrm>
          <a:off x="1749287" y="1709530"/>
          <a:ext cx="10078278" cy="440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звук 4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500135" y="2221660"/>
            <a:ext cx="603038" cy="33820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20081" y="2610690"/>
            <a:ext cx="1413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ЗВУКОВИЙ СИГНАЛ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057329" y="3347707"/>
            <a:ext cx="506885" cy="5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63019" y="3328277"/>
            <a:ext cx="506884" cy="93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Минус 14"/>
          <p:cNvSpPr/>
          <p:nvPr/>
        </p:nvSpPr>
        <p:spPr>
          <a:xfrm rot="19325930" flipH="1" flipV="1">
            <a:off x="7452143" y="3157316"/>
            <a:ext cx="513697" cy="199410"/>
          </a:xfrm>
          <a:prstGeom prst="mathMinu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23612" y="2344899"/>
            <a:ext cx="1736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Електронний</a:t>
            </a:r>
          </a:p>
          <a:p>
            <a:pPr algn="ctr"/>
            <a:r>
              <a:rPr lang="uk-UA" sz="1600" dirty="0" smtClean="0"/>
              <a:t>ключ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349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528683" y="2700443"/>
            <a:ext cx="489204" cy="2292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430516" y="5606269"/>
            <a:ext cx="6542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12В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66628" y="2067793"/>
            <a:ext cx="1487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Електричний</a:t>
            </a:r>
          </a:p>
          <a:p>
            <a:pPr algn="ctr"/>
            <a:r>
              <a:rPr lang="uk-UA" sz="1600" dirty="0" smtClean="0"/>
              <a:t>сигнал</a:t>
            </a:r>
            <a:endParaRPr lang="ru-RU" sz="1600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8706749" y="2663066"/>
            <a:ext cx="566530" cy="239660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20402649">
            <a:off x="7240032" y="3962858"/>
            <a:ext cx="2002870" cy="3153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010558">
            <a:off x="6569823" y="4034491"/>
            <a:ext cx="536713" cy="2584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лево 27"/>
          <p:cNvSpPr/>
          <p:nvPr/>
        </p:nvSpPr>
        <p:spPr>
          <a:xfrm rot="962144">
            <a:off x="3438127" y="3936376"/>
            <a:ext cx="2381276" cy="31810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8589338" y="5453468"/>
            <a:ext cx="360420" cy="3604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8642120" y="5517969"/>
            <a:ext cx="254856" cy="254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642120" y="5506250"/>
            <a:ext cx="254856" cy="2548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8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11256</TotalTime>
  <Words>908</Words>
  <Application>Microsoft Office PowerPoint</Application>
  <PresentationFormat>Широкоэкранный</PresentationFormat>
  <Paragraphs>142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Yu Gothic UI Semibold</vt:lpstr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Всеукраїнський відкритий інтерактивний конкурс “МАН−Юніор Дослідник”  Номінація “Технік−Юніор”</vt:lpstr>
      <vt:lpstr>"Хто ні про що не запитує, той нічому не навчиться."                                                                              (А. Ейнштейн)</vt:lpstr>
      <vt:lpstr>Вступ</vt:lpstr>
      <vt:lpstr>Мета проєкту:   </vt:lpstr>
      <vt:lpstr>МАТЕРІАЛИ ТА МЕТОДИ ДОСЛІДЖЕННЯ</vt:lpstr>
      <vt:lpstr>ПРОБЛЕМНА СИТУАЦІЯ</vt:lpstr>
      <vt:lpstr>Чи є вихід із даної ситуації?</vt:lpstr>
      <vt:lpstr>Для виготовлення приладу використані радіодеталі від старої та вже непрацюючої техніки:</vt:lpstr>
      <vt:lpstr>БЛОК-СХЕМА ПРИСТРОЮ</vt:lpstr>
      <vt:lpstr>ПРИНЦИП РОБОТИ ПРИСТРОЮ</vt:lpstr>
      <vt:lpstr>ЕКСПЕРИМЕНТАЛЬНА ЧАСТИНА Дослідження №1  </vt:lpstr>
      <vt:lpstr>Дослідження №2</vt:lpstr>
      <vt:lpstr>Дослідження №3</vt:lpstr>
      <vt:lpstr>ВИСНОВКИ:</vt:lpstr>
      <vt:lpstr>             Джерела інформації: Фізика: підручник для 9 кл. загальноосвіт. навч. закл. / [В.Г. Бар’яхтар, С.О. Довгий,  Ф.Я. Божинова, О.О. Кірюхіна];  за ред. В. Г. Бар’яхтара, С.О. Довгого. — Харків: Вид-во «Ранок», 2017; ст.112-125; 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відкритий інтерактивний конкурс “МАН−Юніор Дослідник”  Номінація “Технік−Юніор”</dc:title>
  <dc:creator>Voropai</dc:creator>
  <cp:lastModifiedBy>Voropai</cp:lastModifiedBy>
  <cp:revision>256</cp:revision>
  <dcterms:created xsi:type="dcterms:W3CDTF">2021-01-19T14:14:09Z</dcterms:created>
  <dcterms:modified xsi:type="dcterms:W3CDTF">2021-04-22T06:43:43Z</dcterms:modified>
</cp:coreProperties>
</file>