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5" r:id="rId3"/>
    <p:sldId id="269" r:id="rId4"/>
    <p:sldId id="270" r:id="rId5"/>
    <p:sldId id="276" r:id="rId6"/>
    <p:sldId id="271" r:id="rId7"/>
    <p:sldId id="277" r:id="rId8"/>
    <p:sldId id="274" r:id="rId9"/>
    <p:sldId id="278" r:id="rId10"/>
    <p:sldId id="273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22C16"/>
    <a:srgbClr val="0C788E"/>
    <a:srgbClr val="006666"/>
    <a:srgbClr val="0099CC"/>
    <a:srgbClr val="660066"/>
    <a:srgbClr val="990000"/>
    <a:srgbClr val="6666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>
        <p:scale>
          <a:sx n="70" d="100"/>
          <a:sy n="70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6BA00A-7D4E-4243-A7A3-0EA7D8ADA43B}" type="datetimeFigureOut">
              <a:rPr lang="uk-UA"/>
              <a:pPr>
                <a:defRPr/>
              </a:pPr>
              <a:t>12.04.2021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3F82A5-E527-4836-A733-C379FE1407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B658-9D95-492D-9703-A967D26975E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0D23-4C77-47E6-A0BF-E688CCD24CA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4E88-C986-4A0A-BD7B-5B3D3561250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946E-B01E-43A4-AA94-4F87CB8279D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2085-0053-4718-AB0B-0CD4BA4218E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B239-9D21-4495-90A1-CC91C82A240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11D0-6634-4166-8CB8-65012E60F11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F16E-1B21-4C28-8D44-2FCE0A5B475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216F-6BF0-47DC-970F-E2B6D14088F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7099-BC1E-42C2-9870-C7235938AC4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8F18-EEBD-4C9D-B92A-01BDE74ECA5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35E751-E715-4D36-BC46-F6CC924030B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zu.edu.ua/26937/1/Levkovych.pdf" TargetMode="External"/><Relationship Id="rId2" Type="http://schemas.openxmlformats.org/officeDocument/2006/relationships/hyperlink" Target="https://cyberleninka.ru/article/n/do-metodiki-provedennya-landshaftno-ekologichnih-doslidzh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efdb.ru/look/1278909-pall.html" TargetMode="External"/><Relationship Id="rId3" Type="http://schemas.openxmlformats.org/officeDocument/2006/relationships/hyperlink" Target="http://www.novageografia.com/vogels-752-4.html" TargetMode="External"/><Relationship Id="rId7" Type="http://schemas.openxmlformats.org/officeDocument/2006/relationships/hyperlink" Target="https://naurok.com.ua/praktichna-robota-na-temu-ocinka-ekologichnogo-stanu-svogo-regionu-200955.html" TargetMode="External"/><Relationship Id="rId2" Type="http://schemas.openxmlformats.org/officeDocument/2006/relationships/hyperlink" Target="https://www.kegt-rshu.in.ua/images/dustan/INDL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wu.net/book_landshaftna-ekologiya_1075/" TargetMode="External"/><Relationship Id="rId5" Type="http://schemas.openxmlformats.org/officeDocument/2006/relationships/hyperlink" Target="https://naurok.com.ua/viznachennya-stanu-navkolishnogo-seredovischa-za-dopomogoyu-bioindikatoriv-15516.html" TargetMode="External"/><Relationship Id="rId4" Type="http://schemas.openxmlformats.org/officeDocument/2006/relationships/hyperlink" Target="http://bookwu.net/book_landshaftna-ekologiya_1075/19_5.4-antropogenni-zmini.-stijkist-landshaftiv" TargetMode="External"/><Relationship Id="rId9" Type="http://schemas.openxmlformats.org/officeDocument/2006/relationships/hyperlink" Target="https://docplayer.net/72819013-Kafedra-ohoroni-praci-ta-tehnogenno-ekologichnoyi-bezpeki-nacionalnogo-universitetu-civilnogo-zahistu-ukrayini-o-v-ribalova-landshaftna-ekologiya.htm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44525" y="1268413"/>
            <a:ext cx="8034338" cy="2160587"/>
          </a:xfrm>
          <a:solidFill>
            <a:schemeClr val="bg1">
              <a:alpha val="47842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smtClean="0"/>
              <a:t>ЛАНДШАФТНО-ЕКОЛОГІЧНІ ОСОБЛИВОСТІ</a:t>
            </a:r>
            <a:br>
              <a:rPr lang="ru-RU" sz="2000" b="1" smtClean="0"/>
            </a:br>
            <a:r>
              <a:rPr lang="ru-RU" sz="2000" b="1" smtClean="0"/>
              <a:t>ТЕРИТОРІЇ ЗОШ №2 </a:t>
            </a:r>
            <a:r>
              <a:rPr lang="ru-RU" sz="1600" b="1" smtClean="0"/>
              <a:t>М</a:t>
            </a:r>
            <a:r>
              <a:rPr lang="ru-RU" sz="2000" b="1" smtClean="0"/>
              <a:t>.ЧЕРНІГІВ</a:t>
            </a:r>
            <a:endParaRPr lang="es-ES" altLang="en-US" sz="2000" b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2987675" y="4076700"/>
            <a:ext cx="5724525" cy="2692400"/>
          </a:xfrm>
          <a:prstGeom prst="rect">
            <a:avLst/>
          </a:prstGeom>
          <a:solidFill>
            <a:schemeClr val="bg1">
              <a:alpha val="4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latin typeface="+mj-lt"/>
                <a:ea typeface="+mj-ea"/>
                <a:cs typeface="+mj-cs"/>
              </a:rPr>
              <a:t>Журавель Катерина </a:t>
            </a:r>
            <a:r>
              <a:rPr lang="ru-RU" sz="1700" b="1" dirty="0" err="1">
                <a:latin typeface="+mj-lt"/>
                <a:ea typeface="+mj-ea"/>
                <a:cs typeface="+mj-cs"/>
              </a:rPr>
              <a:t>Миколаївна</a:t>
            </a:r>
            <a:r>
              <a:rPr lang="ru-RU" sz="1700" dirty="0">
                <a:latin typeface="+mj-lt"/>
                <a:ea typeface="+mj-ea"/>
                <a:cs typeface="+mj-cs"/>
              </a:rPr>
              <a:t>,</a:t>
            </a:r>
            <a:r>
              <a:rPr lang="uk-UA" sz="17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ru-RU" sz="1700">
                <a:latin typeface="+mj-lt"/>
                <a:ea typeface="+mj-ea"/>
                <a:cs typeface="+mj-cs"/>
              </a:rPr>
              <a:t>учениця</a:t>
            </a:r>
            <a:r>
              <a:rPr lang="ru-RU" sz="1700" dirty="0">
                <a:latin typeface="+mj-lt"/>
                <a:ea typeface="+mj-ea"/>
                <a:cs typeface="+mj-cs"/>
              </a:rPr>
              <a:t> 8-В </a:t>
            </a:r>
            <a:r>
              <a:rPr lang="ru-RU" sz="1700" dirty="0" err="1">
                <a:latin typeface="+mj-lt"/>
                <a:ea typeface="+mj-ea"/>
                <a:cs typeface="+mj-cs"/>
              </a:rPr>
              <a:t>класу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Чернігівської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спеціалізованої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ru-RU" sz="1700" dirty="0" err="1">
                <a:latin typeface="+mj-lt"/>
                <a:ea typeface="+mj-ea"/>
                <a:cs typeface="+mj-cs"/>
              </a:rPr>
              <a:t>загальноосвітньої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школи</a:t>
            </a:r>
            <a:r>
              <a:rPr lang="ru-RU" sz="1700" dirty="0">
                <a:latin typeface="+mj-lt"/>
                <a:ea typeface="+mj-ea"/>
                <a:cs typeface="+mj-cs"/>
              </a:rPr>
              <a:t> з </a:t>
            </a:r>
            <a:r>
              <a:rPr lang="ru-RU" sz="1700" dirty="0" err="1">
                <a:latin typeface="+mj-lt"/>
                <a:ea typeface="+mj-ea"/>
                <a:cs typeface="+mj-cs"/>
              </a:rPr>
              <a:t>поглибленим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ru-RU" sz="1700" dirty="0" err="1">
                <a:latin typeface="+mj-lt"/>
                <a:ea typeface="+mj-ea"/>
                <a:cs typeface="+mj-cs"/>
              </a:rPr>
              <a:t>вивченням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іноземних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ru-RU" sz="1700" dirty="0" err="1">
                <a:latin typeface="+mj-lt"/>
                <a:ea typeface="+mj-ea"/>
                <a:cs typeface="+mj-cs"/>
              </a:rPr>
              <a:t>мов</a:t>
            </a:r>
            <a:r>
              <a:rPr lang="ru-RU" sz="1700" dirty="0">
                <a:latin typeface="+mj-lt"/>
                <a:ea typeface="+mj-ea"/>
                <a:cs typeface="+mj-cs"/>
              </a:rPr>
              <a:t> №2</a:t>
            </a:r>
          </a:p>
          <a:p>
            <a:pPr>
              <a:defRPr/>
            </a:pPr>
            <a:r>
              <a:rPr lang="uk-UA" sz="1700" dirty="0">
                <a:latin typeface="+mj-lt"/>
                <a:ea typeface="+mj-ea"/>
                <a:cs typeface="+mj-cs"/>
              </a:rPr>
              <a:t>Обласний комунальний позашкільний навчальний заклад «Чернігівська Мала академія наук учнівської молоді»</a:t>
            </a:r>
            <a:r>
              <a:rPr lang="ru-RU" sz="1700" dirty="0">
                <a:latin typeface="+mj-lt"/>
                <a:ea typeface="+mj-ea"/>
                <a:cs typeface="+mj-cs"/>
              </a:rPr>
              <a:t> </a:t>
            </a:r>
            <a:r>
              <a:rPr lang="uk-UA" sz="1700" dirty="0">
                <a:latin typeface="+mj-lt"/>
                <a:ea typeface="+mj-ea"/>
                <a:cs typeface="+mj-cs"/>
              </a:rPr>
              <a:t>Чернігівської обласної ради</a:t>
            </a:r>
          </a:p>
          <a:p>
            <a:pPr>
              <a:defRPr/>
            </a:pPr>
            <a:r>
              <a:rPr lang="uk-UA" sz="1700" dirty="0">
                <a:latin typeface="+mj-lt"/>
                <a:ea typeface="+mj-ea"/>
                <a:cs typeface="+mj-cs"/>
              </a:rPr>
              <a:t>Керівник – </a:t>
            </a:r>
            <a:r>
              <a:rPr lang="uk-UA" sz="1700" dirty="0" err="1">
                <a:latin typeface="+mj-lt"/>
                <a:ea typeface="+mj-ea"/>
                <a:cs typeface="+mj-cs"/>
              </a:rPr>
              <a:t>Черевко</a:t>
            </a:r>
            <a:r>
              <a:rPr lang="uk-UA" sz="1700" dirty="0">
                <a:latin typeface="+mj-lt"/>
                <a:ea typeface="+mj-ea"/>
                <a:cs typeface="+mj-cs"/>
              </a:rPr>
              <a:t> Анна Вадимівна, вчитель географії СЗОШ №2</a:t>
            </a:r>
            <a:endParaRPr lang="ru-RU" sz="17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uk-UA" alt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50"/>
          <p:cNvSpPr txBox="1">
            <a:spLocks noChangeArrowheads="1"/>
          </p:cNvSpPr>
          <p:nvPr/>
        </p:nvSpPr>
        <p:spPr>
          <a:xfrm>
            <a:off x="677863" y="188913"/>
            <a:ext cx="8034337" cy="784225"/>
          </a:xfrm>
          <a:prstGeom prst="rect">
            <a:avLst/>
          </a:prstGeom>
          <a:solidFill>
            <a:schemeClr val="bg1">
              <a:alpha val="47842"/>
            </a:schemeClr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000" dirty="0" err="1" smtClean="0"/>
              <a:t>Всеукраїнський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інтерактивний</a:t>
            </a:r>
            <a:r>
              <a:rPr lang="ru-RU" sz="2000" dirty="0" smtClean="0"/>
              <a:t> конкурс «МАН-</a:t>
            </a:r>
            <a:r>
              <a:rPr lang="ru-RU" sz="2000" dirty="0" err="1" smtClean="0"/>
              <a:t>Юніор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Дослідник</a:t>
            </a:r>
            <a:r>
              <a:rPr lang="ru-RU" sz="2000" dirty="0" smtClean="0"/>
              <a:t>» у 2021 </a:t>
            </a:r>
            <a:r>
              <a:rPr lang="ru-RU" sz="2000" dirty="0" err="1" smtClean="0"/>
              <a:t>році</a:t>
            </a:r>
            <a:endParaRPr lang="ru-RU" sz="2000" dirty="0" smtClean="0"/>
          </a:p>
          <a:p>
            <a:pPr>
              <a:lnSpc>
                <a:spcPct val="150000"/>
              </a:lnSpc>
              <a:defRPr/>
            </a:pPr>
            <a:r>
              <a:rPr lang="ru-RU" sz="2000" dirty="0" err="1" smtClean="0"/>
              <a:t>номінація</a:t>
            </a:r>
            <a:r>
              <a:rPr lang="ru-RU" sz="2000" dirty="0" smtClean="0"/>
              <a:t> «</a:t>
            </a:r>
            <a:r>
              <a:rPr lang="ru-RU" sz="2000" dirty="0" err="1" smtClean="0"/>
              <a:t>Еколог-Юніор</a:t>
            </a:r>
            <a:r>
              <a:rPr lang="ru-RU" sz="2000" dirty="0" smtClean="0"/>
              <a:t>»</a:t>
            </a:r>
            <a:endParaRPr lang="es-ES" alt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акет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57188"/>
            <a:ext cx="54737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214563" y="5857875"/>
            <a:ext cx="54292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Модель ландшафтно-екологічної стежки в межах території школи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 fontScale="2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1. В геоморфологічному відношенні досліджувана територія знаходиться в межах схилу надзаплавної тераси і частково заплави. Рельєф досліджуваного кварталу відносно рівний, з нахилом з півночі на південь, створений насипними ґрунтами та характеризується абсолютними позначками поверхні землі від 117,0 м до 126,6 м. Шляхом маршрутних досліджень проведено ландшафтний аналіз території. Встановили, що в її межах зустрічаються 1 тип (долинні), 2 підтипи (заплави і надзаплавні тераси) природно-територіальні комплекси на рівні урочищ.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2. Переважно всі природні комплекси (крім заплавних) перетворені, змінені на антропогенні ландшафти. Ми виділили 8 антропогенних модифікацій ландшафтів: зелена зона, пустир, дороги з асфальтовим покриттям, будівлі (будинки, магазини, котельня), штучне покриття (стадіони), відкритий ґрунт, місця для сміттєвих баків, стоянки авто. У результаті досліджень встановлено, що антропогенний покрив на території мікрорайону представлений 5 типами забудови і 4 типами відкритих просторів. Зелені зони займають більше 50%, майже по 20% становлять площі доріг з асфальтовим покриттям і будівлі.</a:t>
            </a:r>
            <a:endParaRPr lang="ru-RU" sz="6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3. В межах досліджуваного кварталу ми мали змогу оцінити екологічний стан атмосферного повітря. Для цього застосували методи </a:t>
            </a:r>
            <a:r>
              <a:rPr lang="uk-UA" sz="6000" dirty="0" err="1" smtClean="0"/>
              <a:t>біоіндикації</a:t>
            </a:r>
            <a:r>
              <a:rPr lang="uk-UA" sz="6000" dirty="0" smtClean="0"/>
              <a:t>.</a:t>
            </a:r>
            <a:endParaRPr lang="ru-RU" sz="6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4. Т</a:t>
            </a:r>
            <a:r>
              <a:rPr lang="ru-RU" sz="6000" dirty="0" err="1" smtClean="0"/>
              <a:t>ериторія</a:t>
            </a:r>
            <a:r>
              <a:rPr lang="ru-RU" sz="6000" dirty="0" smtClean="0"/>
              <a:t> </a:t>
            </a:r>
            <a:r>
              <a:rPr lang="ru-RU" sz="6000" dirty="0" err="1" smtClean="0"/>
              <a:t>школи</a:t>
            </a:r>
            <a:r>
              <a:rPr lang="ru-RU" sz="6000" dirty="0" smtClean="0"/>
              <a:t> </a:t>
            </a:r>
            <a:r>
              <a:rPr lang="uk-UA" sz="6000" dirty="0" smtClean="0"/>
              <a:t>№2 розміщується на південно-східній стороні кварталу дослідження. Зі сходу і півночі отримує збагачене киснем повітря (з вкритої лісом заплави річки Десна і частково річки Стрижень). Має достатній рівень озеленення, в тому числі має і хвойні дерева. Наші дослідження показали, що вони мають дуже добрий стан - хвоя зелена, без пошкоджень.</a:t>
            </a:r>
            <a:endParaRPr lang="ru-RU" sz="6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5. Враховуючи результати наших досліджень лишайників, ми можемо констатувати, що повітря території  школи №2 майже чисте (слабко забруднене), бо добре розвинені </a:t>
            </a:r>
            <a:r>
              <a:rPr lang="uk-UA" sz="6000" dirty="0" err="1" smtClean="0"/>
              <a:t>листуваті</a:t>
            </a:r>
            <a:r>
              <a:rPr lang="uk-UA" sz="6000" dirty="0" smtClean="0"/>
              <a:t> лишайники. Щодо решти території досліджуваного кварталу, то тут повітря має середній ступінь забруднення (наявні в невеликій кількості лише накипні лишайники).</a:t>
            </a:r>
            <a:endParaRPr lang="ru-RU" sz="6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6. Чисте повітря школи ми пов'язуємо з віддаленістю, закритістю як будівлями так і деревами від основних транспортних магістралей і близькістю лісового масиву </a:t>
            </a:r>
            <a:r>
              <a:rPr lang="uk-UA" sz="6000" dirty="0" err="1" smtClean="0"/>
              <a:t>Кордівки</a:t>
            </a:r>
            <a:r>
              <a:rPr lang="uk-UA" sz="6000" dirty="0" smtClean="0"/>
              <a:t>.</a:t>
            </a:r>
            <a:endParaRPr lang="ru-RU" sz="6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/>
              <a:t>7. На нашу думку, оптимізувати ландшафтні комплекси досліджуваного кварталу потрібно в напрямку обмеження кількості автомобільного транспорту на території, облаштування необхідних наземних або і навіть підземних стоянок. Це зменшить вплив на зелені насадження. Також потрібно переглянути сам стан зелених зон, збільшити по можливості кількість і видовий склад дерев, поновити газони та забезпечити їх збереження.</a:t>
            </a:r>
            <a:endParaRPr lang="ru-RU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0638"/>
            <a:ext cx="8229600" cy="960437"/>
          </a:xfrm>
        </p:spPr>
        <p:txBody>
          <a:bodyPr/>
          <a:lstStyle/>
          <a:p>
            <a:r>
              <a:rPr lang="uk-UA" sz="4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Список використаної літератури</a:t>
            </a:r>
            <a:endParaRPr lang="ru-RU" sz="4000" b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 rtlCol="0">
            <a:normAutofit fontScale="40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err="1" smtClean="0"/>
              <a:t>Ашихміна</a:t>
            </a:r>
            <a:r>
              <a:rPr lang="uk-UA" dirty="0" smtClean="0"/>
              <a:t> Т.Я. </a:t>
            </a:r>
            <a:r>
              <a:rPr lang="uk-UA" dirty="0" err="1" smtClean="0"/>
              <a:t>Біоіндикація</a:t>
            </a:r>
            <a:r>
              <a:rPr lang="uk-UA" dirty="0" smtClean="0"/>
              <a:t> та </a:t>
            </a:r>
            <a:r>
              <a:rPr lang="uk-UA" dirty="0" err="1" smtClean="0"/>
              <a:t>біотестування-методи</a:t>
            </a:r>
            <a:r>
              <a:rPr lang="uk-UA" dirty="0" smtClean="0"/>
              <a:t> пізнання екологічного стану навколишнього середовища. - К.: Знання, 2005. - 450 с.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/>
              <a:t>Барановська О.В., Ландшафтно-екологічний аналіз території Чернігівської обл..: Автореферат </a:t>
            </a:r>
            <a:r>
              <a:rPr lang="uk-UA" dirty="0" err="1" smtClean="0"/>
              <a:t>дис</a:t>
            </a:r>
            <a:r>
              <a:rPr lang="uk-UA" dirty="0" smtClean="0"/>
              <a:t>… канд. географ. наук. 11.00.01 / НАН України, Інститут географії. - К., 1997. – С. 24;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err="1" smtClean="0"/>
              <a:t>Барановська</a:t>
            </a:r>
            <a:r>
              <a:rPr lang="ru-RU" dirty="0" smtClean="0"/>
              <a:t> О.В., </a:t>
            </a:r>
            <a:r>
              <a:rPr lang="ru-RU" dirty="0" err="1" smtClean="0"/>
              <a:t>Остапчук</a:t>
            </a:r>
            <a:r>
              <a:rPr lang="ru-RU" dirty="0" smtClean="0"/>
              <a:t> В.В., </a:t>
            </a:r>
            <a:r>
              <a:rPr lang="ru-RU" dirty="0" err="1" smtClean="0"/>
              <a:t>Смаль</a:t>
            </a:r>
            <a:r>
              <a:rPr lang="ru-RU" dirty="0" smtClean="0"/>
              <a:t> І.В. До методики </a:t>
            </a:r>
            <a:r>
              <a:rPr lang="ru-RU" dirty="0" err="1" smtClean="0"/>
              <a:t>проведення</a:t>
            </a:r>
            <a:r>
              <a:rPr lang="ru-RU" dirty="0" smtClean="0"/>
              <a:t> ландшафтно-</a:t>
            </a:r>
            <a:r>
              <a:rPr lang="ru-RU" dirty="0" err="1" smtClean="0"/>
              <a:t>екологічних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// Ученые записки Крымского федерального университета имени В. И. Вернадского. География. Геология. 2008. №2. </a:t>
            </a:r>
            <a:r>
              <a:rPr lang="pl-PL" dirty="0" smtClean="0"/>
              <a:t>URL</a:t>
            </a:r>
            <a:r>
              <a:rPr lang="ru-RU" dirty="0" smtClean="0"/>
              <a:t>: </a:t>
            </a:r>
            <a:r>
              <a:rPr lang="pl-PL" dirty="0" smtClean="0">
                <a:hlinkClick r:id="rId2"/>
              </a:rPr>
              <a:t>https</a:t>
            </a:r>
            <a:r>
              <a:rPr lang="ru-RU" dirty="0" smtClean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cyberleninka</a:t>
            </a:r>
            <a:r>
              <a:rPr lang="ru-RU" dirty="0" smtClean="0">
                <a:hlinkClick r:id="rId2"/>
              </a:rPr>
              <a:t>.</a:t>
            </a:r>
            <a:r>
              <a:rPr lang="pl-PL" dirty="0" smtClean="0">
                <a:hlinkClick r:id="rId2"/>
              </a:rPr>
              <a:t>ru</a:t>
            </a:r>
            <a:r>
              <a:rPr lang="ru-RU" dirty="0" smtClean="0">
                <a:hlinkClick r:id="rId2"/>
              </a:rPr>
              <a:t>/</a:t>
            </a:r>
            <a:r>
              <a:rPr lang="pl-PL" dirty="0" smtClean="0">
                <a:hlinkClick r:id="rId2"/>
              </a:rPr>
              <a:t>article</a:t>
            </a:r>
            <a:r>
              <a:rPr lang="ru-RU" dirty="0" smtClean="0">
                <a:hlinkClick r:id="rId2"/>
              </a:rPr>
              <a:t>/</a:t>
            </a:r>
            <a:r>
              <a:rPr lang="pl-PL" dirty="0" smtClean="0">
                <a:hlinkClick r:id="rId2"/>
              </a:rPr>
              <a:t>n</a:t>
            </a:r>
            <a:r>
              <a:rPr lang="ru-RU" dirty="0" smtClean="0">
                <a:hlinkClick r:id="rId2"/>
              </a:rPr>
              <a:t>/</a:t>
            </a:r>
            <a:r>
              <a:rPr lang="pl-PL" dirty="0" smtClean="0">
                <a:hlinkClick r:id="rId2"/>
              </a:rPr>
              <a:t>do</a:t>
            </a:r>
            <a:r>
              <a:rPr lang="ru-RU" dirty="0" smtClean="0">
                <a:hlinkClick r:id="rId2"/>
              </a:rPr>
              <a:t>-</a:t>
            </a:r>
            <a:r>
              <a:rPr lang="pl-PL" dirty="0" smtClean="0">
                <a:hlinkClick r:id="rId2"/>
              </a:rPr>
              <a:t>metodiki</a:t>
            </a:r>
            <a:r>
              <a:rPr lang="ru-RU" dirty="0" smtClean="0">
                <a:hlinkClick r:id="rId2"/>
              </a:rPr>
              <a:t>-</a:t>
            </a:r>
            <a:r>
              <a:rPr lang="pl-PL" dirty="0" smtClean="0">
                <a:hlinkClick r:id="rId2"/>
              </a:rPr>
              <a:t>provedennya</a:t>
            </a:r>
            <a:r>
              <a:rPr lang="ru-RU" dirty="0" smtClean="0">
                <a:hlinkClick r:id="rId2"/>
              </a:rPr>
              <a:t>-</a:t>
            </a:r>
            <a:r>
              <a:rPr lang="pl-PL" dirty="0" smtClean="0">
                <a:hlinkClick r:id="rId2"/>
              </a:rPr>
              <a:t>landshaftno</a:t>
            </a:r>
            <a:r>
              <a:rPr lang="ru-RU" dirty="0" smtClean="0">
                <a:hlinkClick r:id="rId2"/>
              </a:rPr>
              <a:t>-</a:t>
            </a:r>
            <a:r>
              <a:rPr lang="pl-PL" dirty="0" smtClean="0">
                <a:hlinkClick r:id="rId2"/>
              </a:rPr>
              <a:t>ekologichnih</a:t>
            </a:r>
            <a:r>
              <a:rPr lang="ru-RU" dirty="0" smtClean="0">
                <a:hlinkClick r:id="rId2"/>
              </a:rPr>
              <a:t>-</a:t>
            </a:r>
            <a:r>
              <a:rPr lang="pl-PL" dirty="0" smtClean="0">
                <a:hlinkClick r:id="rId2"/>
              </a:rPr>
              <a:t>doslidzhen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/>
              <a:t>Гетьман В. Проблеми збереження ландшафтного різноманіття в Україні.//      Географія та основи економіки в школі. -2001. -№6. –С. 29-30;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/>
              <a:t>Глібко Н.І., Геологічні та геоморфологічні умови </a:t>
            </a:r>
            <a:r>
              <a:rPr lang="uk-UA" dirty="0" err="1" smtClean="0"/>
              <a:t>грунтотворення</a:t>
            </a:r>
            <a:r>
              <a:rPr lang="uk-UA" dirty="0" smtClean="0"/>
              <a:t> в Чернігівській області, Зб. «Труди геогр. </a:t>
            </a:r>
            <a:r>
              <a:rPr lang="uk-UA" dirty="0" err="1" smtClean="0"/>
              <a:t>ф.ту</a:t>
            </a:r>
            <a:r>
              <a:rPr lang="uk-UA" dirty="0" smtClean="0"/>
              <a:t> Київського </a:t>
            </a:r>
            <a:r>
              <a:rPr lang="uk-UA" dirty="0" err="1" smtClean="0"/>
              <a:t>ун-ту</a:t>
            </a:r>
            <a:r>
              <a:rPr lang="uk-UA" dirty="0" smtClean="0"/>
              <a:t>», т.2, 1953.-С.123;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/>
              <a:t>Гродзинський Д. М. Основи ландшафтної екології: Підручник. – К.: Либідь, 1993. –С. 224. 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err="1" smtClean="0"/>
              <a:t>Гуцуляк</a:t>
            </a:r>
            <a:r>
              <a:rPr lang="uk-UA" dirty="0" smtClean="0"/>
              <a:t> В.М. Основи ландшафтознавства. - К.: НМК ВО, 1992. – С. 59;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err="1" smtClean="0"/>
              <a:t>Денисик</a:t>
            </a:r>
            <a:r>
              <a:rPr lang="uk-UA" dirty="0" smtClean="0"/>
              <a:t> Г. І. Антропогенні ландшафти Правобережної України / Г. І. </a:t>
            </a:r>
            <a:r>
              <a:rPr lang="uk-UA" dirty="0" err="1" smtClean="0"/>
              <a:t>Денисик</a:t>
            </a:r>
            <a:r>
              <a:rPr lang="uk-UA" dirty="0" smtClean="0"/>
              <a:t> – Вінниця: Арбат, 1998. – 292 с.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err="1" smtClean="0"/>
              <a:t>Забалуєв</a:t>
            </a:r>
            <a:r>
              <a:rPr lang="uk-UA" dirty="0" smtClean="0"/>
              <a:t> В. Техногенні території і рекультивація, </a:t>
            </a:r>
            <a:r>
              <a:rPr lang="uk-UA" dirty="0" err="1" smtClean="0"/>
              <a:t>антропогенізація</a:t>
            </a:r>
            <a:r>
              <a:rPr lang="uk-UA" dirty="0" smtClean="0"/>
              <a:t> ландшафтів, раціональне використання. // Краєзнавство. Географія. Туризм. - 2004. - №18-19. - С. 23-25;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err="1" smtClean="0"/>
              <a:t>Куницина</a:t>
            </a:r>
            <a:r>
              <a:rPr lang="uk-UA" dirty="0" smtClean="0"/>
              <a:t> М.Г. </a:t>
            </a:r>
            <a:r>
              <a:rPr lang="uk-UA" dirty="0" err="1" smtClean="0"/>
              <a:t>Селитебные</a:t>
            </a:r>
            <a:r>
              <a:rPr lang="uk-UA" dirty="0" smtClean="0"/>
              <a:t> </a:t>
            </a:r>
            <a:r>
              <a:rPr lang="uk-UA" dirty="0" err="1" smtClean="0"/>
              <a:t>ландшафты</a:t>
            </a:r>
            <a:r>
              <a:rPr lang="uk-UA" dirty="0" smtClean="0"/>
              <a:t>, </a:t>
            </a:r>
            <a:r>
              <a:rPr lang="uk-UA" dirty="0" err="1" smtClean="0"/>
              <a:t>основы</a:t>
            </a:r>
            <a:r>
              <a:rPr lang="uk-UA" dirty="0" smtClean="0"/>
              <a:t> </a:t>
            </a:r>
            <a:r>
              <a:rPr lang="uk-UA" dirty="0" err="1" smtClean="0"/>
              <a:t>целосности</a:t>
            </a:r>
            <a:r>
              <a:rPr lang="uk-UA" dirty="0" smtClean="0"/>
              <a:t> // Ландшафти і сучасність. К- Вінниця, 2000. - С. 179-181;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/>
              <a:t>Ландшафтно-екологічний аналіз території великих міст за станом міського середовища (на прикладі </a:t>
            </a:r>
            <a:r>
              <a:rPr lang="uk-UA" dirty="0" err="1" smtClean="0"/>
              <a:t>м.Рівного</a:t>
            </a:r>
            <a:r>
              <a:rPr lang="uk-UA" dirty="0" smtClean="0"/>
              <a:t>): Автореф. дис... канд. геогр. наук: 11.00.11 / Т.Л.</a:t>
            </a:r>
            <a:r>
              <a:rPr lang="ru-RU" dirty="0" smtClean="0"/>
              <a:t> </a:t>
            </a:r>
            <a:r>
              <a:rPr lang="uk-UA" dirty="0" err="1" smtClean="0"/>
              <a:t>Меліхова</a:t>
            </a:r>
            <a:r>
              <a:rPr lang="uk-UA" dirty="0" smtClean="0"/>
              <a:t>; Київ. нац. ун-т ім. Т.Г.Шевченка. — К., 2000. — 19 с.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/>
              <a:t>Левкович В.О., Муж Г.В. </a:t>
            </a:r>
            <a:r>
              <a:rPr lang="uk-UA" dirty="0" err="1" smtClean="0"/>
              <a:t>Біоіндикація</a:t>
            </a:r>
            <a:r>
              <a:rPr lang="uk-UA" dirty="0" smtClean="0"/>
              <a:t> забруднення атмосферного повітря за станом </a:t>
            </a:r>
            <a:r>
              <a:rPr lang="uk-UA" dirty="0" err="1" smtClean="0"/>
              <a:t>Рinus</a:t>
            </a:r>
            <a:r>
              <a:rPr lang="uk-UA" dirty="0" smtClean="0"/>
              <a:t> </a:t>
            </a:r>
            <a:r>
              <a:rPr lang="uk-UA" dirty="0" err="1" smtClean="0"/>
              <a:t>sylvestris</a:t>
            </a:r>
            <a:r>
              <a:rPr lang="uk-UA" dirty="0" smtClean="0"/>
              <a:t> L. С. 40–42. URL: </a:t>
            </a:r>
            <a:r>
              <a:rPr lang="uk-UA" dirty="0" smtClean="0">
                <a:hlinkClick r:id="rId3"/>
              </a:rPr>
              <a:t>http://eprints.zu.edu.ua/26937/1/Levkovych.pdf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err="1" smtClean="0"/>
              <a:t>Меліхова</a:t>
            </a:r>
            <a:r>
              <a:rPr lang="uk-UA" dirty="0" smtClean="0"/>
              <a:t> Т.Л. Ландшафтно-екологічний аналіз території великих міст за станом міського середовища (на прикладі </a:t>
            </a:r>
            <a:r>
              <a:rPr lang="uk-UA" dirty="0" err="1" smtClean="0"/>
              <a:t>м.Рівного</a:t>
            </a:r>
            <a:r>
              <a:rPr lang="uk-UA" dirty="0" smtClean="0"/>
              <a:t>): Автореф. дис... канд. геогр. наук: 11.00.11 / Т.Л. </a:t>
            </a:r>
            <a:r>
              <a:rPr lang="uk-UA" dirty="0" err="1" smtClean="0"/>
              <a:t>Меліхова</a:t>
            </a:r>
            <a:r>
              <a:rPr lang="uk-UA" dirty="0" smtClean="0"/>
              <a:t> ; Київ. нац. ун-т ім. Т.Г.Шевченка. — К., 2000. — 19 с.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err="1" smtClean="0"/>
              <a:t>Міхелі</a:t>
            </a:r>
            <a:r>
              <a:rPr lang="uk-UA" dirty="0" smtClean="0"/>
              <a:t> С.В. Основи ландшафтознавства. - К. - Кам'янець-Подільський: </a:t>
            </a:r>
            <a:r>
              <a:rPr lang="uk-UA" dirty="0" err="1" smtClean="0"/>
              <a:t>„Етика-Нова</a:t>
            </a:r>
            <a:r>
              <a:rPr lang="uk-UA" dirty="0" smtClean="0"/>
              <a:t>”, 2002. – С. 184;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/>
              <a:t>Петренко О.Н., </a:t>
            </a:r>
            <a:r>
              <a:rPr lang="uk-UA" dirty="0" err="1" smtClean="0"/>
              <a:t>Зарудная</a:t>
            </a:r>
            <a:r>
              <a:rPr lang="uk-UA" dirty="0" smtClean="0"/>
              <a:t> Р.Ф. </a:t>
            </a:r>
            <a:r>
              <a:rPr lang="uk-UA" dirty="0" err="1" smtClean="0"/>
              <a:t>Современное</a:t>
            </a:r>
            <a:r>
              <a:rPr lang="uk-UA" dirty="0" smtClean="0"/>
              <a:t> </a:t>
            </a:r>
            <a:r>
              <a:rPr lang="uk-UA" dirty="0" err="1" smtClean="0"/>
              <a:t>состояние</a:t>
            </a:r>
            <a:r>
              <a:rPr lang="uk-UA" dirty="0" smtClean="0"/>
              <a:t> </a:t>
            </a:r>
            <a:r>
              <a:rPr lang="uk-UA" dirty="0" err="1" smtClean="0"/>
              <a:t>ландшафтов</a:t>
            </a:r>
            <a:r>
              <a:rPr lang="uk-UA" dirty="0" smtClean="0"/>
              <a:t> </a:t>
            </a:r>
            <a:r>
              <a:rPr lang="uk-UA" dirty="0" err="1" smtClean="0"/>
              <a:t>Черниговской</a:t>
            </a:r>
            <a:r>
              <a:rPr lang="uk-UA" dirty="0" smtClean="0"/>
              <a:t> </a:t>
            </a:r>
            <a:r>
              <a:rPr lang="uk-UA" dirty="0" err="1" smtClean="0"/>
              <a:t>области</a:t>
            </a:r>
            <a:r>
              <a:rPr lang="uk-UA" dirty="0" smtClean="0"/>
              <a:t> и </a:t>
            </a:r>
            <a:r>
              <a:rPr lang="uk-UA" dirty="0" err="1" smtClean="0"/>
              <a:t>использование</a:t>
            </a:r>
            <a:r>
              <a:rPr lang="uk-UA" dirty="0" smtClean="0"/>
              <a:t> </a:t>
            </a:r>
            <a:r>
              <a:rPr lang="uk-UA" dirty="0" err="1" smtClean="0"/>
              <a:t>их</a:t>
            </a:r>
            <a:r>
              <a:rPr lang="uk-UA" dirty="0" smtClean="0"/>
              <a:t> </a:t>
            </a:r>
            <a:r>
              <a:rPr lang="uk-UA" dirty="0" err="1" smtClean="0"/>
              <a:t>ресурсов</a:t>
            </a:r>
            <a:r>
              <a:rPr lang="uk-UA" dirty="0" smtClean="0"/>
              <a:t> // </a:t>
            </a:r>
            <a:r>
              <a:rPr lang="uk-UA" dirty="0" err="1" smtClean="0"/>
              <a:t>Социально-экономические</a:t>
            </a:r>
            <a:r>
              <a:rPr lang="uk-UA" dirty="0" smtClean="0"/>
              <a:t> </a:t>
            </a:r>
            <a:r>
              <a:rPr lang="uk-UA" dirty="0" err="1" smtClean="0"/>
              <a:t>функции</a:t>
            </a:r>
            <a:r>
              <a:rPr lang="uk-UA" dirty="0" smtClean="0"/>
              <a:t> </a:t>
            </a:r>
            <a:r>
              <a:rPr lang="uk-UA" dirty="0" err="1" smtClean="0"/>
              <a:t>ландшафтов</a:t>
            </a:r>
            <a:r>
              <a:rPr lang="uk-UA" dirty="0" smtClean="0"/>
              <a:t> и </a:t>
            </a:r>
            <a:r>
              <a:rPr lang="uk-UA" dirty="0" err="1" smtClean="0"/>
              <a:t>состояние</a:t>
            </a:r>
            <a:r>
              <a:rPr lang="uk-UA" dirty="0" smtClean="0"/>
              <a:t> </a:t>
            </a:r>
            <a:r>
              <a:rPr lang="uk-UA" dirty="0" err="1" smtClean="0"/>
              <a:t>экосистем</a:t>
            </a:r>
            <a:r>
              <a:rPr lang="uk-UA" dirty="0" smtClean="0"/>
              <a:t>. – Тез. </a:t>
            </a:r>
            <a:r>
              <a:rPr lang="uk-UA" dirty="0" err="1" smtClean="0"/>
              <a:t>докл</a:t>
            </a:r>
            <a:r>
              <a:rPr lang="uk-UA" dirty="0" smtClean="0"/>
              <a:t>. </a:t>
            </a:r>
            <a:r>
              <a:rPr lang="uk-UA" dirty="0" err="1" smtClean="0"/>
              <a:t>областной</a:t>
            </a:r>
            <a:r>
              <a:rPr lang="uk-UA" dirty="0" smtClean="0"/>
              <a:t> </a:t>
            </a:r>
            <a:r>
              <a:rPr lang="uk-UA" dirty="0" err="1" smtClean="0"/>
              <a:t>науч.-практ.конф</a:t>
            </a:r>
            <a:r>
              <a:rPr lang="uk-UA" dirty="0" smtClean="0"/>
              <a:t>. – </a:t>
            </a:r>
            <a:r>
              <a:rPr lang="uk-UA" dirty="0" err="1" smtClean="0"/>
              <a:t>Чернигов</a:t>
            </a:r>
            <a:r>
              <a:rPr lang="uk-UA" dirty="0" smtClean="0"/>
              <a:t>, 1987. – С. 10 – 12;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20638"/>
            <a:ext cx="8229600" cy="960437"/>
          </a:xfrm>
        </p:spPr>
        <p:txBody>
          <a:bodyPr/>
          <a:lstStyle/>
          <a:p>
            <a:r>
              <a:rPr lang="uk-UA" sz="4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Список використаної літератури</a:t>
            </a:r>
            <a:endParaRPr lang="ru-RU" sz="4000" b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 rtlCol="0">
            <a:normAutofit fontScale="40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ru-RU" dirty="0" smtClean="0"/>
              <a:t>Руденко С.С.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екологія</a:t>
            </a:r>
            <a:r>
              <a:rPr lang="ru-RU" dirty="0" smtClean="0"/>
              <a:t>: </a:t>
            </a:r>
            <a:r>
              <a:rPr lang="ru-RU" dirty="0" err="1" smtClean="0"/>
              <a:t>практичний</a:t>
            </a:r>
            <a:r>
              <a:rPr lang="ru-RU" dirty="0" smtClean="0"/>
              <a:t> курс: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: у 2-х ч. – Ч.1 / </a:t>
            </a:r>
            <a:r>
              <a:rPr lang="ru-RU" dirty="0" err="1" smtClean="0"/>
              <a:t>С.С.Руденко</a:t>
            </a:r>
            <a:r>
              <a:rPr lang="ru-RU" dirty="0" smtClean="0"/>
              <a:t>, С.С. </a:t>
            </a:r>
            <a:r>
              <a:rPr lang="ru-RU" dirty="0" err="1" smtClean="0"/>
              <a:t>Костишин</a:t>
            </a:r>
            <a:r>
              <a:rPr lang="ru-RU" dirty="0" smtClean="0"/>
              <a:t>, </a:t>
            </a:r>
            <a:r>
              <a:rPr lang="ru-RU" dirty="0" err="1" smtClean="0"/>
              <a:t>Т.В.Морозова</a:t>
            </a:r>
            <a:r>
              <a:rPr lang="ru-RU" dirty="0" smtClean="0"/>
              <a:t>. – </a:t>
            </a:r>
            <a:r>
              <a:rPr lang="ru-RU" dirty="0" err="1" smtClean="0"/>
              <a:t>Чернівці</a:t>
            </a:r>
            <a:r>
              <a:rPr lang="ru-RU" dirty="0" smtClean="0"/>
              <a:t>: Книги – ХХІ, 2008. – 308 с.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/>
              <a:t>Сорокіна Л.Ю. Дослідження антропогенної </a:t>
            </a:r>
            <a:r>
              <a:rPr lang="uk-UA" dirty="0" err="1" smtClean="0"/>
              <a:t>перетвореності</a:t>
            </a:r>
            <a:r>
              <a:rPr lang="uk-UA" dirty="0" smtClean="0"/>
              <a:t> у зв'язку з розбудовою екологічної мережі України // Географічна наука і освіта в Україні: Зб. наукових праць. -К., 2003. - С. 199-200;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err="1" smtClean="0"/>
              <a:t>Стеценко</a:t>
            </a:r>
            <a:r>
              <a:rPr lang="uk-UA" dirty="0" smtClean="0"/>
              <a:t> М.П., Ткачов П.О. Сучасні проблеми використання і відтворення ландшафтного різноманіття в Україні // Український географічний журнал. - 2001. - №2. - С.58;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ru-RU" dirty="0" err="1" smtClean="0"/>
              <a:t>Тимуляк</a:t>
            </a:r>
            <a:r>
              <a:rPr lang="ru-RU" dirty="0" smtClean="0"/>
              <a:t> П.М. Про структуру </a:t>
            </a:r>
            <a:r>
              <a:rPr lang="ru-RU" dirty="0" err="1" smtClean="0"/>
              <a:t>урбанізованих</a:t>
            </a:r>
            <a:r>
              <a:rPr lang="ru-RU" dirty="0" smtClean="0"/>
              <a:t> </a:t>
            </a:r>
            <a:r>
              <a:rPr lang="ru-RU" dirty="0" err="1" smtClean="0"/>
              <a:t>ландшафтів</a:t>
            </a:r>
            <a:r>
              <a:rPr lang="ru-RU" dirty="0" smtClean="0"/>
              <a:t> // Ученые записки Крымского федерального университета имени В. И. Вернадского. География. Геология. 2008. №2. URL: https://cyberleninka.ru/article/n/pro-strukturu-urbanizovanih-landshaftiv (дата обращения: 20.01.2021).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/>
              <a:t>Чайка А.Е. Місто і ландшафти // </a:t>
            </a:r>
            <a:r>
              <a:rPr lang="uk-UA" dirty="0" err="1" smtClean="0"/>
              <a:t>Урбоекологія</a:t>
            </a:r>
            <a:r>
              <a:rPr lang="uk-UA" dirty="0" smtClean="0"/>
              <a:t>. - Вінниця, 1999. - С. 107-110;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/>
              <a:t>Шевченко Л.М. Сучасне антропогенне ландшафтознавство // Український географічний журнал. - 2003. - №4. - С.74-76;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err="1" smtClean="0"/>
              <a:t>Шищенко</a:t>
            </a:r>
            <a:r>
              <a:rPr lang="uk-UA" dirty="0" smtClean="0"/>
              <a:t> Т.І. Ландшафти у теорії, методології, практиці // Географія і основи економіки в школі. - 2004. -№4. - С. 32-34;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/>
              <a:t>Яковенко 0.І., Коваль А.С., Антропогенні зміни ландшафтних комплексів приміської зони м. Чернігова // Чернігівські екологічні читання / за ред. </a:t>
            </a:r>
            <a:r>
              <a:rPr lang="uk-UA" dirty="0" err="1" smtClean="0"/>
              <a:t>д.б.н</a:t>
            </a:r>
            <a:r>
              <a:rPr lang="uk-UA" dirty="0" smtClean="0"/>
              <a:t>., проф. Бондаря О.І., </a:t>
            </a:r>
            <a:r>
              <a:rPr lang="uk-UA" dirty="0" err="1" smtClean="0"/>
              <a:t>д.т.н</a:t>
            </a:r>
            <a:r>
              <a:rPr lang="uk-UA" dirty="0" smtClean="0"/>
              <a:t>., проф. </a:t>
            </a:r>
            <a:r>
              <a:rPr lang="uk-UA" dirty="0" err="1" smtClean="0"/>
              <a:t>Старчак</a:t>
            </a:r>
            <a:r>
              <a:rPr lang="uk-UA" dirty="0" smtClean="0"/>
              <a:t> В.Г. - К.: ДЕІ </a:t>
            </a:r>
            <a:r>
              <a:rPr lang="uk-UA" dirty="0" err="1" smtClean="0"/>
              <a:t>Мінприроди</a:t>
            </a:r>
            <a:r>
              <a:rPr lang="uk-UA" dirty="0" smtClean="0"/>
              <a:t> України, 2008. - С.29-30.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/>
              <a:t>Яковенко О.І. Природні ландшафти лесових ,,островів” Чернігівського Полісся: антропогенні трансформації // ,,</a:t>
            </a:r>
            <a:r>
              <a:rPr lang="uk-UA" dirty="0" err="1" smtClean="0"/>
              <a:t>Ученые</a:t>
            </a:r>
            <a:r>
              <a:rPr lang="uk-UA" dirty="0" smtClean="0"/>
              <a:t> записки </a:t>
            </a:r>
            <a:r>
              <a:rPr lang="uk-UA" dirty="0" err="1" smtClean="0"/>
              <a:t>Таврического</a:t>
            </a:r>
            <a:r>
              <a:rPr lang="uk-UA" dirty="0" smtClean="0"/>
              <a:t> </a:t>
            </a:r>
            <a:r>
              <a:rPr lang="uk-UA" dirty="0" err="1" smtClean="0"/>
              <a:t>национального</a:t>
            </a:r>
            <a:r>
              <a:rPr lang="uk-UA" dirty="0" smtClean="0"/>
              <a:t> </a:t>
            </a:r>
            <a:r>
              <a:rPr lang="uk-UA" dirty="0" err="1" smtClean="0"/>
              <a:t>университета</a:t>
            </a:r>
            <a:r>
              <a:rPr lang="uk-UA" dirty="0" smtClean="0"/>
              <a:t> </a:t>
            </a:r>
            <a:r>
              <a:rPr lang="uk-UA" dirty="0" err="1" smtClean="0"/>
              <a:t>им</a:t>
            </a:r>
            <a:r>
              <a:rPr lang="uk-UA" dirty="0" smtClean="0"/>
              <a:t>. В.И. </a:t>
            </a:r>
            <a:r>
              <a:rPr lang="uk-UA" dirty="0" err="1" smtClean="0"/>
              <a:t>Вернадского</a:t>
            </a:r>
            <a:r>
              <a:rPr lang="uk-UA" dirty="0" smtClean="0"/>
              <a:t>”. </a:t>
            </a:r>
            <a:r>
              <a:rPr lang="uk-UA" dirty="0" err="1" smtClean="0"/>
              <a:t>Серия</a:t>
            </a:r>
            <a:r>
              <a:rPr lang="uk-UA" dirty="0" smtClean="0"/>
              <a:t> ,,</a:t>
            </a:r>
            <a:r>
              <a:rPr lang="uk-UA" dirty="0" err="1" smtClean="0"/>
              <a:t>География</a:t>
            </a:r>
            <a:r>
              <a:rPr lang="uk-UA" dirty="0" smtClean="0"/>
              <a:t>”. - 2008. - Т. 21 (60). г. - №3. - С.409-412.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pl-PL" dirty="0" smtClean="0"/>
              <a:t>Opara, V., Buzina, I., &amp; Khainus, D. (2019). </a:t>
            </a:r>
            <a:r>
              <a:rPr lang="ru-RU" dirty="0" smtClean="0"/>
              <a:t>Ландшафтно-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методами.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безперервної</a:t>
            </a:r>
            <a:r>
              <a:rPr lang="ru-RU" dirty="0" smtClean="0"/>
              <a:t> </a:t>
            </a:r>
            <a:r>
              <a:rPr lang="ru-RU" dirty="0" err="1" smtClean="0"/>
              <a:t>географічної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</a:t>
            </a:r>
            <a:r>
              <a:rPr lang="ru-RU" dirty="0" err="1" smtClean="0"/>
              <a:t>картографії</a:t>
            </a:r>
            <a:r>
              <a:rPr lang="ru-RU" dirty="0" smtClean="0"/>
              <a:t>, (29), 55-63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2"/>
              </a:rPr>
              <a:t>https://www.kegt-rshu.in.ua/images/dustan/INDL3.pdf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3"/>
              </a:rPr>
              <a:t>http://www.novageografia.com/vogels-752-4.html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4"/>
              </a:rPr>
              <a:t>http://bookwu.net/book_landshaftna-ekologiya_1075/19_5.4-antropogenni-zmini.-stijkist-landshaftiv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5"/>
              </a:rPr>
              <a:t>https://naurok.com.ua/viznachennya-stanu-navkolishnogo-seredovischa-za-dopomogoyu-bioindikatoriv-15516.html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6"/>
              </a:rPr>
              <a:t>http://bookwu.net/book_landshaftna-ekologiya_1075/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7"/>
              </a:rPr>
              <a:t>https://naurok.com.ua/praktichna-robota-na-temu-ocinka-ekologichnogo-stanu-svogo-regionu-200955.html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8"/>
              </a:rPr>
              <a:t>https://refdb.ru/look/1278909-pall.html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>
                <a:hlinkClick r:id="rId9"/>
              </a:rPr>
              <a:t>https://docplayer.net/72819013-Kafedra-ohoroni-praci-ta-tehnogenno-ekologichnoyi-bezpeki-nacionalnogo-universitetu-civilnogo-zahistu-ukrayini-o-v-ribalova-landshaftna-ekologiya.htmll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16"/>
              <a:defRPr/>
            </a:pPr>
            <a:r>
              <a:rPr lang="uk-UA" dirty="0" smtClean="0"/>
              <a:t>https://moodle.znu.edu.ua/pluginfile.php?file=/304368/mod_resource/content/1/Лекція%209-10.pdf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Мета  та завдання дослідження:</a:t>
            </a:r>
            <a:endParaRPr lang="ru-RU" sz="49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	Метою роботи</a:t>
            </a:r>
            <a:r>
              <a:rPr lang="uk-UA" dirty="0" smtClean="0"/>
              <a:t> є визначення ландшафтно-екологічних особливостей мікрорайону, в якому знаходиться спеціалізована ЗОШ №2 в місті Чернігові.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Для досягнення мети поставлені наступні </a:t>
            </a:r>
            <a:r>
              <a:rPr lang="uk-UA" b="1" dirty="0" smtClean="0"/>
              <a:t>завдання</a:t>
            </a:r>
            <a:r>
              <a:rPr lang="uk-UA" dirty="0" smtClean="0"/>
              <a:t>: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1) проаналізувати літературні джерела щодо ландшафтно-екологічних досліджень міських територій;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2) для встановлення сучасних фізико-географічних умов території дослідження провести комплексні польові дослідження (ландшафтознавчі описи ключових ділянок, картографування, фіксування </a:t>
            </a:r>
            <a:r>
              <a:rPr lang="uk-UA" dirty="0" err="1" smtClean="0"/>
              <a:t>абс</a:t>
            </a:r>
            <a:r>
              <a:rPr lang="uk-UA" dirty="0" smtClean="0"/>
              <a:t>. висоти та координат мережі геоморфологічних точок);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3) застосовуючи метод </a:t>
            </a:r>
            <a:r>
              <a:rPr lang="uk-UA" dirty="0" err="1" smtClean="0"/>
              <a:t>біоіндикації</a:t>
            </a:r>
            <a:r>
              <a:rPr lang="uk-UA" dirty="0" smtClean="0"/>
              <a:t> (</a:t>
            </a:r>
            <a:r>
              <a:rPr lang="uk-UA" dirty="0" err="1" smtClean="0"/>
              <a:t>ліхеноіндикацію</a:t>
            </a:r>
            <a:r>
              <a:rPr lang="uk-UA" dirty="0" smtClean="0"/>
              <a:t> і стан хвойних рослин), визначити екологічний стан території.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4) створити інтерактивну карту </a:t>
            </a:r>
            <a:r>
              <a:rPr lang="uk-UA" dirty="0" err="1" smtClean="0"/>
              <a:t>анропогенних</a:t>
            </a:r>
            <a:r>
              <a:rPr lang="uk-UA" dirty="0" smtClean="0"/>
              <a:t> ландшафтів та позначити зелені зони і потенційні види забруднення довкілля;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5) зробити пропозиції щодо шляхів поліпшення екологічної ситуації;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6) для популяризації ландшафтно-екологічних особливостей території школи №2 та її околиць розробити екологічний маршрут.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37068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3d_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4005263"/>
            <a:ext cx="45767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04950"/>
            <a:ext cx="4552951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7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Візуалізація рельєфу території дослідження</a:t>
            </a:r>
            <a:endParaRPr lang="uk-UA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Прямоугольник 7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5753100"/>
          </a:xfrm>
          <a:solidFill>
            <a:schemeClr val="bg1"/>
          </a:solidFill>
        </p:spPr>
        <p:txBody>
          <a:bodyPr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uk-UA" sz="1500" smtClean="0"/>
              <a:t>	</a:t>
            </a:r>
            <a:r>
              <a:rPr lang="uk-UA" sz="1700" smtClean="0"/>
              <a:t>Для виконання роботи проведені комплексні польові дослідження (ландшафтознавчі описи ключових ділянок, картографування, фіксування абсолютних висоти та координат мережі геоморфологічних точок).</a:t>
            </a:r>
            <a:endParaRPr lang="ru-RU" sz="1700" smtClean="0"/>
          </a:p>
          <a:p>
            <a:pPr marL="0" indent="0" algn="just">
              <a:buFont typeface="Arial" charset="0"/>
              <a:buNone/>
            </a:pPr>
            <a:r>
              <a:rPr lang="uk-UA" sz="1700" smtClean="0"/>
              <a:t>	Результатом фіксування абсолютної висоти точок на територія є створені 3-Д модель і карта рельєфу території кварталу. </a:t>
            </a:r>
          </a:p>
          <a:p>
            <a:pPr marL="0" indent="0" algn="just">
              <a:buFont typeface="Arial" charset="0"/>
              <a:buNone/>
            </a:pPr>
            <a:r>
              <a:rPr lang="uk-UA" sz="1700" smtClean="0"/>
              <a:t>	Рельєф досліджуваного кварталу відносно рівний, з нахилом з півночі на південь, характеризується абсолютними позначками поверхні землі від 117,0 м до 126,6 м.</a:t>
            </a:r>
          </a:p>
          <a:p>
            <a:pPr marL="0" indent="0" algn="just">
              <a:buFont typeface="Arial" charset="0"/>
              <a:buNone/>
            </a:pPr>
            <a:r>
              <a:rPr lang="uk-UA" sz="1700" smtClean="0"/>
              <a:t>	Польові дані опрацювали в програмі </a:t>
            </a:r>
            <a:r>
              <a:rPr lang="en-US" sz="1700" smtClean="0"/>
              <a:t>QGIS </a:t>
            </a:r>
            <a:r>
              <a:rPr lang="uk-UA" sz="1700" smtClean="0"/>
              <a:t>і створили вебкарту. </a:t>
            </a:r>
          </a:p>
          <a:p>
            <a:pPr marL="0" indent="0" algn="just">
              <a:buFont typeface="Arial" charset="0"/>
              <a:buNone/>
            </a:pPr>
            <a:endParaRPr lang="ru-RU" sz="1500" smtClean="0"/>
          </a:p>
          <a:p>
            <a:pPr marL="0" indent="0" algn="just">
              <a:buFont typeface="Arial" charset="0"/>
              <a:buNone/>
            </a:pPr>
            <a:endParaRPr lang="uk-UA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 b="4378"/>
          <a:stretch>
            <a:fillRect/>
          </a:stretch>
        </p:blipFill>
        <p:spPr bwMode="auto">
          <a:xfrm>
            <a:off x="785813" y="285750"/>
            <a:ext cx="78692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214563" y="6000750"/>
            <a:ext cx="54292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Візуалізація рельєфу території дослідження (веб – карта в програмі</a:t>
            </a:r>
            <a:r>
              <a:rPr lang="en-US" sz="2000"/>
              <a:t> </a:t>
            </a:r>
            <a:r>
              <a:rPr lang="en-US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QGIS</a:t>
            </a:r>
            <a:r>
              <a:rPr lang="uk-UA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 rtlCol="0">
            <a:normAutofit fontScale="6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На даному етапі розвитку суспільства майже всі природні комплекси в межах міста перетворені ми визначили їх антропогенні модифікації. Виділили 8 антропогенних ландшафтів: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зелена зона,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пустир,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дороги з асфальтовим покриттям,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будівлі (будинки, магазини, котельня),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штучне покриття (стадіони),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відкритий ґрунт,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місця для сміттєвих баків,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стоянки авто.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Було встановлено, що зелені зони займають більше 50%, майже по 20% становлять площі доріг з асфальтовим покриттям і будівлі. 5% площі займають стоянки автомобілів, переважно на зеленій зоні (між деревами, на газонах). Ділянки з відкритим ґрунтом займають 3%.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6147" name="Прямоугольник 3"/>
          <p:cNvSpPr>
            <a:spLocks noGrp="1" noChangeArrowheads="1"/>
          </p:cNvSpPr>
          <p:nvPr>
            <p:ph type="title"/>
          </p:nvPr>
        </p:nvSpPr>
        <p:spPr>
          <a:xfrm>
            <a:off x="611188" y="31750"/>
            <a:ext cx="8229600" cy="2124075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Розподіл території за різними видами антропогенних ландшафтів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571500"/>
            <a:ext cx="67119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2143125" y="5500688"/>
            <a:ext cx="54292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Розподіл території за різними видами антропогенних ландшафтів</a:t>
            </a:r>
            <a:endParaRPr lang="uk-UA" sz="200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 rtlCol="0">
            <a:normAutofit fontScale="3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sz="5500" dirty="0" smtClean="0"/>
              <a:t>В межах досліджуваного кварталу ми мали змогу оцінити екологічний стан атмосферного повітря. Для цього застосували методи </a:t>
            </a:r>
            <a:r>
              <a:rPr lang="uk-UA" sz="5500" dirty="0" err="1" smtClean="0"/>
              <a:t>біоіндикації</a:t>
            </a:r>
            <a:r>
              <a:rPr lang="uk-UA" sz="5500" dirty="0" smtClean="0"/>
              <a:t> (за станом хвойних рослин і лишайників).</a:t>
            </a:r>
            <a:endParaRPr lang="ru-RU" sz="55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500" dirty="0" smtClean="0"/>
              <a:t>	Наші дослідження показали, що хвойні рослини знаходяться лише в межах території школи, вони тут мають дуже добрий стан. Хвоя зелена без слідів уражень. </a:t>
            </a:r>
            <a:endParaRPr lang="ru-RU" sz="55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500" dirty="0" smtClean="0"/>
              <a:t>	Лишайники на території школи виявлені в достатній кількості (зустрічалися майже на всіх деревах) і переважно </a:t>
            </a:r>
            <a:r>
              <a:rPr lang="uk-UA" sz="5500" dirty="0" err="1" smtClean="0"/>
              <a:t>листуваті</a:t>
            </a:r>
            <a:r>
              <a:rPr lang="uk-UA" sz="5500" dirty="0" smtClean="0"/>
              <a:t>.</a:t>
            </a:r>
            <a:endParaRPr lang="ru-RU" sz="55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500" dirty="0" smtClean="0"/>
              <a:t>	Щодо решти території кварталу дослідження, то там проективне покриття лишайників низьке і зустрічаються лише накипні.</a:t>
            </a:r>
            <a:endParaRPr lang="ru-RU" sz="55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500" dirty="0" smtClean="0"/>
              <a:t>	На прилеглій території мікрорайону Савчука, лишайників дуже мало. Вони є на деревах в глибині дворів.</a:t>
            </a:r>
            <a:endParaRPr lang="ru-RU" sz="55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500" dirty="0" smtClean="0"/>
              <a:t>	На слайді представлені лишайники які були виявлені на подвір'ї школи: накипні - </a:t>
            </a:r>
            <a:r>
              <a:rPr lang="uk-UA" sz="5500" dirty="0" err="1" smtClean="0"/>
              <a:t>ксанторія</a:t>
            </a:r>
            <a:r>
              <a:rPr lang="uk-UA" sz="5500" dirty="0" smtClean="0"/>
              <a:t> настінна та </a:t>
            </a:r>
            <a:r>
              <a:rPr lang="uk-UA" sz="5500" dirty="0" err="1" smtClean="0"/>
              <a:t>листуваті</a:t>
            </a:r>
            <a:r>
              <a:rPr lang="uk-UA" sz="5500" dirty="0" smtClean="0"/>
              <a:t> – </a:t>
            </a:r>
            <a:r>
              <a:rPr lang="uk-UA" sz="5500" dirty="0" err="1" smtClean="0"/>
              <a:t>гіпогімнія</a:t>
            </a:r>
            <a:r>
              <a:rPr lang="uk-UA" sz="5500" dirty="0" smtClean="0"/>
              <a:t> здута, </a:t>
            </a:r>
            <a:r>
              <a:rPr lang="uk-UA" sz="5500" dirty="0" err="1" smtClean="0"/>
              <a:t>пармелія</a:t>
            </a:r>
            <a:r>
              <a:rPr lang="uk-UA" sz="5500" dirty="0" smtClean="0"/>
              <a:t>, </a:t>
            </a:r>
            <a:r>
              <a:rPr lang="uk-UA" sz="5500" dirty="0" err="1" smtClean="0"/>
              <a:t>канделярія</a:t>
            </a:r>
            <a:r>
              <a:rPr lang="uk-UA" sz="5500" dirty="0" smtClean="0"/>
              <a:t> .</a:t>
            </a:r>
            <a:endParaRPr lang="ru-RU" sz="55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500" dirty="0" smtClean="0"/>
              <a:t>	Лишайники в гарному стані. Видимих пошкоджень та хвороб немає.</a:t>
            </a:r>
            <a:endParaRPr lang="ru-RU" sz="55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500" dirty="0" smtClean="0"/>
              <a:t>	Отже, екологічний стан атмосферного повітря території нашого дослідження дещо різноманітний в залежності від розміщення. Територія школи №2 зі сходу і півночі отримує збагачене киснем повітря (з вкритої лісом заплави річки Десна і частково річки Стрижень). Має достатній рівень озеленення, в тому числі має і хвойні дерева. Тому тут повітря майже чисте (слабко забруднене). Решта території досліджуваного кварталу має середній ступінь забруднення.</a:t>
            </a:r>
            <a:endParaRPr lang="ru-RU" sz="55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/>
          </a:p>
        </p:txBody>
      </p:sp>
      <p:sp>
        <p:nvSpPr>
          <p:cNvPr id="8195" name="Прямоугольник 5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768350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Біоіндикаційні дослідження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Kalendar\2021\1\ман_2школа\1.jpg"/>
          <p:cNvPicPr>
            <a:picLocks noChangeAspect="1" noChangeArrowheads="1"/>
          </p:cNvPicPr>
          <p:nvPr/>
        </p:nvPicPr>
        <p:blipFill>
          <a:blip r:embed="rId2"/>
          <a:srcRect l="2351" t="3392"/>
          <a:stretch>
            <a:fillRect/>
          </a:stretch>
        </p:blipFill>
        <p:spPr bwMode="auto">
          <a:xfrm>
            <a:off x="500063" y="214313"/>
            <a:ext cx="735806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изображение_viber_2021-02-02_13-10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794125"/>
            <a:ext cx="22923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3857625" y="4572000"/>
            <a:ext cx="47863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Польові біоіндикаційні дослідження</a:t>
            </a:r>
            <a:endParaRPr lang="uk-UA" sz="200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uk-UA" sz="3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Модель ландшафтно-екологічної стежки в межах території школи №2</a:t>
            </a:r>
            <a:br>
              <a:rPr lang="uk-UA" sz="3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 rtlCol="0">
            <a:normAutofit fontScale="4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sz="4000" dirty="0" smtClean="0"/>
              <a:t>Для популяризації екологічних знань і важливості збереження зелених насаджень ми запропонували модель ландшафтно-екологічної стежки в межах території школи №2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Маршрут довжиною близько 500 м включає десять зупинок, що презентують видовий склад </a:t>
            </a:r>
            <a:r>
              <a:rPr lang="uk-UA" sz="4000" dirty="0" err="1" smtClean="0"/>
              <a:t>фіторізноманіття</a:t>
            </a:r>
            <a:r>
              <a:rPr lang="uk-UA" sz="4000" dirty="0" smtClean="0"/>
              <a:t> і також різноманітні екологічні умови зеленої зони школи.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1 зупинка</a:t>
            </a:r>
            <a:r>
              <a:rPr lang="uk-UA" sz="4000" dirty="0" smtClean="0"/>
              <a:t> – Вхід до школи, тут ми будемо розповідати відвідувачам стежки про історію нашої школи, а також про загальні особливості зелених насаджень на території і їх важливість для екологічного стану мікрорайону Савчука.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2 зупинка</a:t>
            </a:r>
            <a:r>
              <a:rPr lang="uk-UA" sz="4000" dirty="0" smtClean="0"/>
              <a:t> – ця зупинка представляє декоративні насадження вічнозелених рослин: ялівця козацького, туї західної, ялина звичайної.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3 зупинка</a:t>
            </a:r>
            <a:r>
              <a:rPr lang="uk-UA" sz="4000" dirty="0" smtClean="0"/>
              <a:t> – насадження сосни звичайної, створені навесні минулого року. Розповідь про їх роль як </a:t>
            </a:r>
            <a:r>
              <a:rPr lang="uk-UA" sz="4000" dirty="0" err="1" smtClean="0"/>
              <a:t>біоіндикаторів</a:t>
            </a:r>
            <a:r>
              <a:rPr lang="uk-UA" sz="4000" dirty="0" smtClean="0"/>
              <a:t> забруднення повітря, а також фітонцидні властивості хвої.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4 зупинка</a:t>
            </a:r>
            <a:r>
              <a:rPr lang="uk-UA" sz="4000" dirty="0" smtClean="0"/>
              <a:t> – схил до заплави, порівняння природних ландшафтів і антропогенних, розповідь про можливі негативні наслідки для довкілля діяльності людини.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5 зупинка</a:t>
            </a:r>
            <a:r>
              <a:rPr lang="uk-UA" sz="4000" dirty="0" smtClean="0"/>
              <a:t> – липова алея, яка висаджена у рік відкриття школи.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6 зупинка </a:t>
            </a:r>
            <a:r>
              <a:rPr lang="uk-UA" sz="4000" dirty="0" smtClean="0"/>
              <a:t>– розповідь про тіньовитривалі рослини (</a:t>
            </a:r>
            <a:r>
              <a:rPr lang="uk-UA" sz="4000" dirty="0" err="1" smtClean="0"/>
              <a:t>сциофіти</a:t>
            </a:r>
            <a:r>
              <a:rPr lang="uk-UA" sz="4000" dirty="0" smtClean="0"/>
              <a:t>), їх особливості.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7 зупинка </a:t>
            </a:r>
            <a:r>
              <a:rPr lang="uk-UA" sz="4000" dirty="0" smtClean="0"/>
              <a:t>– листяний ліс, опис рослинності заплави річки Десна.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8 зупинка </a:t>
            </a:r>
            <a:r>
              <a:rPr lang="uk-UA" sz="4000" dirty="0" smtClean="0"/>
              <a:t>–  оповідь про сонцелюбні рослини (геліофіти). Роль світла в житті рослин.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9 зупинка </a:t>
            </a:r>
            <a:r>
              <a:rPr lang="uk-UA" sz="4000" dirty="0" smtClean="0"/>
              <a:t>– відвідини зеленого класу нашої школи, де в теплий період року проводяться уроки та різні заходи</a:t>
            </a:r>
            <a:endParaRPr lang="ru-RU" sz="40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/>
              <a:t>	</a:t>
            </a:r>
            <a:r>
              <a:rPr lang="uk-UA" sz="4000" b="1" dirty="0" smtClean="0"/>
              <a:t>10 зупинка</a:t>
            </a:r>
            <a:r>
              <a:rPr lang="uk-UA" sz="4000" dirty="0" smtClean="0"/>
              <a:t> – демонстрація рослин клумб і квітників. А також </a:t>
            </a:r>
            <a:r>
              <a:rPr lang="uk-UA" sz="4000" dirty="0" err="1" smtClean="0"/>
              <a:t>мкільного</a:t>
            </a:r>
            <a:r>
              <a:rPr lang="uk-UA" sz="4000" dirty="0" smtClean="0"/>
              <a:t> міні городу де ми висаджуємо власноруч вирощену </a:t>
            </a:r>
            <a:r>
              <a:rPr lang="uk-UA" sz="4000" dirty="0" err="1" smtClean="0"/>
              <a:t>россаду</a:t>
            </a:r>
            <a:r>
              <a:rPr lang="uk-UA" sz="4000" dirty="0" smtClean="0"/>
              <a:t> (цього року це були помідори та пряні трави).</a:t>
            </a:r>
            <a:endParaRPr lang="ru-RU" sz="40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5173</TotalTime>
  <Words>1235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ЛАНДШАФТНО-ЕКОЛОГІЧНІ ОСОБЛИВОСТІ ТЕРИТОРІЇ ЗОШ №2 М.ЧЕРНІГІВ</vt:lpstr>
      <vt:lpstr>Мета  та завдання дослідження:</vt:lpstr>
      <vt:lpstr>Візуалізація рельєфу території дослідження</vt:lpstr>
      <vt:lpstr>Слайд 4</vt:lpstr>
      <vt:lpstr>Розподіл території за різними видами антропогенних ландшафтів</vt:lpstr>
      <vt:lpstr>Слайд 6</vt:lpstr>
      <vt:lpstr>Біоіндикаційні дослідження</vt:lpstr>
      <vt:lpstr>Слайд 8</vt:lpstr>
      <vt:lpstr>Модель ландшафтно-екологічної стежки в межах території школи №2 </vt:lpstr>
      <vt:lpstr>Слайд 10</vt:lpstr>
      <vt:lpstr>Висновки</vt:lpstr>
      <vt:lpstr>Список використаної літератури</vt:lpstr>
      <vt:lpstr>Список використаної літератури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ИРА</cp:lastModifiedBy>
  <cp:revision>653</cp:revision>
  <dcterms:created xsi:type="dcterms:W3CDTF">2010-05-23T14:28:12Z</dcterms:created>
  <dcterms:modified xsi:type="dcterms:W3CDTF">2021-04-12T20:52:38Z</dcterms:modified>
</cp:coreProperties>
</file>